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52"/>
  </p:notesMasterIdLst>
  <p:handoutMasterIdLst>
    <p:handoutMasterId r:id="rId53"/>
  </p:handoutMasterIdLst>
  <p:sldIdLst>
    <p:sldId id="375" r:id="rId2"/>
    <p:sldId id="285" r:id="rId3"/>
    <p:sldId id="377" r:id="rId4"/>
    <p:sldId id="313" r:id="rId5"/>
    <p:sldId id="314" r:id="rId6"/>
    <p:sldId id="326" r:id="rId7"/>
    <p:sldId id="302" r:id="rId8"/>
    <p:sldId id="303" r:id="rId9"/>
    <p:sldId id="347" r:id="rId10"/>
    <p:sldId id="348" r:id="rId11"/>
    <p:sldId id="349" r:id="rId12"/>
    <p:sldId id="350" r:id="rId13"/>
    <p:sldId id="351" r:id="rId14"/>
    <p:sldId id="327" r:id="rId15"/>
    <p:sldId id="328" r:id="rId16"/>
    <p:sldId id="329" r:id="rId17"/>
    <p:sldId id="330" r:id="rId18"/>
    <p:sldId id="331" r:id="rId19"/>
    <p:sldId id="332" r:id="rId20"/>
    <p:sldId id="333" r:id="rId21"/>
    <p:sldId id="334" r:id="rId22"/>
    <p:sldId id="352" r:id="rId23"/>
    <p:sldId id="342" r:id="rId24"/>
    <p:sldId id="370" r:id="rId25"/>
    <p:sldId id="354" r:id="rId26"/>
    <p:sldId id="367" r:id="rId27"/>
    <p:sldId id="368" r:id="rId28"/>
    <p:sldId id="365" r:id="rId29"/>
    <p:sldId id="372" r:id="rId30"/>
    <p:sldId id="366" r:id="rId31"/>
    <p:sldId id="373" r:id="rId32"/>
    <p:sldId id="369" r:id="rId33"/>
    <p:sldId id="335" r:id="rId34"/>
    <p:sldId id="337" r:id="rId35"/>
    <p:sldId id="338" r:id="rId36"/>
    <p:sldId id="339" r:id="rId37"/>
    <p:sldId id="340" r:id="rId38"/>
    <p:sldId id="341" r:id="rId39"/>
    <p:sldId id="355" r:id="rId40"/>
    <p:sldId id="356" r:id="rId41"/>
    <p:sldId id="357" r:id="rId42"/>
    <p:sldId id="358" r:id="rId43"/>
    <p:sldId id="374" r:id="rId44"/>
    <p:sldId id="360" r:id="rId45"/>
    <p:sldId id="361" r:id="rId46"/>
    <p:sldId id="376" r:id="rId47"/>
    <p:sldId id="371" r:id="rId48"/>
    <p:sldId id="362" r:id="rId49"/>
    <p:sldId id="363" r:id="rId50"/>
    <p:sldId id="364" r:id="rId51"/>
  </p:sldIdLst>
  <p:sldSz cx="9144000" cy="6858000" type="screen4x3"/>
  <p:notesSz cx="7010400" cy="9296400"/>
  <p:custDataLst>
    <p:tags r:id="rId54"/>
  </p:custDataLst>
  <p:defaultTextStyle>
    <a:defPPr>
      <a:defRPr lang="en-US"/>
    </a:defPPr>
    <a:lvl1pPr algn="l" rtl="0" fontAlgn="base">
      <a:spcBef>
        <a:spcPct val="0"/>
      </a:spcBef>
      <a:spcAft>
        <a:spcPct val="0"/>
      </a:spcAft>
      <a:defRPr sz="2400" kern="1200">
        <a:solidFill>
          <a:schemeClr val="tx1"/>
        </a:solidFill>
        <a:latin typeface="Arial Narrow"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Narrow"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Narrow"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Narrow"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Narrow" pitchFamily="34" charset="0"/>
        <a:ea typeface="ＭＳ Ｐゴシック"/>
        <a:cs typeface="ＭＳ Ｐゴシック"/>
      </a:defRPr>
    </a:lvl5pPr>
    <a:lvl6pPr marL="2286000" algn="l" defTabSz="914400" rtl="0" eaLnBrk="1" latinLnBrk="0" hangingPunct="1">
      <a:defRPr sz="2400" kern="1200">
        <a:solidFill>
          <a:schemeClr val="tx1"/>
        </a:solidFill>
        <a:latin typeface="Arial Narrow" pitchFamily="34" charset="0"/>
        <a:ea typeface="ＭＳ Ｐゴシック"/>
        <a:cs typeface="ＭＳ Ｐゴシック"/>
      </a:defRPr>
    </a:lvl6pPr>
    <a:lvl7pPr marL="2743200" algn="l" defTabSz="914400" rtl="0" eaLnBrk="1" latinLnBrk="0" hangingPunct="1">
      <a:defRPr sz="2400" kern="1200">
        <a:solidFill>
          <a:schemeClr val="tx1"/>
        </a:solidFill>
        <a:latin typeface="Arial Narrow" pitchFamily="34" charset="0"/>
        <a:ea typeface="ＭＳ Ｐゴシック"/>
        <a:cs typeface="ＭＳ Ｐゴシック"/>
      </a:defRPr>
    </a:lvl7pPr>
    <a:lvl8pPr marL="3200400" algn="l" defTabSz="914400" rtl="0" eaLnBrk="1" latinLnBrk="0" hangingPunct="1">
      <a:defRPr sz="2400" kern="1200">
        <a:solidFill>
          <a:schemeClr val="tx1"/>
        </a:solidFill>
        <a:latin typeface="Arial Narrow" pitchFamily="34" charset="0"/>
        <a:ea typeface="ＭＳ Ｐゴシック"/>
        <a:cs typeface="ＭＳ Ｐゴシック"/>
      </a:defRPr>
    </a:lvl8pPr>
    <a:lvl9pPr marL="3657600" algn="l" defTabSz="914400" rtl="0" eaLnBrk="1" latinLnBrk="0" hangingPunct="1">
      <a:defRPr sz="2400" kern="1200">
        <a:solidFill>
          <a:schemeClr val="tx1"/>
        </a:solidFill>
        <a:latin typeface="Arial Narrow" pitchFamily="34" charset="0"/>
        <a:ea typeface="ＭＳ Ｐゴシック"/>
        <a:cs typeface="ＭＳ Ｐゴシック"/>
      </a:defRPr>
    </a:lvl9pPr>
  </p:defaultTextStyle>
  <p:extLst>
    <p:ext uri="{EFAFB233-063F-42B5-8137-9DF3F51BA10A}">
      <p15:sldGuideLst xmlns:p15="http://schemas.microsoft.com/office/powerpoint/2012/main">
        <p15:guide id="1" orient="horz" pos="4203">
          <p15:clr>
            <a:srgbClr val="A4A3A4"/>
          </p15:clr>
        </p15:guide>
        <p15:guide id="2" orient="horz" pos="988">
          <p15:clr>
            <a:srgbClr val="A4A3A4"/>
          </p15:clr>
        </p15:guide>
        <p15:guide id="3" orient="horz" pos="3261">
          <p15:clr>
            <a:srgbClr val="A4A3A4"/>
          </p15:clr>
        </p15:guide>
        <p15:guide id="4" orient="horz" pos="496">
          <p15:clr>
            <a:srgbClr val="A4A3A4"/>
          </p15:clr>
        </p15:guide>
        <p15:guide id="5" orient="horz" pos="2990">
          <p15:clr>
            <a:srgbClr val="A4A3A4"/>
          </p15:clr>
        </p15:guide>
        <p15:guide id="6" orient="horz" pos="963">
          <p15:clr>
            <a:srgbClr val="A4A3A4"/>
          </p15:clr>
        </p15:guide>
        <p15:guide id="7" pos="144">
          <p15:clr>
            <a:srgbClr val="A4A3A4"/>
          </p15:clr>
        </p15:guide>
        <p15:guide id="8" pos="5616">
          <p15:clr>
            <a:srgbClr val="A4A3A4"/>
          </p15:clr>
        </p15:guide>
        <p15:guide id="9" pos="2878">
          <p15:clr>
            <a:srgbClr val="A4A3A4"/>
          </p15:clr>
        </p15:guide>
        <p15:guide id="10" pos="3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bba Fares" initials="H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DDDDD"/>
    <a:srgbClr val="666666"/>
    <a:srgbClr val="161D99"/>
    <a:srgbClr val="FFFF23"/>
    <a:srgbClr val="D70C05"/>
    <a:srgbClr val="FF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822" autoAdjust="0"/>
    <p:restoredTop sz="96880" autoAdjust="0"/>
  </p:normalViewPr>
  <p:slideViewPr>
    <p:cSldViewPr snapToGrid="0">
      <p:cViewPr varScale="1">
        <p:scale>
          <a:sx n="54" d="100"/>
          <a:sy n="54" d="100"/>
        </p:scale>
        <p:origin x="-1334" y="-72"/>
      </p:cViewPr>
      <p:guideLst>
        <p:guide orient="horz" pos="4203"/>
        <p:guide orient="horz" pos="988"/>
        <p:guide orient="horz" pos="3261"/>
        <p:guide orient="horz" pos="496"/>
        <p:guide orient="horz" pos="2990"/>
        <p:guide orient="horz" pos="963"/>
        <p:guide pos="144"/>
        <p:guide pos="5616"/>
        <p:guide pos="2878"/>
        <p:guide pos="36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32973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en-US"/>
          </a:p>
        </p:txBody>
      </p:sp>
      <p:sp>
        <p:nvSpPr>
          <p:cNvPr id="32973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32973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0058BB8A-0C40-43EA-97FE-4B13A773D553}" type="slidenum">
              <a:rPr lang="en-US"/>
              <a:pPr>
                <a:defRPr/>
              </a:pPr>
              <a:t>‹#›</a:t>
            </a:fld>
            <a:endParaRPr lang="en-US"/>
          </a:p>
        </p:txBody>
      </p:sp>
    </p:spTree>
    <p:extLst>
      <p:ext uri="{BB962C8B-B14F-4D97-AF65-F5344CB8AC3E}">
        <p14:creationId xmlns:p14="http://schemas.microsoft.com/office/powerpoint/2010/main" val="114200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34" charset="-128"/>
                <a:cs typeface="+mn-cs"/>
              </a:defRPr>
            </a:lvl1pPr>
          </a:lstStyle>
          <a:p>
            <a:pPr>
              <a:defRPr/>
            </a:pPr>
            <a:fld id="{F2591B1E-6C0D-4286-99AD-E0F7DAF6DA28}" type="slidenum">
              <a:rPr lang="en-US"/>
              <a:pPr>
                <a:defRPr/>
              </a:pPr>
              <a:t>‹#›</a:t>
            </a:fld>
            <a:endParaRPr lang="en-US"/>
          </a:p>
        </p:txBody>
      </p:sp>
    </p:spTree>
    <p:extLst>
      <p:ext uri="{BB962C8B-B14F-4D97-AF65-F5344CB8AC3E}">
        <p14:creationId xmlns:p14="http://schemas.microsoft.com/office/powerpoint/2010/main" val="2230036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124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522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1913"/>
            <a:ext cx="2190750"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1913"/>
            <a:ext cx="6419850"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228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173163"/>
            <a:ext cx="8763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2400" y="3573463"/>
            <a:ext cx="8763000" cy="224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54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173163"/>
            <a:ext cx="4305300" cy="4649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173163"/>
            <a:ext cx="43053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73463"/>
            <a:ext cx="4305300" cy="2249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468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73163"/>
            <a:ext cx="4305300" cy="4649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173163"/>
            <a:ext cx="4305300" cy="4649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35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61913"/>
            <a:ext cx="8763000" cy="5761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1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20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138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73163"/>
            <a:ext cx="43053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73163"/>
            <a:ext cx="4305300" cy="464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38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45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501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67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310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27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12"/>
          <p:cNvSpPr>
            <a:spLocks noChangeShapeType="1"/>
          </p:cNvSpPr>
          <p:nvPr/>
        </p:nvSpPr>
        <p:spPr bwMode="auto">
          <a:xfrm>
            <a:off x="228600" y="1060450"/>
            <a:ext cx="8686800" cy="0"/>
          </a:xfrm>
          <a:prstGeom prst="line">
            <a:avLst/>
          </a:prstGeom>
          <a:noFill/>
          <a:ln w="9525">
            <a:solidFill>
              <a:srgbClr val="D70C05"/>
            </a:solidFill>
            <a:round/>
            <a:headEnd/>
            <a:tailEnd/>
          </a:ln>
          <a:extLst>
            <a:ext uri="{909E8E84-426E-40DD-AFC4-6F175D3DCCD1}">
              <a14:hiddenFill xmlns:a14="http://schemas.microsoft.com/office/drawing/2010/main">
                <a:noFill/>
              </a14:hiddenFill>
            </a:ext>
          </a:extLst>
        </p:spPr>
        <p:txBody>
          <a:bodyPr wrap="none" anchor="ctr"/>
          <a:lstStyle/>
          <a:p>
            <a:endParaRPr lang="en-US" sz="2200" smtClean="0">
              <a:solidFill>
                <a:srgbClr val="000000"/>
              </a:solidFill>
              <a:latin typeface="Arial" charset="0"/>
              <a:ea typeface="MS PGothic"/>
              <a:cs typeface="+mn-cs"/>
            </a:endParaRPr>
          </a:p>
        </p:txBody>
      </p:sp>
      <p:pic>
        <p:nvPicPr>
          <p:cNvPr id="2051" name="Picture 20" descr="Masimo Logo Sm"/>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34338" y="6237288"/>
            <a:ext cx="88106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Grp="1" noChangeArrowheads="1"/>
          </p:cNvSpPr>
          <p:nvPr>
            <p:ph type="body" idx="1"/>
          </p:nvPr>
        </p:nvSpPr>
        <p:spPr bwMode="auto">
          <a:xfrm>
            <a:off x="152400" y="1173163"/>
            <a:ext cx="87630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Rectangle 14"/>
          <p:cNvSpPr>
            <a:spLocks noGrp="1" noChangeArrowheads="1"/>
          </p:cNvSpPr>
          <p:nvPr>
            <p:ph type="title"/>
          </p:nvPr>
        </p:nvSpPr>
        <p:spPr bwMode="auto">
          <a:xfrm>
            <a:off x="228600" y="61913"/>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4" name="Text Box 9"/>
          <p:cNvSpPr txBox="1">
            <a:spLocks noChangeArrowheads="1"/>
          </p:cNvSpPr>
          <p:nvPr/>
        </p:nvSpPr>
        <p:spPr bwMode="auto">
          <a:xfrm>
            <a:off x="0" y="656748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pitchFamily="34" charset="0"/>
                <a:ea typeface="MS PGothic"/>
                <a:cs typeface="MS PGothic"/>
              </a:defRPr>
            </a:lvl1pPr>
            <a:lvl2pPr marL="742950" indent="-285750" eaLnBrk="0" hangingPunct="0">
              <a:defRPr sz="2200">
                <a:solidFill>
                  <a:schemeClr val="tx1"/>
                </a:solidFill>
                <a:latin typeface="Arial" pitchFamily="34" charset="0"/>
                <a:ea typeface="MS PGothic"/>
                <a:cs typeface="MS PGothic"/>
              </a:defRPr>
            </a:lvl2pPr>
            <a:lvl3pPr marL="1143000" indent="-228600" eaLnBrk="0" hangingPunct="0">
              <a:defRPr sz="2200">
                <a:solidFill>
                  <a:schemeClr val="tx1"/>
                </a:solidFill>
                <a:latin typeface="Arial" pitchFamily="34" charset="0"/>
                <a:ea typeface="MS PGothic"/>
                <a:cs typeface="MS PGothic"/>
              </a:defRPr>
            </a:lvl3pPr>
            <a:lvl4pPr marL="1600200" indent="-228600" eaLnBrk="0" hangingPunct="0">
              <a:defRPr sz="2200">
                <a:solidFill>
                  <a:schemeClr val="tx1"/>
                </a:solidFill>
                <a:latin typeface="Arial" pitchFamily="34" charset="0"/>
                <a:ea typeface="MS PGothic"/>
                <a:cs typeface="MS PGothic"/>
              </a:defRPr>
            </a:lvl4pPr>
            <a:lvl5pPr marL="2057400" indent="-228600" eaLnBrk="0" hangingPunct="0">
              <a:defRPr sz="2200">
                <a:solidFill>
                  <a:schemeClr val="tx1"/>
                </a:solidFill>
                <a:latin typeface="Arial" pitchFamily="34" charset="0"/>
                <a:ea typeface="MS PGothic"/>
                <a:cs typeface="MS PGothic"/>
              </a:defRPr>
            </a:lvl5pPr>
            <a:lvl6pPr marL="2514600" indent="-228600" eaLnBrk="0" fontAlgn="base" hangingPunct="0">
              <a:spcBef>
                <a:spcPct val="0"/>
              </a:spcBef>
              <a:spcAft>
                <a:spcPct val="0"/>
              </a:spcAft>
              <a:defRPr sz="2200">
                <a:solidFill>
                  <a:schemeClr val="tx1"/>
                </a:solidFill>
                <a:latin typeface="Arial" pitchFamily="34" charset="0"/>
                <a:ea typeface="MS PGothic"/>
                <a:cs typeface="MS PGothic"/>
              </a:defRPr>
            </a:lvl6pPr>
            <a:lvl7pPr marL="2971800" indent="-228600" eaLnBrk="0" fontAlgn="base" hangingPunct="0">
              <a:spcBef>
                <a:spcPct val="0"/>
              </a:spcBef>
              <a:spcAft>
                <a:spcPct val="0"/>
              </a:spcAft>
              <a:defRPr sz="2200">
                <a:solidFill>
                  <a:schemeClr val="tx1"/>
                </a:solidFill>
                <a:latin typeface="Arial" pitchFamily="34" charset="0"/>
                <a:ea typeface="MS PGothic"/>
                <a:cs typeface="MS PGothic"/>
              </a:defRPr>
            </a:lvl7pPr>
            <a:lvl8pPr marL="3429000" indent="-228600" eaLnBrk="0" fontAlgn="base" hangingPunct="0">
              <a:spcBef>
                <a:spcPct val="0"/>
              </a:spcBef>
              <a:spcAft>
                <a:spcPct val="0"/>
              </a:spcAft>
              <a:defRPr sz="2200">
                <a:solidFill>
                  <a:schemeClr val="tx1"/>
                </a:solidFill>
                <a:latin typeface="Arial" pitchFamily="34" charset="0"/>
                <a:ea typeface="MS PGothic"/>
                <a:cs typeface="MS PGothic"/>
              </a:defRPr>
            </a:lvl8pPr>
            <a:lvl9pPr marL="3886200" indent="-228600" eaLnBrk="0" fontAlgn="base" hangingPunct="0">
              <a:spcBef>
                <a:spcPct val="0"/>
              </a:spcBef>
              <a:spcAft>
                <a:spcPct val="0"/>
              </a:spcAft>
              <a:defRPr sz="2200">
                <a:solidFill>
                  <a:schemeClr val="tx1"/>
                </a:solidFill>
                <a:latin typeface="Arial" pitchFamily="34" charset="0"/>
                <a:ea typeface="MS PGothic"/>
                <a:cs typeface="MS PGothic"/>
              </a:defRPr>
            </a:lvl9pPr>
          </a:lstStyle>
          <a:p>
            <a:pPr>
              <a:spcBef>
                <a:spcPct val="50000"/>
              </a:spcBef>
              <a:defRPr/>
            </a:pPr>
            <a:r>
              <a:rPr lang="en-US" sz="800" dirty="0" smtClean="0">
                <a:solidFill>
                  <a:srgbClr val="808080"/>
                </a:solidFill>
                <a:latin typeface="Arial Narrow" pitchFamily="34" charset="0"/>
              </a:rPr>
              <a:t>© 2015 Masimo Corporation			Masimo Confidential.  For Internal Use Only</a:t>
            </a:r>
            <a:endParaRPr lang="en-US" sz="900" dirty="0" smtClean="0">
              <a:solidFill>
                <a:srgbClr val="808080"/>
              </a:solidFill>
              <a:latin typeface="Arial Narrow" pitchFamily="34" charset="0"/>
            </a:endParaRPr>
          </a:p>
        </p:txBody>
      </p:sp>
    </p:spTree>
    <p:extLst>
      <p:ext uri="{BB962C8B-B14F-4D97-AF65-F5344CB8AC3E}">
        <p14:creationId xmlns:p14="http://schemas.microsoft.com/office/powerpoint/2010/main" val="34988177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D70C05"/>
          </a:solidFill>
          <a:latin typeface="+mj-lt"/>
          <a:ea typeface="+mj-ea"/>
          <a:cs typeface="MS PGothic"/>
        </a:defRPr>
      </a:lvl1pPr>
      <a:lvl2pPr algn="ctr" rtl="0" eaLnBrk="0" fontAlgn="base" hangingPunct="0">
        <a:spcBef>
          <a:spcPct val="0"/>
        </a:spcBef>
        <a:spcAft>
          <a:spcPct val="0"/>
        </a:spcAft>
        <a:defRPr sz="3600" b="1">
          <a:solidFill>
            <a:srgbClr val="D70C05"/>
          </a:solidFill>
          <a:latin typeface="Arial Narrow" pitchFamily="34" charset="0"/>
          <a:ea typeface="MS PGothic" pitchFamily="34" charset="-128"/>
          <a:cs typeface="MS PGothic"/>
        </a:defRPr>
      </a:lvl2pPr>
      <a:lvl3pPr algn="ctr" rtl="0" eaLnBrk="0" fontAlgn="base" hangingPunct="0">
        <a:spcBef>
          <a:spcPct val="0"/>
        </a:spcBef>
        <a:spcAft>
          <a:spcPct val="0"/>
        </a:spcAft>
        <a:defRPr sz="3600" b="1">
          <a:solidFill>
            <a:srgbClr val="D70C05"/>
          </a:solidFill>
          <a:latin typeface="Arial Narrow" pitchFamily="34" charset="0"/>
          <a:ea typeface="MS PGothic" pitchFamily="34" charset="-128"/>
          <a:cs typeface="MS PGothic"/>
        </a:defRPr>
      </a:lvl3pPr>
      <a:lvl4pPr algn="ctr" rtl="0" eaLnBrk="0" fontAlgn="base" hangingPunct="0">
        <a:spcBef>
          <a:spcPct val="0"/>
        </a:spcBef>
        <a:spcAft>
          <a:spcPct val="0"/>
        </a:spcAft>
        <a:defRPr sz="3600" b="1">
          <a:solidFill>
            <a:srgbClr val="D70C05"/>
          </a:solidFill>
          <a:latin typeface="Arial Narrow" pitchFamily="34" charset="0"/>
          <a:ea typeface="MS PGothic" pitchFamily="34" charset="-128"/>
          <a:cs typeface="MS PGothic"/>
        </a:defRPr>
      </a:lvl4pPr>
      <a:lvl5pPr algn="ctr" rtl="0" eaLnBrk="0" fontAlgn="base" hangingPunct="0">
        <a:spcBef>
          <a:spcPct val="0"/>
        </a:spcBef>
        <a:spcAft>
          <a:spcPct val="0"/>
        </a:spcAft>
        <a:defRPr sz="3600" b="1">
          <a:solidFill>
            <a:srgbClr val="D70C05"/>
          </a:solidFill>
          <a:latin typeface="Arial Narrow" pitchFamily="34" charset="0"/>
          <a:ea typeface="MS PGothic" pitchFamily="34" charset="-128"/>
          <a:cs typeface="MS PGothic"/>
        </a:defRPr>
      </a:lvl5pPr>
      <a:lvl6pPr marL="457200" algn="ctr" rtl="0" eaLnBrk="0" fontAlgn="base" hangingPunct="0">
        <a:spcBef>
          <a:spcPct val="0"/>
        </a:spcBef>
        <a:spcAft>
          <a:spcPct val="0"/>
        </a:spcAft>
        <a:defRPr sz="3600" b="1">
          <a:solidFill>
            <a:srgbClr val="D70C05"/>
          </a:solidFill>
          <a:latin typeface="Arial Narrow" pitchFamily="34" charset="0"/>
          <a:ea typeface="MS PGothic" pitchFamily="34" charset="-128"/>
        </a:defRPr>
      </a:lvl6pPr>
      <a:lvl7pPr marL="914400" algn="ctr" rtl="0" eaLnBrk="0" fontAlgn="base" hangingPunct="0">
        <a:spcBef>
          <a:spcPct val="0"/>
        </a:spcBef>
        <a:spcAft>
          <a:spcPct val="0"/>
        </a:spcAft>
        <a:defRPr sz="3600" b="1">
          <a:solidFill>
            <a:srgbClr val="D70C05"/>
          </a:solidFill>
          <a:latin typeface="Arial Narrow" pitchFamily="34" charset="0"/>
          <a:ea typeface="MS PGothic" pitchFamily="34" charset="-128"/>
        </a:defRPr>
      </a:lvl7pPr>
      <a:lvl8pPr marL="1371600" algn="ctr" rtl="0" eaLnBrk="0" fontAlgn="base" hangingPunct="0">
        <a:spcBef>
          <a:spcPct val="0"/>
        </a:spcBef>
        <a:spcAft>
          <a:spcPct val="0"/>
        </a:spcAft>
        <a:defRPr sz="3600" b="1">
          <a:solidFill>
            <a:srgbClr val="D70C05"/>
          </a:solidFill>
          <a:latin typeface="Arial Narrow" pitchFamily="34" charset="0"/>
          <a:ea typeface="MS PGothic" pitchFamily="34" charset="-128"/>
        </a:defRPr>
      </a:lvl8pPr>
      <a:lvl9pPr marL="1828800" algn="ctr" rtl="0" eaLnBrk="0" fontAlgn="base" hangingPunct="0">
        <a:spcBef>
          <a:spcPct val="0"/>
        </a:spcBef>
        <a:spcAft>
          <a:spcPct val="0"/>
        </a:spcAft>
        <a:defRPr sz="3600" b="1">
          <a:solidFill>
            <a:srgbClr val="D70C05"/>
          </a:solidFill>
          <a:latin typeface="Arial Narrow" pitchFamily="34" charset="0"/>
          <a:ea typeface="MS PGothic" pitchFamily="34" charset="-128"/>
        </a:defRPr>
      </a:lvl9pPr>
    </p:titleStyle>
    <p:bodyStyle>
      <a:lvl1pPr marL="342900" indent="-342900" algn="l" rtl="0" eaLnBrk="0" fontAlgn="base" hangingPunct="0">
        <a:spcBef>
          <a:spcPct val="20000"/>
        </a:spcBef>
        <a:spcAft>
          <a:spcPct val="0"/>
        </a:spcAft>
        <a:buClr>
          <a:srgbClr val="D70C05"/>
        </a:buClr>
        <a:buChar char="&gt;"/>
        <a:defRPr sz="2800" b="1">
          <a:solidFill>
            <a:schemeClr val="tx1"/>
          </a:solidFill>
          <a:latin typeface="+mn-lt"/>
          <a:ea typeface="+mn-ea"/>
          <a:cs typeface="MS PGothic"/>
        </a:defRPr>
      </a:lvl1pPr>
      <a:lvl2pPr marL="742950" indent="-285750" algn="l" rtl="0" eaLnBrk="0" fontAlgn="base" hangingPunct="0">
        <a:spcBef>
          <a:spcPct val="20000"/>
        </a:spcBef>
        <a:spcAft>
          <a:spcPct val="0"/>
        </a:spcAft>
        <a:buClr>
          <a:srgbClr val="D70C05"/>
        </a:buClr>
        <a:buSzPct val="75000"/>
        <a:buFont typeface="Wingdings 2" pitchFamily="18" charset="2"/>
        <a:buChar char=""/>
        <a:defRPr sz="2400">
          <a:solidFill>
            <a:schemeClr val="tx1"/>
          </a:solidFill>
          <a:latin typeface="+mn-lt"/>
          <a:ea typeface="+mn-ea"/>
          <a:cs typeface="MS PGothic"/>
        </a:defRPr>
      </a:lvl2pPr>
      <a:lvl3pPr marL="1143000" indent="-228600" algn="l" rtl="0" eaLnBrk="0" fontAlgn="base" hangingPunct="0">
        <a:spcBef>
          <a:spcPct val="20000"/>
        </a:spcBef>
        <a:spcAft>
          <a:spcPct val="0"/>
        </a:spcAft>
        <a:buClr>
          <a:srgbClr val="D70C05"/>
        </a:buClr>
        <a:buSzPct val="75000"/>
        <a:buFont typeface="Wingdings 2" pitchFamily="18" charset="2"/>
        <a:buChar char=""/>
        <a:defRPr sz="2000">
          <a:solidFill>
            <a:schemeClr val="tx1"/>
          </a:solidFill>
          <a:latin typeface="+mn-lt"/>
          <a:ea typeface="+mn-ea"/>
          <a:cs typeface="MS PGothic"/>
        </a:defRPr>
      </a:lvl3pPr>
      <a:lvl4pPr marL="16002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cs typeface="MS PGothic"/>
        </a:defRPr>
      </a:lvl4pPr>
      <a:lvl5pPr marL="20574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cs typeface="MS PGothic"/>
        </a:defRPr>
      </a:lvl5pPr>
      <a:lvl6pPr marL="25146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9718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4290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88620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hcup-us.ahrq.gov/reports/statbriefs/sb99.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192.168.130.45/idb/HTML/Pronto/content/index.html"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pn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07572" y="2115911"/>
            <a:ext cx="7772400" cy="1470025"/>
          </a:xfrm>
        </p:spPr>
        <p:txBody>
          <a:bodyPr/>
          <a:lstStyle/>
          <a:p>
            <a:pPr eaLnBrk="1" hangingPunct="1"/>
            <a:r>
              <a:rPr lang="en-US" sz="3200" dirty="0" smtClean="0"/>
              <a:t>Innovative Technology  for Chronic Disease Management in the Home </a:t>
            </a:r>
          </a:p>
        </p:txBody>
      </p:sp>
      <p:sp>
        <p:nvSpPr>
          <p:cNvPr id="15362" name="Rectangle 3"/>
          <p:cNvSpPr>
            <a:spLocks noGrp="1" noChangeArrowheads="1"/>
          </p:cNvSpPr>
          <p:nvPr>
            <p:ph type="subTitle" idx="1"/>
          </p:nvPr>
        </p:nvSpPr>
        <p:spPr/>
        <p:txBody>
          <a:bodyPr/>
          <a:lstStyle/>
          <a:p>
            <a:pPr eaLnBrk="1" hangingPunct="1"/>
            <a:r>
              <a:rPr lang="en-US" sz="2000" b="0" smtClean="0"/>
              <a:t>Masimo</a:t>
            </a:r>
            <a:r>
              <a:rPr lang="en-US" sz="2000" b="0" dirty="0" smtClean="0"/>
              <a:t> Corporation</a:t>
            </a:r>
          </a:p>
          <a:p>
            <a:pPr eaLnBrk="1" hangingPunct="1"/>
            <a:r>
              <a:rPr lang="en-US" sz="2000" b="0" dirty="0" smtClean="0"/>
              <a:t>Alternate Care</a:t>
            </a:r>
          </a:p>
        </p:txBody>
      </p:sp>
    </p:spTree>
    <p:extLst>
      <p:ext uri="{BB962C8B-B14F-4D97-AF65-F5344CB8AC3E}">
        <p14:creationId xmlns:p14="http://schemas.microsoft.com/office/powerpoint/2010/main" val="400999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9891"/>
            <a:ext cx="8697685" cy="1359424"/>
          </a:xfrm>
          <a:solidFill>
            <a:schemeClr val="bg1"/>
          </a:solidFill>
          <a:ln>
            <a:solidFill>
              <a:srgbClr val="C00000"/>
            </a:solidFill>
          </a:ln>
        </p:spPr>
        <p:txBody>
          <a:bodyPr/>
          <a:lstStyle/>
          <a:p>
            <a:pPr algn="ctr"/>
            <a:r>
              <a:rPr lang="en-US" sz="1400" dirty="0" smtClean="0">
                <a:latin typeface="Calibri" panose="020F0502020204030204" pitchFamily="34" charset="0"/>
              </a:rPr>
              <a:t>Next Generation </a:t>
            </a:r>
            <a:r>
              <a:rPr lang="en-US" sz="1400" dirty="0">
                <a:latin typeface="Calibri" panose="020F0502020204030204" pitchFamily="34" charset="0"/>
              </a:rPr>
              <a:t>Pulse Oximetry on Acutely/Chronically Ill Patients</a:t>
            </a:r>
            <a:r>
              <a:rPr lang="en-US" sz="2400" i="1" dirty="0">
                <a:latin typeface="Calibri" panose="020F0502020204030204" pitchFamily="34" charset="0"/>
              </a:rPr>
              <a:t>:</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2200" dirty="0" smtClean="0">
                <a:solidFill>
                  <a:schemeClr val="tx1"/>
                </a:solidFill>
                <a:latin typeface="Calibri" panose="020F0502020204030204" pitchFamily="34" charset="0"/>
              </a:rPr>
              <a:t>Pulse Oximetry Overestimates oxygen saturation in COPD</a:t>
            </a:r>
            <a:r>
              <a:rPr lang="en-US" sz="2000" b="0" dirty="0" smtClean="0">
                <a:solidFill>
                  <a:schemeClr val="tx1"/>
                </a:solidFill>
                <a:latin typeface="Calibri" panose="020F0502020204030204" pitchFamily="34" charset="0"/>
              </a:rPr>
              <a:t/>
            </a:r>
            <a:br>
              <a:rPr lang="en-US" sz="2000" b="0" dirty="0" smtClean="0">
                <a:solidFill>
                  <a:schemeClr val="tx1"/>
                </a:solidFill>
                <a:latin typeface="Calibri" panose="020F0502020204030204" pitchFamily="34" charset="0"/>
              </a:rPr>
            </a:br>
            <a:r>
              <a:rPr lang="en-US" sz="1600" b="0" i="1" dirty="0" smtClean="0">
                <a:solidFill>
                  <a:schemeClr val="tx1"/>
                </a:solidFill>
                <a:latin typeface="Calibri" panose="020F0502020204030204" pitchFamily="34" charset="0"/>
              </a:rPr>
              <a:t>Published Respiratory Care Journal, June 2016</a:t>
            </a:r>
            <a:r>
              <a:rPr lang="en-US" sz="2000" b="0" dirty="0" smtClean="0">
                <a:solidFill>
                  <a:schemeClr val="tx1"/>
                </a:solidFill>
                <a:latin typeface="Calibri" panose="020F0502020204030204" pitchFamily="34" charset="0"/>
              </a:rPr>
              <a:t/>
            </a:r>
            <a:br>
              <a:rPr lang="en-US" sz="2000" b="0" dirty="0" smtClean="0">
                <a:solidFill>
                  <a:schemeClr val="tx1"/>
                </a:solidFill>
                <a:latin typeface="Calibri" panose="020F0502020204030204" pitchFamily="34" charset="0"/>
              </a:rPr>
            </a:br>
            <a:endParaRPr lang="en-US" sz="2000" b="0" dirty="0">
              <a:solidFill>
                <a:schemeClr val="tx1"/>
              </a:solidFill>
              <a:latin typeface="Calibri" panose="020F0502020204030204" pitchFamily="34" charset="0"/>
            </a:endParaRPr>
          </a:p>
        </p:txBody>
      </p:sp>
      <p:sp>
        <p:nvSpPr>
          <p:cNvPr id="9" name="Title 1"/>
          <p:cNvSpPr txBox="1">
            <a:spLocks/>
          </p:cNvSpPr>
          <p:nvPr/>
        </p:nvSpPr>
        <p:spPr bwMode="auto">
          <a:xfrm>
            <a:off x="4051495" y="4291224"/>
            <a:ext cx="4990208" cy="2411639"/>
          </a:xfrm>
          <a:prstGeom prst="rect">
            <a:avLst/>
          </a:prstGeom>
          <a:solidFill>
            <a:schemeClr val="bg2">
              <a:lumMod val="20000"/>
              <a:lumOff val="80000"/>
            </a:schemeClr>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600" kern="0" dirty="0" smtClean="0">
                <a:solidFill>
                  <a:srgbClr val="C00000"/>
                </a:solidFill>
              </a:rPr>
              <a:t>Study concluded that CONVENTIONAL “pulse oximetry performed poorly in comparison with the invasive arterial blood gas analysis”.  “Variability was greater in those patients with chronic bronchitis.”</a:t>
            </a:r>
          </a:p>
          <a:p>
            <a:r>
              <a:rPr lang="en-US" altLang="en-US" sz="1600" kern="0" dirty="0" err="1">
                <a:solidFill>
                  <a:srgbClr val="C00000"/>
                </a:solidFill>
              </a:rPr>
              <a:t>Nellcor</a:t>
            </a:r>
            <a:r>
              <a:rPr lang="en-US" altLang="en-US" sz="1600" kern="0" dirty="0">
                <a:solidFill>
                  <a:srgbClr val="C00000"/>
                </a:solidFill>
              </a:rPr>
              <a:t> </a:t>
            </a:r>
            <a:r>
              <a:rPr lang="en-US" altLang="en-US" sz="1600" kern="0" dirty="0" smtClean="0">
                <a:solidFill>
                  <a:srgbClr val="C00000"/>
                </a:solidFill>
              </a:rPr>
              <a:t>N-200, discontinued in 1995, was the oximeter used in study. Use of  &gt;20 year old technology in study  published in 2016 demonstrates the need for education on the value of Next Generation Pulse Oximetry in all care areas.</a:t>
            </a:r>
          </a:p>
          <a:p>
            <a:r>
              <a:rPr lang="en-US" altLang="en-US" sz="1400" kern="0" dirty="0" smtClean="0">
                <a:solidFill>
                  <a:srgbClr val="C00000"/>
                </a:solidFill>
              </a:rPr>
              <a:t>Performed </a:t>
            </a:r>
            <a:r>
              <a:rPr lang="en-US" altLang="en-US" sz="1400" kern="0" dirty="0">
                <a:solidFill>
                  <a:srgbClr val="C00000"/>
                </a:solidFill>
              </a:rPr>
              <a:t>in India, Published in </a:t>
            </a:r>
            <a:r>
              <a:rPr lang="en-US" altLang="en-US" sz="1400" kern="0" dirty="0" err="1">
                <a:solidFill>
                  <a:srgbClr val="C00000"/>
                </a:solidFill>
              </a:rPr>
              <a:t>Respir</a:t>
            </a:r>
            <a:r>
              <a:rPr lang="en-US" altLang="en-US" sz="1400" kern="0" dirty="0">
                <a:solidFill>
                  <a:srgbClr val="C00000"/>
                </a:solidFill>
              </a:rPr>
              <a:t>. Care 2016.</a:t>
            </a:r>
            <a:endParaRPr lang="en-US" altLang="en-US" sz="1400" kern="0" dirty="0" smtClean="0">
              <a:solidFill>
                <a:srgbClr val="C00000"/>
              </a:solidFill>
            </a:endParaRPr>
          </a:p>
          <a:p>
            <a:endParaRPr lang="en-US" altLang="en-US" sz="1600" kern="0" dirty="0" smtClean="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718" y="1344468"/>
            <a:ext cx="2813118" cy="210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7" y="1883229"/>
            <a:ext cx="3889885" cy="4604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111" y="1871380"/>
            <a:ext cx="4732778" cy="22488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4049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9" y="191791"/>
            <a:ext cx="8829556" cy="1395710"/>
          </a:xfrm>
          <a:solidFill>
            <a:schemeClr val="bg1"/>
          </a:solidFill>
          <a:ln>
            <a:solidFill>
              <a:srgbClr val="C00000"/>
            </a:solidFill>
          </a:ln>
        </p:spPr>
        <p:txBody>
          <a:bodyPr/>
          <a:lstStyle/>
          <a:p>
            <a:pPr algn="ctr"/>
            <a:r>
              <a:rPr lang="en-US" sz="1400" i="1" dirty="0" smtClean="0">
                <a:latin typeface="Calibri" panose="020F0502020204030204" pitchFamily="34" charset="0"/>
              </a:rPr>
              <a:t>Next Generation </a:t>
            </a:r>
            <a:r>
              <a:rPr lang="en-US" sz="1400" i="1" dirty="0">
                <a:latin typeface="Calibri" panose="020F0502020204030204" pitchFamily="34" charset="0"/>
              </a:rPr>
              <a:t>Pulse Oximetry on Acutely/Chronically Ill Patients</a:t>
            </a:r>
            <a:r>
              <a:rPr lang="en-US" sz="2400" i="1" dirty="0">
                <a:latin typeface="Calibri" panose="020F0502020204030204" pitchFamily="34" charset="0"/>
              </a:rPr>
              <a:t>:</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2200" i="1" dirty="0" smtClean="0">
                <a:solidFill>
                  <a:schemeClr val="tx1"/>
                </a:solidFill>
                <a:latin typeface="Calibri" panose="020F0502020204030204" pitchFamily="34" charset="0"/>
              </a:rPr>
              <a:t>How well Do Inexpensive, Portable Pulse Oximeter values agree with arterial Oxygenation saturation in acutely ill patients?  </a:t>
            </a:r>
            <a:r>
              <a:rPr lang="en-US" sz="2000" b="0" dirty="0" smtClean="0">
                <a:solidFill>
                  <a:schemeClr val="tx1"/>
                </a:solidFill>
                <a:latin typeface="Calibri" panose="020F0502020204030204" pitchFamily="34" charset="0"/>
              </a:rPr>
              <a:t> </a:t>
            </a:r>
            <a:r>
              <a:rPr lang="en-US" sz="1800" b="0" i="1" dirty="0" smtClean="0">
                <a:solidFill>
                  <a:schemeClr val="tx1"/>
                </a:solidFill>
                <a:latin typeface="Calibri" panose="020F0502020204030204" pitchFamily="34" charset="0"/>
              </a:rPr>
              <a:t>Published in </a:t>
            </a:r>
            <a:r>
              <a:rPr lang="en-US" sz="1800" b="0" i="1" dirty="0" err="1" smtClean="0">
                <a:solidFill>
                  <a:schemeClr val="tx1"/>
                </a:solidFill>
                <a:latin typeface="Calibri" panose="020F0502020204030204" pitchFamily="34" charset="0"/>
              </a:rPr>
              <a:t>Medsurg</a:t>
            </a:r>
            <a:r>
              <a:rPr lang="en-US" sz="1800" b="0" i="1" dirty="0" smtClean="0">
                <a:solidFill>
                  <a:schemeClr val="tx1"/>
                </a:solidFill>
                <a:latin typeface="Calibri" panose="020F0502020204030204" pitchFamily="34" charset="0"/>
              </a:rPr>
              <a:t> Nursing, Dec 2015 </a:t>
            </a:r>
            <a:r>
              <a:rPr lang="en-US" sz="2000" b="0" dirty="0" smtClean="0">
                <a:solidFill>
                  <a:schemeClr val="tx1"/>
                </a:solidFill>
                <a:latin typeface="Calibri" panose="020F0502020204030204" pitchFamily="34" charset="0"/>
              </a:rPr>
              <a:t/>
            </a:r>
            <a:br>
              <a:rPr lang="en-US" sz="2000" b="0" dirty="0" smtClean="0">
                <a:solidFill>
                  <a:schemeClr val="tx1"/>
                </a:solidFill>
                <a:latin typeface="Calibri" panose="020F0502020204030204" pitchFamily="34" charset="0"/>
              </a:rPr>
            </a:br>
            <a:endParaRPr lang="en-US" sz="2000" b="0" dirty="0">
              <a:solidFill>
                <a:schemeClr val="tx1"/>
              </a:solidFill>
              <a:latin typeface="Calibri" panose="020F050202020403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98" y="2109878"/>
            <a:ext cx="3402201" cy="4458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182" y="2082801"/>
            <a:ext cx="5319473" cy="1785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txBox="1">
            <a:spLocks/>
          </p:cNvSpPr>
          <p:nvPr/>
        </p:nvSpPr>
        <p:spPr bwMode="auto">
          <a:xfrm>
            <a:off x="3651182" y="4084282"/>
            <a:ext cx="5319473" cy="2659418"/>
          </a:xfrm>
          <a:prstGeom prst="rect">
            <a:avLst/>
          </a:prstGeom>
          <a:solidFill>
            <a:schemeClr val="bg2">
              <a:lumMod val="20000"/>
              <a:lumOff val="80000"/>
            </a:schemeClr>
          </a:solidFill>
          <a:ln>
            <a:solidFill>
              <a:schemeClr val="tx1"/>
            </a:solidFill>
          </a:ln>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800" kern="0" dirty="0" smtClean="0">
                <a:solidFill>
                  <a:srgbClr val="C00000"/>
                </a:solidFill>
              </a:rPr>
              <a:t>Testing indicated that conventional  finger tip pulse oximeters used on acutely ill patients</a:t>
            </a:r>
            <a:r>
              <a:rPr lang="en-US" altLang="en-US" sz="1800" kern="0" dirty="0">
                <a:solidFill>
                  <a:srgbClr val="C00000"/>
                </a:solidFill>
              </a:rPr>
              <a:t> </a:t>
            </a:r>
            <a:r>
              <a:rPr lang="en-US" altLang="en-US" sz="1800" kern="0" dirty="0" smtClean="0">
                <a:solidFill>
                  <a:srgbClr val="C00000"/>
                </a:solidFill>
              </a:rPr>
              <a:t>provide inaccurate SpO2 measurements.   This type of fingertip pulse oximeter is commonly used in the treatment of COPD patients daily in all care areas.   </a:t>
            </a:r>
          </a:p>
          <a:p>
            <a:endParaRPr lang="en-US" altLang="en-US" sz="1800" kern="0" dirty="0">
              <a:solidFill>
                <a:srgbClr val="C00000"/>
              </a:solidFill>
            </a:endParaRPr>
          </a:p>
          <a:p>
            <a:r>
              <a:rPr lang="en-US" altLang="en-US" sz="1800" kern="0" dirty="0" smtClean="0">
                <a:solidFill>
                  <a:srgbClr val="C00000"/>
                </a:solidFill>
              </a:rPr>
              <a:t>Is this a practice that we want to continue?</a:t>
            </a:r>
          </a:p>
        </p:txBody>
      </p:sp>
    </p:spTree>
    <p:extLst>
      <p:ext uri="{BB962C8B-B14F-4D97-AF65-F5344CB8AC3E}">
        <p14:creationId xmlns:p14="http://schemas.microsoft.com/office/powerpoint/2010/main" val="290900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8" y="229891"/>
            <a:ext cx="8699726" cy="1283223"/>
          </a:xfrm>
          <a:solidFill>
            <a:schemeClr val="bg1"/>
          </a:solidFill>
          <a:ln>
            <a:solidFill>
              <a:srgbClr val="C00000"/>
            </a:solidFill>
          </a:ln>
        </p:spPr>
        <p:txBody>
          <a:bodyPr/>
          <a:lstStyle/>
          <a:p>
            <a:pPr algn="ctr"/>
            <a:r>
              <a:rPr lang="en-US" sz="1400" i="1" dirty="0" smtClean="0">
                <a:solidFill>
                  <a:srgbClr val="C00000"/>
                </a:solidFill>
                <a:latin typeface="Calibri" panose="020F0502020204030204" pitchFamily="34" charset="0"/>
              </a:rPr>
              <a:t>Next Generation Pulse Oximetry on Acutely/Chronically Ill Patients:</a:t>
            </a:r>
            <a:r>
              <a:rPr lang="en-US" sz="2000" b="0" dirty="0" smtClean="0">
                <a:solidFill>
                  <a:schemeClr val="tx1"/>
                </a:solidFill>
                <a:latin typeface="Calibri" panose="020F0502020204030204" pitchFamily="34" charset="0"/>
              </a:rPr>
              <a:t/>
            </a:r>
            <a:br>
              <a:rPr lang="en-US" sz="2000" b="0" dirty="0" smtClean="0">
                <a:solidFill>
                  <a:schemeClr val="tx1"/>
                </a:solidFill>
                <a:latin typeface="Calibri" panose="020F0502020204030204" pitchFamily="34" charset="0"/>
              </a:rPr>
            </a:br>
            <a:r>
              <a:rPr lang="en-US" sz="2000" dirty="0" smtClean="0">
                <a:solidFill>
                  <a:schemeClr val="tx1"/>
                </a:solidFill>
                <a:latin typeface="Calibri" panose="020F0502020204030204" pitchFamily="34" charset="0"/>
              </a:rPr>
              <a:t>Nonin White Paper</a:t>
            </a:r>
            <a:endParaRPr lang="en-US" sz="2000" dirty="0">
              <a:solidFill>
                <a:schemeClr val="bg1">
                  <a:lumMod val="85000"/>
                </a:schemeClr>
              </a:solidFill>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5" y="2082575"/>
            <a:ext cx="3393783" cy="436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561391" y="1978018"/>
            <a:ext cx="5382146" cy="4735285"/>
          </a:xfrm>
          <a:prstGeom prst="rect">
            <a:avLst/>
          </a:prstGeom>
          <a:solidFill>
            <a:schemeClr val="bg2">
              <a:lumMod val="20000"/>
              <a:lumOff val="80000"/>
            </a:schemeClr>
          </a:solidFill>
          <a:ln>
            <a:solidFill>
              <a:schemeClr val="tx1"/>
            </a:solidFill>
          </a:ln>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800" b="0" kern="0" dirty="0" smtClean="0">
                <a:solidFill>
                  <a:srgbClr val="C00000"/>
                </a:solidFill>
              </a:rPr>
              <a:t>White paper challenges the performance of the two most common “low </a:t>
            </a:r>
            <a:r>
              <a:rPr lang="en-US" altLang="en-US" sz="1800" b="0" kern="0" dirty="0">
                <a:solidFill>
                  <a:srgbClr val="C00000"/>
                </a:solidFill>
              </a:rPr>
              <a:t>c</a:t>
            </a:r>
            <a:r>
              <a:rPr lang="en-US" altLang="en-US" sz="1800" b="0" kern="0" dirty="0" smtClean="0">
                <a:solidFill>
                  <a:srgbClr val="C00000"/>
                </a:solidFill>
              </a:rPr>
              <a:t>ost” finger tip oximeters. </a:t>
            </a:r>
            <a:r>
              <a:rPr lang="en-US" altLang="en-US" sz="1800" b="0" kern="0" dirty="0">
                <a:solidFill>
                  <a:srgbClr val="C00000"/>
                </a:solidFill>
              </a:rPr>
              <a:t> </a:t>
            </a:r>
            <a:r>
              <a:rPr lang="en-US" altLang="en-US" sz="1800" b="0" kern="0" dirty="0" smtClean="0">
                <a:solidFill>
                  <a:srgbClr val="C00000"/>
                </a:solidFill>
              </a:rPr>
              <a:t>Two device makers who represent over 30 different private label finger oximeters sold in the US, both FDA approved and OTC.</a:t>
            </a:r>
          </a:p>
          <a:p>
            <a:r>
              <a:rPr lang="en-US" altLang="en-US" sz="1800" b="0" kern="0" dirty="0" smtClean="0">
                <a:solidFill>
                  <a:srgbClr val="C00000"/>
                </a:solidFill>
              </a:rPr>
              <a:t>“This paper states that when performance might be most needed- during labored breathing with low perfusion - the two low cost oximeters tested in this study failed to track many of the hypoxic events and, instead froze the readings”</a:t>
            </a:r>
          </a:p>
          <a:p>
            <a:r>
              <a:rPr lang="en-US" altLang="en-US" sz="1800" b="0" kern="0" dirty="0" smtClean="0">
                <a:solidFill>
                  <a:srgbClr val="C00000"/>
                </a:solidFill>
              </a:rPr>
              <a:t> “The Oximeters made by Beijing Choice and Contec Medical failed to track many of the desaturations”</a:t>
            </a:r>
          </a:p>
          <a:p>
            <a:endParaRPr lang="en-US" altLang="en-US" sz="1400" kern="0" dirty="0">
              <a:solidFill>
                <a:srgbClr val="C00000"/>
              </a:solidFill>
            </a:endParaRPr>
          </a:p>
          <a:p>
            <a:r>
              <a:rPr lang="en-US" altLang="en-US" sz="1400" b="0" kern="0" dirty="0" smtClean="0">
                <a:solidFill>
                  <a:srgbClr val="C00000"/>
                </a:solidFill>
              </a:rPr>
              <a:t>Beijing Choice captured 69% of hypoxic events.</a:t>
            </a:r>
          </a:p>
          <a:p>
            <a:r>
              <a:rPr lang="en-US" altLang="en-US" sz="1400" b="0" kern="0" dirty="0" smtClean="0">
                <a:solidFill>
                  <a:srgbClr val="C00000"/>
                </a:solidFill>
              </a:rPr>
              <a:t>Contec captured 21% of hypoxic events</a:t>
            </a:r>
          </a:p>
          <a:p>
            <a:endParaRPr lang="en-US" altLang="en-US" sz="1400" b="0" kern="0" dirty="0" smtClean="0">
              <a:solidFill>
                <a:srgbClr val="C00000"/>
              </a:solidFill>
            </a:endParaRPr>
          </a:p>
          <a:p>
            <a:r>
              <a:rPr lang="en-US" altLang="en-US" sz="1100" b="0" kern="0" dirty="0" smtClean="0">
                <a:solidFill>
                  <a:srgbClr val="C00000"/>
                </a:solidFill>
              </a:rPr>
              <a:t>White </a:t>
            </a:r>
            <a:r>
              <a:rPr lang="en-US" altLang="en-US" sz="1100" b="0" kern="0" dirty="0">
                <a:solidFill>
                  <a:srgbClr val="C00000"/>
                </a:solidFill>
              </a:rPr>
              <a:t>paper published by </a:t>
            </a:r>
            <a:r>
              <a:rPr lang="en-US" altLang="en-US" sz="1100" b="0" kern="0" dirty="0" err="1">
                <a:solidFill>
                  <a:srgbClr val="C00000"/>
                </a:solidFill>
              </a:rPr>
              <a:t>Nonin</a:t>
            </a:r>
            <a:r>
              <a:rPr lang="en-US" altLang="en-US" sz="1100" b="0" kern="0" dirty="0">
                <a:solidFill>
                  <a:srgbClr val="C00000"/>
                </a:solidFill>
              </a:rPr>
              <a:t>.  Performed by </a:t>
            </a:r>
            <a:r>
              <a:rPr lang="en-US" altLang="en-US" sz="1100" b="0" kern="0" dirty="0" err="1">
                <a:solidFill>
                  <a:srgbClr val="C00000"/>
                </a:solidFill>
              </a:rPr>
              <a:t>Clinimark</a:t>
            </a:r>
            <a:r>
              <a:rPr lang="en-US" altLang="en-US" sz="1100" b="0" kern="0" dirty="0">
                <a:solidFill>
                  <a:srgbClr val="C00000"/>
                </a:solidFill>
              </a:rPr>
              <a:t> Labs Boulder, Co.</a:t>
            </a:r>
          </a:p>
          <a:p>
            <a:endParaRPr lang="en-US" altLang="en-US" sz="1400" b="0" kern="0" dirty="0" smtClean="0">
              <a:solidFill>
                <a:srgbClr val="C00000"/>
              </a:solidFill>
            </a:endParaRPr>
          </a:p>
        </p:txBody>
      </p:sp>
    </p:spTree>
    <p:extLst>
      <p:ext uri="{BB962C8B-B14F-4D97-AF65-F5344CB8AC3E}">
        <p14:creationId xmlns:p14="http://schemas.microsoft.com/office/powerpoint/2010/main" val="398130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1327544" y="214678"/>
            <a:ext cx="7651564" cy="901700"/>
          </a:xfrm>
        </p:spPr>
        <p:txBody>
          <a:bodyPr/>
          <a:lstStyle/>
          <a:p>
            <a:pPr algn="l"/>
            <a:r>
              <a:rPr lang="en-US" altLang="en-US" sz="2400" dirty="0" smtClean="0">
                <a:latin typeface="+mn-lt"/>
              </a:rPr>
              <a:t>Long </a:t>
            </a:r>
            <a:r>
              <a:rPr lang="en-US" altLang="en-US" sz="2400" dirty="0">
                <a:latin typeface="+mn-lt"/>
              </a:rPr>
              <a:t>Term Oxygen Must be Titrated to Saturation - Consensus Statement </a:t>
            </a:r>
            <a:r>
              <a:rPr lang="en-US" altLang="en-US" sz="2000" dirty="0" smtClean="0"/>
              <a:t>…..</a:t>
            </a:r>
            <a:r>
              <a:rPr lang="en-US" altLang="en-US" sz="1600" b="0" i="1" dirty="0" smtClean="0"/>
              <a:t>As of June 2016 from the top Pulmonologists in the US </a:t>
            </a:r>
            <a:endParaRPr lang="en-US" altLang="en-US" sz="2000" b="0" i="1" dirty="0" smtClean="0"/>
          </a:p>
        </p:txBody>
      </p:sp>
      <p:sp>
        <p:nvSpPr>
          <p:cNvPr id="3074" name="Title 1"/>
          <p:cNvSpPr>
            <a:spLocks noGrp="1"/>
          </p:cNvSpPr>
          <p:nvPr>
            <p:ph type="subTitle" idx="1"/>
          </p:nvPr>
        </p:nvSpPr>
        <p:spPr>
          <a:xfrm>
            <a:off x="4546600" y="1751082"/>
            <a:ext cx="4203700" cy="4129018"/>
          </a:xfrm>
          <a:ln>
            <a:solidFill>
              <a:schemeClr val="tx1"/>
            </a:solidFill>
          </a:ln>
        </p:spPr>
        <p:txBody>
          <a:bodyPr/>
          <a:lstStyle/>
          <a:p>
            <a:endParaRPr lang="en-US" altLang="en-US" sz="3200" dirty="0" smtClean="0"/>
          </a:p>
          <a:p>
            <a:pPr algn="l"/>
            <a:r>
              <a:rPr lang="en-US" altLang="en-US" sz="2200" dirty="0" smtClean="0"/>
              <a:t>Patient-Centric Care Plans for Pulse Oximetry for Home Oxygen Therapy:</a:t>
            </a:r>
          </a:p>
          <a:p>
            <a:r>
              <a:rPr lang="en-US" altLang="en-US" sz="2200" dirty="0" smtClean="0"/>
              <a:t>Its Time is Unquestionably Now!</a:t>
            </a:r>
          </a:p>
          <a:p>
            <a:endParaRPr lang="en-US" altLang="en-US" sz="2200" dirty="0"/>
          </a:p>
          <a:p>
            <a:r>
              <a:rPr lang="en-US" altLang="en-US" sz="2200" b="0" dirty="0" smtClean="0"/>
              <a:t>June 2016, </a:t>
            </a:r>
          </a:p>
          <a:p>
            <a:r>
              <a:rPr lang="en-US" altLang="en-US" sz="2000" b="0" dirty="0" smtClean="0"/>
              <a:t>The National Association of Medical Directors of Respiratory Care</a:t>
            </a:r>
          </a:p>
          <a:p>
            <a:endParaRPr lang="en-US" altLang="en-US" sz="3200" b="1"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3" y="79768"/>
            <a:ext cx="11811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543" y="1103558"/>
            <a:ext cx="3505714" cy="44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43" y="1595217"/>
            <a:ext cx="3968357" cy="4981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6046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61913"/>
            <a:ext cx="8458199" cy="1143000"/>
          </a:xfrm>
        </p:spPr>
        <p:txBody>
          <a:bodyPr/>
          <a:lstStyle/>
          <a:p>
            <a:pPr eaLnBrk="1" hangingPunct="1"/>
            <a:r>
              <a:rPr lang="en-US" altLang="en-US" sz="3200" dirty="0" smtClean="0"/>
              <a:t>Titrate to Saturate Consensus Statement</a:t>
            </a:r>
          </a:p>
        </p:txBody>
      </p:sp>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Clr>
                <a:srgbClr val="D70C05"/>
              </a:buClr>
              <a:buChar char="&gt;"/>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D70C05"/>
              </a:buClr>
              <a:buSzPct val="75000"/>
              <a:buFont typeface="Wingdings 2" pitchFamily="18" charset="2"/>
              <a:buChar char=""/>
              <a:defRPr sz="24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lr>
                <a:srgbClr val="D70C05"/>
              </a:buClr>
              <a:buSzPct val="75000"/>
              <a:buFont typeface="Wingdings 2" pitchFamily="18" charset="2"/>
              <a:buChar char=""/>
              <a:defRPr sz="2000">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5pPr>
            <a:lvl6pPr marL="22288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marL="0" indent="0">
              <a:buFontTx/>
              <a:buNone/>
              <a:defRPr/>
            </a:pPr>
            <a:endParaRPr lang="en-US" kern="0" dirty="0" smtClean="0"/>
          </a:p>
          <a:p>
            <a:pPr marL="0" indent="0">
              <a:buFontTx/>
              <a:buNone/>
              <a:defRPr/>
            </a:pPr>
            <a:r>
              <a:rPr lang="en-US" kern="0" dirty="0" smtClean="0"/>
              <a:t>“</a:t>
            </a:r>
            <a:r>
              <a:rPr lang="en-US" b="0" kern="0" dirty="0" smtClean="0"/>
              <a:t>Though qualification for home oxygen has been established, with the exception of demonstrating correction of hypoxemia during exercise with supplemental oxygen, a glaring flaw in public policy exists: </a:t>
            </a:r>
            <a:r>
              <a:rPr lang="en-US" kern="0" dirty="0" smtClean="0">
                <a:solidFill>
                  <a:srgbClr val="FF0000"/>
                </a:solidFill>
              </a:rPr>
              <a:t>there are no CMS requirements for documentation that the devices, supplies, and settings authorized for coverage and payment  actually correct the individual patients’ hypoxemia.”</a:t>
            </a:r>
            <a:endParaRPr lang="en-US" kern="0" dirty="0">
              <a:solidFill>
                <a:srgbClr val="FF0000"/>
              </a:solidFill>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1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42900" y="0"/>
            <a:ext cx="8686800" cy="1143000"/>
          </a:xfrm>
        </p:spPr>
        <p:txBody>
          <a:bodyPr/>
          <a:lstStyle/>
          <a:p>
            <a:r>
              <a:rPr lang="en-US" altLang="en-US" sz="3200" smtClean="0"/>
              <a:t>Titrate to Saturate Consensus Statement</a:t>
            </a:r>
          </a:p>
        </p:txBody>
      </p:sp>
      <p:sp>
        <p:nvSpPr>
          <p:cNvPr id="5123" name="Rectangle 2"/>
          <p:cNvSpPr>
            <a:spLocks noChangeArrowheads="1"/>
          </p:cNvSpPr>
          <p:nvPr/>
        </p:nvSpPr>
        <p:spPr bwMode="auto">
          <a:xfrm>
            <a:off x="2286000" y="796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0C05"/>
              </a:buClr>
              <a:buChar char="&gt;"/>
              <a:defRPr sz="2800" b="1">
                <a:solidFill>
                  <a:schemeClr val="tx1"/>
                </a:solidFill>
                <a:latin typeface="Arial Narrow" pitchFamily="34" charset="0"/>
                <a:ea typeface="MS PGothic" pitchFamily="34" charset="-128"/>
              </a:defRPr>
            </a:lvl1pPr>
            <a:lvl2pPr marL="742950" indent="-285750">
              <a:spcBef>
                <a:spcPct val="20000"/>
              </a:spcBef>
              <a:buClr>
                <a:srgbClr val="D70C05"/>
              </a:buClr>
              <a:buSzPct val="75000"/>
              <a:buFont typeface="Wingdings 2" pitchFamily="18" charset="2"/>
              <a:buChar char=""/>
              <a:defRPr sz="2400">
                <a:solidFill>
                  <a:schemeClr val="tx1"/>
                </a:solidFill>
                <a:latin typeface="Arial Narrow" pitchFamily="34" charset="0"/>
                <a:ea typeface="MS PGothic" pitchFamily="34" charset="-128"/>
              </a:defRPr>
            </a:lvl2pPr>
            <a:lvl3pPr marL="1143000" indent="-228600">
              <a:spcBef>
                <a:spcPct val="20000"/>
              </a:spcBef>
              <a:buClr>
                <a:srgbClr val="D70C05"/>
              </a:buClr>
              <a:buSzPct val="75000"/>
              <a:buFont typeface="Wingdings 2" pitchFamily="18" charset="2"/>
              <a:buChar char=""/>
              <a:defRPr sz="2000">
                <a:solidFill>
                  <a:schemeClr val="tx1"/>
                </a:solidFill>
                <a:latin typeface="Arial Narrow" pitchFamily="34" charset="0"/>
                <a:ea typeface="MS PGothic" pitchFamily="34" charset="-128"/>
              </a:defRPr>
            </a:lvl3pPr>
            <a:lvl4pPr marL="16002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4pPr>
            <a:lvl5pPr marL="20574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9pPr>
          </a:lstStyle>
          <a:p>
            <a:pPr>
              <a:spcBef>
                <a:spcPct val="0"/>
              </a:spcBef>
              <a:buClrTx/>
              <a:buFontTx/>
              <a:buNone/>
            </a:pPr>
            <a:endParaRPr lang="en-US" altLang="en-US" sz="2400" b="0" i="1"/>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Clr>
                <a:srgbClr val="D70C05"/>
              </a:buClr>
              <a:buChar char="&gt;"/>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D70C05"/>
              </a:buClr>
              <a:buSzPct val="75000"/>
              <a:buFont typeface="Wingdings 2" pitchFamily="18" charset="2"/>
              <a:buChar char=""/>
              <a:defRPr sz="24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lr>
                <a:srgbClr val="D70C05"/>
              </a:buClr>
              <a:buSzPct val="75000"/>
              <a:buFont typeface="Wingdings 2" pitchFamily="18" charset="2"/>
              <a:buChar char=""/>
              <a:defRPr sz="2000">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5pPr>
            <a:lvl6pPr marL="22288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marL="0" indent="0">
              <a:buFontTx/>
              <a:buNone/>
              <a:defRPr/>
            </a:pPr>
            <a:r>
              <a:rPr lang="en-US" b="0" kern="0" dirty="0" smtClean="0"/>
              <a:t>“Most portable systems deliver intermittent flow (IF) to conserve oxygen by restricting delivery to inspiration.”</a:t>
            </a:r>
          </a:p>
          <a:p>
            <a:pPr marL="0" indent="0">
              <a:buFontTx/>
              <a:buNone/>
              <a:defRPr/>
            </a:pPr>
            <a:endParaRPr lang="en-US" b="0" kern="0" dirty="0" smtClean="0"/>
          </a:p>
          <a:p>
            <a:pPr marL="0" indent="0">
              <a:buFontTx/>
              <a:buNone/>
              <a:defRPr/>
            </a:pPr>
            <a:r>
              <a:rPr lang="en-US" b="0" kern="0" dirty="0" smtClean="0"/>
              <a:t>“The IF controllers used with these portable systems have different principals of operation and proprietary designs and there are no standards for the amount of oxygen i.e. liter flow, delivered with IF, </a:t>
            </a:r>
            <a:r>
              <a:rPr lang="en-US" kern="0" dirty="0" smtClean="0"/>
              <a:t> </a:t>
            </a:r>
            <a:r>
              <a:rPr lang="en-US" i="1" kern="0" dirty="0" smtClean="0">
                <a:solidFill>
                  <a:srgbClr val="FF0000"/>
                </a:solidFill>
              </a:rPr>
              <a:t>thereby making certain elements of the CMS Certificate of Medical Necessity useless and unrelated to actual oxygen usage.”</a:t>
            </a:r>
            <a:endParaRPr lang="en-US" i="1" kern="0" dirty="0">
              <a:solidFill>
                <a:srgbClr val="FF0000"/>
              </a:solidFill>
            </a:endParaRPr>
          </a:p>
        </p:txBody>
      </p:sp>
      <p:pic>
        <p:nvPicPr>
          <p:cNvPr id="51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94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3200" dirty="0" smtClean="0"/>
              <a:t>Titrate to Saturate Consensus Statement</a:t>
            </a:r>
          </a:p>
        </p:txBody>
      </p:sp>
      <p:sp>
        <p:nvSpPr>
          <p:cNvPr id="6147" name="Rectangle 2"/>
          <p:cNvSpPr>
            <a:spLocks noChangeArrowheads="1"/>
          </p:cNvSpPr>
          <p:nvPr/>
        </p:nvSpPr>
        <p:spPr bwMode="auto">
          <a:xfrm>
            <a:off x="609600" y="1800225"/>
            <a:ext cx="80391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0C05"/>
              </a:buClr>
              <a:buChar char="&gt;"/>
              <a:defRPr sz="2800" b="1">
                <a:solidFill>
                  <a:schemeClr val="tx1"/>
                </a:solidFill>
                <a:latin typeface="Arial Narrow" pitchFamily="34" charset="0"/>
                <a:ea typeface="MS PGothic" pitchFamily="34" charset="-128"/>
              </a:defRPr>
            </a:lvl1pPr>
            <a:lvl2pPr marL="742950" indent="-285750">
              <a:spcBef>
                <a:spcPct val="20000"/>
              </a:spcBef>
              <a:buClr>
                <a:srgbClr val="D70C05"/>
              </a:buClr>
              <a:buSzPct val="75000"/>
              <a:buFont typeface="Wingdings 2" pitchFamily="18" charset="2"/>
              <a:buChar char=""/>
              <a:defRPr sz="2400">
                <a:solidFill>
                  <a:schemeClr val="tx1"/>
                </a:solidFill>
                <a:latin typeface="Arial Narrow" pitchFamily="34" charset="0"/>
                <a:ea typeface="MS PGothic" pitchFamily="34" charset="-128"/>
              </a:defRPr>
            </a:lvl2pPr>
            <a:lvl3pPr marL="1143000" indent="-228600">
              <a:spcBef>
                <a:spcPct val="20000"/>
              </a:spcBef>
              <a:buClr>
                <a:srgbClr val="D70C05"/>
              </a:buClr>
              <a:buSzPct val="75000"/>
              <a:buFont typeface="Wingdings 2" pitchFamily="18" charset="2"/>
              <a:buChar char=""/>
              <a:defRPr sz="2000">
                <a:solidFill>
                  <a:schemeClr val="tx1"/>
                </a:solidFill>
                <a:latin typeface="Arial Narrow" pitchFamily="34" charset="0"/>
                <a:ea typeface="MS PGothic" pitchFamily="34" charset="-128"/>
              </a:defRPr>
            </a:lvl3pPr>
            <a:lvl4pPr marL="16002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4pPr>
            <a:lvl5pPr marL="20574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9pPr>
          </a:lstStyle>
          <a:p>
            <a:pPr>
              <a:spcBef>
                <a:spcPct val="0"/>
              </a:spcBef>
              <a:buClrTx/>
              <a:buFontTx/>
              <a:buNone/>
            </a:pPr>
            <a:r>
              <a:rPr lang="en-US" altLang="en-US" b="0" dirty="0"/>
              <a:t>“A prescription for supplementary oxygen for 2 </a:t>
            </a:r>
            <a:r>
              <a:rPr lang="en-US" altLang="en-US" b="0" dirty="0" err="1"/>
              <a:t>lpm</a:t>
            </a:r>
            <a:r>
              <a:rPr lang="en-US" altLang="en-US" b="0" dirty="0"/>
              <a:t> is close to </a:t>
            </a:r>
            <a:r>
              <a:rPr lang="en-US" altLang="en-US" b="0" dirty="0">
                <a:solidFill>
                  <a:srgbClr val="FF0000"/>
                </a:solidFill>
              </a:rPr>
              <a:t>meaningless </a:t>
            </a:r>
            <a:r>
              <a:rPr lang="en-US" altLang="en-US" b="0" dirty="0"/>
              <a:t>in the absence of clinical documentation that such flowrate meets the patient’s needs.”</a:t>
            </a:r>
          </a:p>
          <a:p>
            <a:pPr>
              <a:spcBef>
                <a:spcPct val="0"/>
              </a:spcBef>
              <a:buClrTx/>
              <a:buFontTx/>
              <a:buNone/>
            </a:pPr>
            <a:endParaRPr lang="en-US" altLang="en-US" b="0" dirty="0"/>
          </a:p>
          <a:p>
            <a:pPr>
              <a:spcBef>
                <a:spcPct val="0"/>
              </a:spcBef>
              <a:buClrTx/>
              <a:buFontTx/>
              <a:buNone/>
            </a:pPr>
            <a:r>
              <a:rPr lang="en-US" altLang="en-US" i="1" dirty="0">
                <a:solidFill>
                  <a:srgbClr val="FF0000"/>
                </a:solidFill>
              </a:rPr>
              <a:t>“Establishing liter flow to ensure appropriate oxygen saturation is the standard of care.”</a:t>
            </a: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0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smtClean="0"/>
              <a:t>Titrate to Saturate Consensus Statement</a:t>
            </a:r>
            <a:endParaRPr lang="en-US" altLang="en-US" smtClean="0"/>
          </a:p>
        </p:txBody>
      </p:sp>
      <p:sp>
        <p:nvSpPr>
          <p:cNvPr id="3" name="Content Placeholder 2"/>
          <p:cNvSpPr txBox="1">
            <a:spLocks/>
          </p:cNvSpPr>
          <p:nvPr/>
        </p:nvSpPr>
        <p:spPr>
          <a:xfrm>
            <a:off x="457200" y="1600200"/>
            <a:ext cx="8229600" cy="4525963"/>
          </a:xfrm>
          <a:prstGeom prst="rect">
            <a:avLst/>
          </a:prstGeom>
        </p:spPr>
        <p:txBody>
          <a:bodyPr>
            <a:normAutofit/>
          </a:bodyPr>
          <a:lstStyle>
            <a:lvl1pPr marL="342900" indent="-342900" algn="l" rtl="0" eaLnBrk="0" fontAlgn="base" hangingPunct="0">
              <a:spcBef>
                <a:spcPct val="20000"/>
              </a:spcBef>
              <a:spcAft>
                <a:spcPct val="0"/>
              </a:spcAft>
              <a:buClr>
                <a:srgbClr val="D70C05"/>
              </a:buClr>
              <a:buChar char="&gt;"/>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D70C05"/>
              </a:buClr>
              <a:buSzPct val="75000"/>
              <a:buFont typeface="Wingdings 2" pitchFamily="18" charset="2"/>
              <a:buChar char=""/>
              <a:defRPr sz="24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lr>
                <a:srgbClr val="D70C05"/>
              </a:buClr>
              <a:buSzPct val="75000"/>
              <a:buFont typeface="Wingdings 2" pitchFamily="18" charset="2"/>
              <a:buChar char=""/>
              <a:defRPr sz="2000">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5pPr>
            <a:lvl6pPr marL="22288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marL="0" indent="0">
              <a:buFontTx/>
              <a:buNone/>
              <a:defRPr/>
            </a:pPr>
            <a:endParaRPr lang="en-US" b="0" kern="0" dirty="0" smtClean="0"/>
          </a:p>
          <a:p>
            <a:pPr marL="0" indent="0">
              <a:buFontTx/>
              <a:buNone/>
              <a:defRPr/>
            </a:pPr>
            <a:endParaRPr lang="en-US" b="0" kern="0" dirty="0"/>
          </a:p>
          <a:p>
            <a:pPr marL="0" indent="0">
              <a:buFontTx/>
              <a:buNone/>
              <a:defRPr/>
            </a:pPr>
            <a:r>
              <a:rPr lang="en-US" b="0" kern="0" dirty="0" smtClean="0"/>
              <a:t>“Analogous to diabetes, a pulse oximetry device is a self management tool similar to a glucometer. As with monitoring blood glucose periodically and tied to different activities (before meals and sleep), </a:t>
            </a:r>
            <a:r>
              <a:rPr lang="en-US" kern="0" dirty="0" smtClean="0">
                <a:solidFill>
                  <a:srgbClr val="FF0000"/>
                </a:solidFill>
              </a:rPr>
              <a:t>SpO2 can be monitored periodically and tied to activities (at rest and with different levels of exertion).</a:t>
            </a:r>
            <a:r>
              <a:rPr lang="en-US" kern="0" dirty="0" smtClean="0"/>
              <a:t>”</a:t>
            </a:r>
            <a:endParaRPr lang="en-US" kern="0" dirty="0" smtClean="0">
              <a:solidFill>
                <a:srgbClr val="FF0000"/>
              </a:solidFill>
            </a:endParaRPr>
          </a:p>
          <a:p>
            <a:pPr marL="0" indent="0">
              <a:buFontTx/>
              <a:buNone/>
              <a:defRPr/>
            </a:pPr>
            <a:endParaRPr lang="en-US" b="0" kern="0" dirty="0" smtClean="0"/>
          </a:p>
          <a:p>
            <a:pPr>
              <a:defRPr/>
            </a:pPr>
            <a:endParaRPr lang="en-US" kern="0" dirty="0" smtClean="0"/>
          </a:p>
          <a:p>
            <a:pPr>
              <a:defRPr/>
            </a:pPr>
            <a:endParaRPr lang="en-US" kern="0" dirty="0" smtClean="0"/>
          </a:p>
          <a:p>
            <a:pPr marL="0" indent="0">
              <a:buFontTx/>
              <a:buNone/>
              <a:defRPr/>
            </a:pPr>
            <a:endParaRPr lang="en-US" kern="0" dirty="0" smtClean="0"/>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77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z="3200" smtClean="0"/>
              <a:t>Titrate to Saturate Consensus Statement</a:t>
            </a:r>
            <a:endParaRPr lang="en-US" altLang="en-US" smtClean="0"/>
          </a:p>
        </p:txBody>
      </p:sp>
      <p:sp>
        <p:nvSpPr>
          <p:cNvPr id="8195" name="Rectangle 2"/>
          <p:cNvSpPr>
            <a:spLocks noChangeArrowheads="1"/>
          </p:cNvSpPr>
          <p:nvPr/>
        </p:nvSpPr>
        <p:spPr bwMode="auto">
          <a:xfrm>
            <a:off x="495300" y="1714500"/>
            <a:ext cx="799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0C05"/>
              </a:buClr>
              <a:buChar char="&gt;"/>
              <a:defRPr sz="2800" b="1">
                <a:solidFill>
                  <a:schemeClr val="tx1"/>
                </a:solidFill>
                <a:latin typeface="Arial Narrow" pitchFamily="34" charset="0"/>
                <a:ea typeface="MS PGothic" pitchFamily="34" charset="-128"/>
              </a:defRPr>
            </a:lvl1pPr>
            <a:lvl2pPr marL="742950" indent="-285750">
              <a:spcBef>
                <a:spcPct val="20000"/>
              </a:spcBef>
              <a:buClr>
                <a:srgbClr val="D70C05"/>
              </a:buClr>
              <a:buSzPct val="75000"/>
              <a:buFont typeface="Wingdings 2" pitchFamily="18" charset="2"/>
              <a:buChar char=""/>
              <a:defRPr sz="2400">
                <a:solidFill>
                  <a:schemeClr val="tx1"/>
                </a:solidFill>
                <a:latin typeface="Arial Narrow" pitchFamily="34" charset="0"/>
                <a:ea typeface="MS PGothic" pitchFamily="34" charset="-128"/>
              </a:defRPr>
            </a:lvl2pPr>
            <a:lvl3pPr marL="1143000" indent="-228600">
              <a:spcBef>
                <a:spcPct val="20000"/>
              </a:spcBef>
              <a:buClr>
                <a:srgbClr val="D70C05"/>
              </a:buClr>
              <a:buSzPct val="75000"/>
              <a:buFont typeface="Wingdings 2" pitchFamily="18" charset="2"/>
              <a:buChar char=""/>
              <a:defRPr sz="2000">
                <a:solidFill>
                  <a:schemeClr val="tx1"/>
                </a:solidFill>
                <a:latin typeface="Arial Narrow" pitchFamily="34" charset="0"/>
                <a:ea typeface="MS PGothic" pitchFamily="34" charset="-128"/>
              </a:defRPr>
            </a:lvl3pPr>
            <a:lvl4pPr marL="16002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4pPr>
            <a:lvl5pPr marL="20574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9pPr>
          </a:lstStyle>
          <a:p>
            <a:pPr>
              <a:spcBef>
                <a:spcPct val="0"/>
              </a:spcBef>
              <a:buClrTx/>
              <a:buFontTx/>
              <a:buNone/>
            </a:pPr>
            <a:endParaRPr lang="en-US" altLang="en-US" b="0" dirty="0"/>
          </a:p>
          <a:p>
            <a:pPr>
              <a:spcBef>
                <a:spcPct val="0"/>
              </a:spcBef>
              <a:buClrTx/>
              <a:buFontTx/>
              <a:buNone/>
            </a:pPr>
            <a:endParaRPr lang="en-US" altLang="en-US" b="0" dirty="0"/>
          </a:p>
          <a:p>
            <a:pPr>
              <a:spcBef>
                <a:spcPct val="0"/>
              </a:spcBef>
              <a:buClrTx/>
              <a:buFontTx/>
              <a:buNone/>
            </a:pPr>
            <a:r>
              <a:rPr lang="en-US" altLang="en-US" b="0" dirty="0"/>
              <a:t>“In order to improve outcomes, reduce hospital readmissions, and improve patient quality of life, long term oxygen therapy </a:t>
            </a:r>
            <a:r>
              <a:rPr lang="en-US" altLang="en-US" b="0" dirty="0">
                <a:solidFill>
                  <a:srgbClr val="FF0000"/>
                </a:solidFill>
              </a:rPr>
              <a:t>(LTOT) patients should have their prescribed oxygen titrated to need during rest and activities of daily living (ADLs)</a:t>
            </a:r>
            <a:r>
              <a:rPr lang="en-US" altLang="en-US" b="0" dirty="0"/>
              <a:t>.”</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66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200" smtClean="0"/>
              <a:t>Titrate to Saturate Consensus Statement</a:t>
            </a:r>
            <a:endParaRPr lang="en-US" altLang="en-US" smtClean="0"/>
          </a:p>
        </p:txBody>
      </p:sp>
      <p:sp>
        <p:nvSpPr>
          <p:cNvPr id="3" name="Content Placeholder 2"/>
          <p:cNvSpPr txBox="1">
            <a:spLocks/>
          </p:cNvSpPr>
          <p:nvPr/>
        </p:nvSpPr>
        <p:spPr>
          <a:xfrm>
            <a:off x="351691" y="1600200"/>
            <a:ext cx="8637563" cy="4525963"/>
          </a:xfrm>
          <a:prstGeom prst="rect">
            <a:avLst/>
          </a:prstGeom>
        </p:spPr>
        <p:txBody>
          <a:bodyPr>
            <a:normAutofit/>
          </a:bodyPr>
          <a:lstStyle>
            <a:lvl1pPr marL="342900" indent="-342900" algn="l" rtl="0" eaLnBrk="0" fontAlgn="base" hangingPunct="0">
              <a:spcBef>
                <a:spcPct val="20000"/>
              </a:spcBef>
              <a:spcAft>
                <a:spcPct val="0"/>
              </a:spcAft>
              <a:buClr>
                <a:srgbClr val="D70C05"/>
              </a:buClr>
              <a:buChar char="&gt;"/>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D70C05"/>
              </a:buClr>
              <a:buSzPct val="75000"/>
              <a:buFont typeface="Wingdings 2" pitchFamily="18" charset="2"/>
              <a:buChar char=""/>
              <a:defRPr sz="24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lr>
                <a:srgbClr val="D70C05"/>
              </a:buClr>
              <a:buSzPct val="75000"/>
              <a:buFont typeface="Wingdings 2" pitchFamily="18" charset="2"/>
              <a:buChar char=""/>
              <a:defRPr sz="2000">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lr>
                <a:srgbClr val="D70C05"/>
              </a:buClr>
              <a:buSzPct val="75000"/>
              <a:buFont typeface="Wingdings 2" pitchFamily="18" charset="2"/>
              <a:buChar char=""/>
              <a:defRPr>
                <a:solidFill>
                  <a:schemeClr val="tx1"/>
                </a:solidFill>
                <a:latin typeface="+mn-lt"/>
                <a:ea typeface="MS PGothic" pitchFamily="34" charset="-128"/>
                <a:cs typeface="MS PGothic" charset="0"/>
              </a:defRPr>
            </a:lvl5pPr>
            <a:lvl6pPr marL="22288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fontAlgn="base">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a:defRPr/>
            </a:pPr>
            <a:endParaRPr lang="en-US" kern="0" dirty="0" smtClean="0"/>
          </a:p>
          <a:p>
            <a:pPr marL="0" indent="0">
              <a:buFontTx/>
              <a:buNone/>
              <a:defRPr/>
            </a:pPr>
            <a:r>
              <a:rPr lang="en-US" b="0" kern="0" dirty="0" smtClean="0">
                <a:solidFill>
                  <a:srgbClr val="FF0000"/>
                </a:solidFill>
              </a:rPr>
              <a:t>“Only FDA approved devices should be used for oxygen titration.”</a:t>
            </a:r>
          </a:p>
          <a:p>
            <a:pPr>
              <a:defRPr/>
            </a:pPr>
            <a:endParaRPr lang="en-US" b="0" kern="0" dirty="0"/>
          </a:p>
          <a:p>
            <a:pPr marL="0" indent="0">
              <a:buFontTx/>
              <a:buNone/>
              <a:defRPr/>
            </a:pPr>
            <a:r>
              <a:rPr lang="en-US" b="0" kern="0" dirty="0" smtClean="0"/>
              <a:t>“The myriad of non FDA approved devices are not intended or approved for clinical use, and studies have shown them to be inaccurate on sick patients.”</a:t>
            </a:r>
            <a:endParaRPr lang="en-US" b="0" kern="0" dirty="0"/>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67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What We Do</a:t>
            </a:r>
            <a:endParaRPr lang="en-US" dirty="0"/>
          </a:p>
        </p:txBody>
      </p:sp>
      <p:sp>
        <p:nvSpPr>
          <p:cNvPr id="3" name="Content Placeholder 2"/>
          <p:cNvSpPr>
            <a:spLocks noGrp="1"/>
          </p:cNvSpPr>
          <p:nvPr>
            <p:ph idx="1"/>
          </p:nvPr>
        </p:nvSpPr>
        <p:spPr/>
        <p:txBody>
          <a:bodyPr/>
          <a:lstStyle/>
          <a:p>
            <a:endParaRPr lang="en-US" sz="2400" b="0" dirty="0" smtClean="0"/>
          </a:p>
          <a:p>
            <a:endParaRPr lang="en-US" sz="2400" b="0" dirty="0"/>
          </a:p>
          <a:p>
            <a:r>
              <a:rPr lang="en-US" sz="2400" b="0" dirty="0" smtClean="0"/>
              <a:t>Section 3025 of the Affordable Care Act added section 1886 to the Social Security Act establishing the Hospital Readmission Reduction Program, which requires CMS to reduce payments to IPPS hospitals with excess readmissions, effective for discharges beginning on October 1, 2012.</a:t>
            </a:r>
          </a:p>
          <a:p>
            <a:pPr marL="0" indent="0">
              <a:buNone/>
            </a:pPr>
            <a:endParaRPr lang="en-US" sz="2400" b="0" dirty="0" smtClean="0"/>
          </a:p>
          <a:p>
            <a:r>
              <a:rPr lang="en-US" sz="2400" b="0" dirty="0" smtClean="0"/>
              <a:t>Defined readmission as an admission to a subsection (d) hospital within 30 days of a discharge from the same or another subsection (d) hospital</a:t>
            </a:r>
            <a:endParaRPr lang="en-US" sz="2400" b="0" dirty="0"/>
          </a:p>
        </p:txBody>
      </p:sp>
    </p:spTree>
    <p:extLst>
      <p:ext uri="{BB962C8B-B14F-4D97-AF65-F5344CB8AC3E}">
        <p14:creationId xmlns:p14="http://schemas.microsoft.com/office/powerpoint/2010/main" val="4241687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smtClean="0"/>
              <a:t>Titrate to Saturate Consensus Statement</a:t>
            </a:r>
            <a:endParaRPr lang="en-US" altLang="en-US" smtClean="0"/>
          </a:p>
        </p:txBody>
      </p:sp>
      <p:sp>
        <p:nvSpPr>
          <p:cNvPr id="10243" name="Rectangle 2"/>
          <p:cNvSpPr>
            <a:spLocks noChangeArrowheads="1"/>
          </p:cNvSpPr>
          <p:nvPr/>
        </p:nvSpPr>
        <p:spPr bwMode="auto">
          <a:xfrm>
            <a:off x="401638" y="1209675"/>
            <a:ext cx="84121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70C05"/>
              </a:buClr>
              <a:buChar char="&gt;"/>
              <a:defRPr sz="2800" b="1">
                <a:solidFill>
                  <a:schemeClr val="tx1"/>
                </a:solidFill>
                <a:latin typeface="Arial Narrow" pitchFamily="34" charset="0"/>
                <a:ea typeface="MS PGothic" pitchFamily="34" charset="-128"/>
              </a:defRPr>
            </a:lvl1pPr>
            <a:lvl2pPr>
              <a:spcBef>
                <a:spcPct val="20000"/>
              </a:spcBef>
              <a:buClr>
                <a:srgbClr val="D70C05"/>
              </a:buClr>
              <a:buSzPct val="75000"/>
              <a:buFont typeface="Wingdings 2" pitchFamily="18" charset="2"/>
              <a:buChar char=""/>
              <a:defRPr sz="2400">
                <a:solidFill>
                  <a:schemeClr val="tx1"/>
                </a:solidFill>
                <a:latin typeface="Arial Narrow" pitchFamily="34" charset="0"/>
                <a:ea typeface="MS PGothic" pitchFamily="34" charset="-128"/>
              </a:defRPr>
            </a:lvl2pPr>
            <a:lvl3pPr marL="1143000" indent="-228600">
              <a:spcBef>
                <a:spcPct val="20000"/>
              </a:spcBef>
              <a:buClr>
                <a:srgbClr val="D70C05"/>
              </a:buClr>
              <a:buSzPct val="75000"/>
              <a:buFont typeface="Wingdings 2" pitchFamily="18" charset="2"/>
              <a:buChar char=""/>
              <a:defRPr sz="2000">
                <a:solidFill>
                  <a:schemeClr val="tx1"/>
                </a:solidFill>
                <a:latin typeface="Arial Narrow" pitchFamily="34" charset="0"/>
                <a:ea typeface="MS PGothic" pitchFamily="34" charset="-128"/>
              </a:defRPr>
            </a:lvl3pPr>
            <a:lvl4pPr marL="16002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4pPr>
            <a:lvl5pPr marL="2057400" indent="-228600">
              <a:spcBef>
                <a:spcPct val="20000"/>
              </a:spcBef>
              <a:buClr>
                <a:srgbClr val="D70C05"/>
              </a:buClr>
              <a:buSzPct val="75000"/>
              <a:buFont typeface="Wingdings 2" pitchFamily="18" charset="2"/>
              <a:buChar char=""/>
              <a:defRPr>
                <a:solidFill>
                  <a:schemeClr val="tx1"/>
                </a:solidFill>
                <a:latin typeface="Arial Narrow" pitchFamily="34" charset="0"/>
                <a:ea typeface="MS PGothic" pitchFamily="34" charset="-128"/>
              </a:defRPr>
            </a:lvl5pPr>
            <a:lvl6pPr marL="25146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6pPr>
            <a:lvl7pPr marL="29718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7pPr>
            <a:lvl8pPr marL="34290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8pPr>
            <a:lvl9pPr marL="3886200" indent="-228600" eaLnBrk="0" fontAlgn="base" hangingPunct="0">
              <a:spcBef>
                <a:spcPct val="20000"/>
              </a:spcBef>
              <a:spcAft>
                <a:spcPct val="0"/>
              </a:spcAft>
              <a:buClr>
                <a:srgbClr val="D70C05"/>
              </a:buClr>
              <a:buSzPct val="75000"/>
              <a:buFont typeface="Wingdings 2" pitchFamily="18" charset="2"/>
              <a:buChar char=""/>
              <a:defRPr>
                <a:solidFill>
                  <a:schemeClr val="tx1"/>
                </a:solidFill>
                <a:latin typeface="Arial Narrow" pitchFamily="34" charset="0"/>
                <a:ea typeface="MS PGothic" pitchFamily="34" charset="-128"/>
              </a:defRPr>
            </a:lvl9pPr>
          </a:lstStyle>
          <a:p>
            <a:pPr>
              <a:spcBef>
                <a:spcPct val="0"/>
              </a:spcBef>
              <a:buClrTx/>
              <a:buFontTx/>
              <a:buNone/>
            </a:pPr>
            <a:endParaRPr lang="en-US" altLang="en-US" b="0" dirty="0"/>
          </a:p>
          <a:p>
            <a:pPr>
              <a:spcBef>
                <a:spcPct val="0"/>
              </a:spcBef>
              <a:buClrTx/>
              <a:buFontTx/>
              <a:buNone/>
            </a:pPr>
            <a:endParaRPr lang="en-US" altLang="en-US" b="0" dirty="0"/>
          </a:p>
          <a:p>
            <a:pPr>
              <a:spcBef>
                <a:spcPct val="0"/>
              </a:spcBef>
              <a:buClrTx/>
              <a:buFontTx/>
              <a:buNone/>
            </a:pPr>
            <a:r>
              <a:rPr lang="en-US" altLang="en-US" b="0" dirty="0"/>
              <a:t>“As most oxygen dependent patients are not trained healthcare professionals, it is our recommendation that:</a:t>
            </a:r>
          </a:p>
          <a:p>
            <a:pPr>
              <a:spcBef>
                <a:spcPct val="0"/>
              </a:spcBef>
              <a:buClrTx/>
              <a:buFontTx/>
              <a:buNone/>
            </a:pPr>
            <a:endParaRPr lang="en-US" altLang="en-US" b="0" dirty="0"/>
          </a:p>
          <a:p>
            <a:pPr lvl="1">
              <a:spcBef>
                <a:spcPct val="0"/>
              </a:spcBef>
              <a:buClrTx/>
              <a:buSzTx/>
              <a:buFontTx/>
              <a:buNone/>
            </a:pPr>
            <a:r>
              <a:rPr lang="en-US" altLang="en-US" sz="2800" dirty="0" smtClean="0">
                <a:solidFill>
                  <a:srgbClr val="FF0000"/>
                </a:solidFill>
              </a:rPr>
              <a:t>“Only </a:t>
            </a:r>
            <a:r>
              <a:rPr lang="en-US" altLang="en-US" sz="2800" dirty="0">
                <a:solidFill>
                  <a:srgbClr val="FF0000"/>
                </a:solidFill>
              </a:rPr>
              <a:t>oximeters with 510K clearance that, as a part of the clearance, are tolerant of motion and have adequate performance under normal and low perfusion circumstances should be used to titrate oxygen during activities of daily living.”</a:t>
            </a:r>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60425"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005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2175"/>
            <a:ext cx="92710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874963"/>
            <a:ext cx="9213850"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itle 1"/>
          <p:cNvSpPr>
            <a:spLocks noGrp="1"/>
          </p:cNvSpPr>
          <p:nvPr>
            <p:ph type="title"/>
          </p:nvPr>
        </p:nvSpPr>
        <p:spPr>
          <a:xfrm>
            <a:off x="207963" y="0"/>
            <a:ext cx="8686800" cy="922338"/>
          </a:xfrm>
        </p:spPr>
        <p:txBody>
          <a:bodyPr/>
          <a:lstStyle/>
          <a:p>
            <a:r>
              <a:rPr lang="en-US" altLang="en-US" sz="3200" dirty="0" smtClean="0"/>
              <a:t>FDA Reviewed, Type II vs OTC Pulse Oximeters</a:t>
            </a:r>
          </a:p>
        </p:txBody>
      </p:sp>
      <p:sp>
        <p:nvSpPr>
          <p:cNvPr id="11269" name="Content Placeholder 2"/>
          <p:cNvSpPr>
            <a:spLocks noGrp="1"/>
          </p:cNvSpPr>
          <p:nvPr>
            <p:ph idx="1"/>
          </p:nvPr>
        </p:nvSpPr>
        <p:spPr>
          <a:xfrm>
            <a:off x="1252538" y="2039938"/>
            <a:ext cx="6681787" cy="3587750"/>
          </a:xfrm>
          <a:solidFill>
            <a:schemeClr val="bg1"/>
          </a:solidFill>
        </p:spPr>
        <p:txBody>
          <a:bodyPr/>
          <a:lstStyle/>
          <a:p>
            <a:r>
              <a:rPr lang="en-US" altLang="en-US" dirty="0" smtClean="0"/>
              <a:t>“Only FDA </a:t>
            </a:r>
            <a:r>
              <a:rPr lang="en-US" altLang="en-US" dirty="0"/>
              <a:t>a</a:t>
            </a:r>
            <a:r>
              <a:rPr lang="en-US" altLang="en-US" dirty="0" smtClean="0"/>
              <a:t>pproved devices should be used for Oxygen titration.” </a:t>
            </a:r>
            <a:r>
              <a:rPr lang="en-US" altLang="en-US" sz="1800" dirty="0" smtClean="0"/>
              <a:t>-</a:t>
            </a:r>
            <a:r>
              <a:rPr lang="en-US" altLang="en-US" sz="1400" b="0" i="1" dirty="0" smtClean="0"/>
              <a:t>NAMDARC Consensus Statement</a:t>
            </a:r>
          </a:p>
          <a:p>
            <a:pPr lvl="1"/>
            <a:r>
              <a:rPr lang="en-US" altLang="en-US" sz="2000" dirty="0" smtClean="0"/>
              <a:t>Using non FDA approved devices to monitor and titrate O2 settings should not be unacceptable.</a:t>
            </a:r>
          </a:p>
          <a:p>
            <a:pPr lvl="1"/>
            <a:r>
              <a:rPr lang="en-US" altLang="en-US" sz="2000" dirty="0" smtClean="0"/>
              <a:t>OTC pulse oximeters do not have to meet FDA requirements and need not follow </a:t>
            </a:r>
            <a:r>
              <a:rPr lang="en-US" altLang="en-US" sz="2000" b="1" dirty="0" smtClean="0"/>
              <a:t>any</a:t>
            </a:r>
            <a:r>
              <a:rPr lang="en-US" altLang="en-US" sz="2000" dirty="0" smtClean="0"/>
              <a:t> quality standards.</a:t>
            </a:r>
          </a:p>
          <a:p>
            <a:pPr lvl="1"/>
            <a:r>
              <a:rPr lang="en-US" altLang="en-US" sz="2000" dirty="0" smtClean="0"/>
              <a:t>Non FDA approved devices are usually labeled as appropriate for sports and recreation use.</a:t>
            </a:r>
          </a:p>
          <a:p>
            <a:pPr lvl="1"/>
            <a:r>
              <a:rPr lang="en-US" altLang="en-US" sz="2000" dirty="0" smtClean="0"/>
              <a:t>Would you use a non FDA cleared oxygen concentrator to deliver oxygen to your patients?</a:t>
            </a:r>
          </a:p>
        </p:txBody>
      </p:sp>
      <p:pic>
        <p:nvPicPr>
          <p:cNvPr id="112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5025"/>
            <a:ext cx="1293813"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175" y="2047875"/>
            <a:ext cx="1209675"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981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7088"/>
            <a:ext cx="8839200" cy="936171"/>
          </a:xfrm>
        </p:spPr>
        <p:txBody>
          <a:bodyPr/>
          <a:lstStyle/>
          <a:p>
            <a:r>
              <a:rPr lang="en-US" sz="3400" dirty="0">
                <a:latin typeface="+mn-lt"/>
              </a:rPr>
              <a:t>FDA </a:t>
            </a:r>
            <a:r>
              <a:rPr lang="en-US" sz="3400" dirty="0" smtClean="0">
                <a:latin typeface="+mn-lt"/>
              </a:rPr>
              <a:t>Reviewed </a:t>
            </a:r>
            <a:r>
              <a:rPr lang="en-US" sz="3400" dirty="0">
                <a:latin typeface="+mn-lt"/>
              </a:rPr>
              <a:t>Type II Finger Tip oximeters</a:t>
            </a:r>
          </a:p>
        </p:txBody>
      </p:sp>
      <p:sp>
        <p:nvSpPr>
          <p:cNvPr id="3" name="Content Placeholder 2"/>
          <p:cNvSpPr>
            <a:spLocks noGrp="1"/>
          </p:cNvSpPr>
          <p:nvPr>
            <p:ph idx="1"/>
          </p:nvPr>
        </p:nvSpPr>
        <p:spPr/>
        <p:txBody>
          <a:bodyPr/>
          <a:lstStyle/>
          <a:p>
            <a:r>
              <a:rPr lang="en-US" b="0" dirty="0" smtClean="0">
                <a:solidFill>
                  <a:srgbClr val="D70C05"/>
                </a:solidFill>
                <a:ea typeface="+mj-ea"/>
              </a:rPr>
              <a:t>The following two examples </a:t>
            </a:r>
            <a:r>
              <a:rPr lang="en-US" b="0" dirty="0">
                <a:solidFill>
                  <a:srgbClr val="D70C05"/>
                </a:solidFill>
                <a:ea typeface="+mj-ea"/>
              </a:rPr>
              <a:t>“</a:t>
            </a:r>
            <a:r>
              <a:rPr lang="en-US" altLang="en-US" b="0" dirty="0">
                <a:solidFill>
                  <a:srgbClr val="D70C05"/>
                </a:solidFill>
                <a:ea typeface="+mj-ea"/>
              </a:rPr>
              <a:t>are tolerant of motion and have adequate performance under normal and low perfusion circumstances.”</a:t>
            </a:r>
            <a:endParaRPr lang="en-US" b="0" dirty="0">
              <a:solidFill>
                <a:srgbClr val="D70C05"/>
              </a:solidFill>
              <a:ea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55019">
            <a:off x="913579" y="2824787"/>
            <a:ext cx="1955335" cy="218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58831" y="4405654"/>
            <a:ext cx="2172171" cy="1938992"/>
          </a:xfrm>
          <a:prstGeom prst="rect">
            <a:avLst/>
          </a:prstGeom>
          <a:noFill/>
        </p:spPr>
        <p:txBody>
          <a:bodyPr wrap="square" rtlCol="0">
            <a:spAutoFit/>
          </a:bodyPr>
          <a:lstStyle/>
          <a:p>
            <a:endParaRPr lang="en-US" dirty="0"/>
          </a:p>
          <a:p>
            <a:endParaRPr lang="en-US" dirty="0" smtClean="0"/>
          </a:p>
          <a:p>
            <a:r>
              <a:rPr lang="en-US" dirty="0" smtClean="0"/>
              <a:t>Nonin</a:t>
            </a:r>
          </a:p>
          <a:p>
            <a:r>
              <a:rPr lang="en-US" dirty="0" smtClean="0"/>
              <a:t>Several Models </a:t>
            </a:r>
          </a:p>
          <a:p>
            <a:endParaRPr lang="en-US" dirty="0" smtClean="0"/>
          </a:p>
        </p:txBody>
      </p:sp>
      <p:sp>
        <p:nvSpPr>
          <p:cNvPr id="5" name="TextBox 4"/>
          <p:cNvSpPr txBox="1"/>
          <p:nvPr/>
        </p:nvSpPr>
        <p:spPr>
          <a:xfrm>
            <a:off x="5820603" y="5141241"/>
            <a:ext cx="1387247" cy="830997"/>
          </a:xfrm>
          <a:prstGeom prst="rect">
            <a:avLst/>
          </a:prstGeom>
          <a:noFill/>
        </p:spPr>
        <p:txBody>
          <a:bodyPr wrap="square" rtlCol="0">
            <a:spAutoFit/>
          </a:bodyPr>
          <a:lstStyle/>
          <a:p>
            <a:r>
              <a:rPr lang="en-US" dirty="0" smtClean="0"/>
              <a:t>Masimo MightySat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286" y="2176122"/>
            <a:ext cx="2795314" cy="305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89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226644" y="1352282"/>
            <a:ext cx="6993148" cy="4082201"/>
            <a:chOff x="1219200" y="1406438"/>
            <a:chExt cx="6993148" cy="3470375"/>
          </a:xfrm>
        </p:grpSpPr>
        <p:grpSp>
          <p:nvGrpSpPr>
            <p:cNvPr id="21" name="Group 20"/>
            <p:cNvGrpSpPr/>
            <p:nvPr/>
          </p:nvGrpSpPr>
          <p:grpSpPr>
            <a:xfrm>
              <a:off x="1219200" y="1406438"/>
              <a:ext cx="6993147" cy="3470375"/>
              <a:chOff x="1562557" y="1406438"/>
              <a:chExt cx="6374870" cy="3470375"/>
            </a:xfrm>
          </p:grpSpPr>
          <p:grpSp>
            <p:nvGrpSpPr>
              <p:cNvPr id="17" name="Group 16"/>
              <p:cNvGrpSpPr/>
              <p:nvPr/>
            </p:nvGrpSpPr>
            <p:grpSpPr>
              <a:xfrm>
                <a:off x="1562557" y="1406438"/>
                <a:ext cx="6374870" cy="3470375"/>
                <a:chOff x="957067" y="1424132"/>
                <a:chExt cx="2536938" cy="3376468"/>
              </a:xfrm>
            </p:grpSpPr>
            <p:sp>
              <p:nvSpPr>
                <p:cNvPr id="18" name="Rectangle 17"/>
                <p:cNvSpPr/>
                <p:nvPr/>
              </p:nvSpPr>
              <p:spPr bwMode="auto">
                <a:xfrm>
                  <a:off x="957067" y="1746639"/>
                  <a:ext cx="2460267" cy="3053961"/>
                </a:xfrm>
                <a:prstGeom prst="rect">
                  <a:avLst/>
                </a:prstGeom>
                <a:solidFill>
                  <a:schemeClr val="bg1"/>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a typeface="MS PGothic" pitchFamily="34" charset="-128"/>
                    <a:cs typeface="+mn-cs"/>
                  </a:endParaRPr>
                </a:p>
              </p:txBody>
            </p:sp>
            <p:sp>
              <p:nvSpPr>
                <p:cNvPr id="19" name="TextBox 18"/>
                <p:cNvSpPr txBox="1"/>
                <p:nvPr/>
              </p:nvSpPr>
              <p:spPr>
                <a:xfrm>
                  <a:off x="1921887" y="1424132"/>
                  <a:ext cx="1572118" cy="534593"/>
                </a:xfrm>
                <a:prstGeom prst="rect">
                  <a:avLst/>
                </a:prstGeom>
                <a:solidFill>
                  <a:srgbClr val="C00000"/>
                </a:solidFill>
                <a:ln>
                  <a:solidFill>
                    <a:srgbClr val="C00000"/>
                  </a:solidFill>
                </a:ln>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n-US" sz="1800" b="1" u="sng" dirty="0" smtClean="0">
                      <a:solidFill>
                        <a:srgbClr val="FFFFFF"/>
                      </a:solidFill>
                      <a:effectLst>
                        <a:outerShdw blurRad="38100" dist="38100" dir="2700000" algn="tl">
                          <a:srgbClr val="000000">
                            <a:alpha val="43137"/>
                          </a:srgbClr>
                        </a:outerShdw>
                      </a:effectLst>
                      <a:latin typeface="Arial Narrow"/>
                      <a:ea typeface="MS PGothic"/>
                      <a:cs typeface="+mn-cs"/>
                    </a:rPr>
                    <a:t>Pulse CO-Oximetry</a:t>
                  </a:r>
                </a:p>
                <a:p>
                  <a:pPr algn="ctr" fontAlgn="auto">
                    <a:spcBef>
                      <a:spcPts val="0"/>
                    </a:spcBef>
                    <a:spcAft>
                      <a:spcPts val="0"/>
                    </a:spcAft>
                  </a:pPr>
                  <a:r>
                    <a:rPr lang="en-US" sz="1800" dirty="0" smtClean="0">
                      <a:solidFill>
                        <a:srgbClr val="FFFFFF"/>
                      </a:solidFill>
                      <a:effectLst>
                        <a:outerShdw blurRad="38100" dist="38100" dir="2700000" algn="tl">
                          <a:srgbClr val="000000">
                            <a:alpha val="43137"/>
                          </a:srgbClr>
                        </a:outerShdw>
                      </a:effectLst>
                      <a:latin typeface="Arial Narrow"/>
                      <a:ea typeface="MS PGothic"/>
                      <a:cs typeface="+mn-cs"/>
                    </a:rPr>
                    <a:t>Multiple wavelengths of light</a:t>
                  </a:r>
                  <a:endParaRPr lang="en-US" sz="1800" dirty="0">
                    <a:solidFill>
                      <a:srgbClr val="FFFFFF"/>
                    </a:solidFill>
                    <a:effectLst>
                      <a:outerShdw blurRad="38100" dist="38100" dir="2700000" algn="tl">
                        <a:srgbClr val="000000">
                          <a:alpha val="43137"/>
                        </a:srgbClr>
                      </a:outerShdw>
                    </a:effectLst>
                    <a:latin typeface="Arial Narrow"/>
                    <a:ea typeface="MS PGothic"/>
                    <a:cs typeface="+mn-cs"/>
                  </a:endParaRPr>
                </a:p>
              </p:txBody>
            </p:sp>
          </p:grpSp>
          <p:sp>
            <p:nvSpPr>
              <p:cNvPr id="20" name="TextBox 19"/>
              <p:cNvSpPr txBox="1"/>
              <p:nvPr/>
            </p:nvSpPr>
            <p:spPr>
              <a:xfrm>
                <a:off x="4103103" y="2766519"/>
                <a:ext cx="653675" cy="1323439"/>
              </a:xfrm>
              <a:prstGeom prst="rect">
                <a:avLst/>
              </a:prstGeom>
              <a:noFill/>
            </p:spPr>
            <p:txBody>
              <a:bodyPr wrap="none" rtlCol="0">
                <a:spAutoFit/>
              </a:bodyPr>
              <a:lstStyle/>
              <a:p>
                <a:pPr fontAlgn="auto">
                  <a:spcBef>
                    <a:spcPts val="0"/>
                  </a:spcBef>
                  <a:spcAft>
                    <a:spcPts val="0"/>
                  </a:spcAft>
                </a:pPr>
                <a:r>
                  <a:rPr lang="en-US" sz="8000" dirty="0" smtClean="0">
                    <a:solidFill>
                      <a:srgbClr val="000000"/>
                    </a:solidFill>
                    <a:latin typeface="Arial Narrow"/>
                    <a:ea typeface="MS PGothic"/>
                    <a:cs typeface="+mn-cs"/>
                  </a:rPr>
                  <a:t>+</a:t>
                </a:r>
                <a:endParaRPr lang="en-US" sz="8000" dirty="0">
                  <a:solidFill>
                    <a:srgbClr val="000000"/>
                  </a:solidFill>
                  <a:latin typeface="Arial Narrow"/>
                  <a:ea typeface="MS PGothic"/>
                  <a:cs typeface="+mn-cs"/>
                </a:endParaRPr>
              </a:p>
            </p:txBody>
          </p:sp>
        </p:grpSp>
        <p:grpSp>
          <p:nvGrpSpPr>
            <p:cNvPr id="27" name="Group 26"/>
            <p:cNvGrpSpPr/>
            <p:nvPr/>
          </p:nvGrpSpPr>
          <p:grpSpPr>
            <a:xfrm>
              <a:off x="4591860" y="2255772"/>
              <a:ext cx="3620488" cy="2468628"/>
              <a:chOff x="4191000" y="2255772"/>
              <a:chExt cx="3620488" cy="2468628"/>
            </a:xfrm>
          </p:grpSpPr>
          <p:grpSp>
            <p:nvGrpSpPr>
              <p:cNvPr id="11" name="Group 10"/>
              <p:cNvGrpSpPr/>
              <p:nvPr/>
            </p:nvGrpSpPr>
            <p:grpSpPr>
              <a:xfrm>
                <a:off x="4191000" y="3114521"/>
                <a:ext cx="3620488" cy="1609879"/>
                <a:chOff x="4840405" y="2233482"/>
                <a:chExt cx="3886200" cy="1609879"/>
              </a:xfrm>
            </p:grpSpPr>
            <p:sp>
              <p:nvSpPr>
                <p:cNvPr id="6" name="Content Placeholder 4"/>
                <p:cNvSpPr txBox="1">
                  <a:spLocks/>
                </p:cNvSpPr>
                <p:nvPr/>
              </p:nvSpPr>
              <p:spPr bwMode="auto">
                <a:xfrm>
                  <a:off x="4840405" y="3309962"/>
                  <a:ext cx="3886200" cy="533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D70C05"/>
                    </a:buClr>
                    <a:buChar char="&gt;"/>
                    <a:defRPr sz="2800" b="1">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lr>
                      <a:srgbClr val="D70C05"/>
                    </a:buClr>
                    <a:buSzPct val="75000"/>
                    <a:buFont typeface="Wingdings 2" pitchFamily="18" charset="2"/>
                    <a:buChar char=""/>
                    <a:defRPr sz="2400">
                      <a:solidFill>
                        <a:schemeClr val="tx1"/>
                      </a:solidFill>
                      <a:latin typeface="+mn-lt"/>
                      <a:ea typeface="ＭＳ Ｐゴシック" pitchFamily="34" charset="-128"/>
                      <a:cs typeface="MS PGothic" charset="0"/>
                    </a:defRPr>
                  </a:lvl2pPr>
                  <a:lvl3pPr marL="1085850" indent="-228600" algn="l" rtl="0" eaLnBrk="1" fontAlgn="base" hangingPunct="1">
                    <a:spcBef>
                      <a:spcPct val="20000"/>
                    </a:spcBef>
                    <a:spcAft>
                      <a:spcPct val="0"/>
                    </a:spcAft>
                    <a:buClr>
                      <a:srgbClr val="D70C05"/>
                    </a:buClr>
                    <a:buSzPct val="75000"/>
                    <a:buFont typeface="Times New Roman" pitchFamily="18" charset="0"/>
                    <a:buChar char="−"/>
                    <a:defRPr sz="2000">
                      <a:solidFill>
                        <a:schemeClr val="tx1"/>
                      </a:solidFill>
                      <a:latin typeface="+mn-lt"/>
                      <a:ea typeface="ＭＳ Ｐゴシック" pitchFamily="34" charset="-128"/>
                      <a:cs typeface="MS PGothic" charset="0"/>
                    </a:defRPr>
                  </a:lvl3pPr>
                  <a:lvl4pPr marL="14287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ＭＳ Ｐゴシック" pitchFamily="34" charset="-128"/>
                      <a:cs typeface="MS PGothic" charset="0"/>
                    </a:defRPr>
                  </a:lvl4pPr>
                  <a:lvl5pPr marL="17716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ＭＳ Ｐゴシック" pitchFamily="34" charset="-128"/>
                      <a:cs typeface="MS PGothic" charset="0"/>
                    </a:defRPr>
                  </a:lvl5pPr>
                  <a:lvl6pPr marL="22288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marL="0" indent="0" algn="ctr">
                    <a:buFontTx/>
                    <a:buNone/>
                  </a:pPr>
                  <a:r>
                    <a:rPr lang="en-US" dirty="0" smtClean="0">
                      <a:solidFill>
                        <a:srgbClr val="000000"/>
                      </a:solidFill>
                    </a:rPr>
                    <a:t>O</a:t>
                  </a:r>
                  <a:r>
                    <a:rPr lang="en-US" baseline="-25000" dirty="0" smtClean="0">
                      <a:solidFill>
                        <a:srgbClr val="000000"/>
                      </a:solidFill>
                    </a:rPr>
                    <a:t>2 </a:t>
                  </a:r>
                  <a:r>
                    <a:rPr lang="en-US" dirty="0" smtClean="0">
                      <a:solidFill>
                        <a:srgbClr val="000000"/>
                      </a:solidFill>
                    </a:rPr>
                    <a:t>Transport Capacity</a:t>
                  </a:r>
                </a:p>
              </p:txBody>
            </p:sp>
            <p:sp>
              <p:nvSpPr>
                <p:cNvPr id="8" name="TextBox 7"/>
                <p:cNvSpPr txBox="1"/>
                <p:nvPr/>
              </p:nvSpPr>
              <p:spPr>
                <a:xfrm>
                  <a:off x="6074425" y="2233482"/>
                  <a:ext cx="1418160" cy="584775"/>
                </a:xfrm>
                <a:prstGeom prst="rect">
                  <a:avLst/>
                </a:prstGeom>
                <a:noFill/>
              </p:spPr>
              <p:txBody>
                <a:bodyPr wrap="none" rtlCol="0">
                  <a:spAutoFit/>
                </a:bodyPr>
                <a:lstStyle/>
                <a:p>
                  <a:pPr fontAlgn="auto">
                    <a:spcBef>
                      <a:spcPts val="0"/>
                    </a:spcBef>
                    <a:spcAft>
                      <a:spcPts val="0"/>
                    </a:spcAft>
                  </a:pPr>
                  <a:r>
                    <a:rPr lang="en-US" sz="3200" b="1" dirty="0" smtClean="0">
                      <a:solidFill>
                        <a:srgbClr val="000000"/>
                      </a:solidFill>
                      <a:latin typeface="Arial Narrow"/>
                      <a:ea typeface="MS PGothic"/>
                      <a:cs typeface="+mn-cs"/>
                    </a:rPr>
                    <a:t>SpHb</a:t>
                  </a:r>
                  <a:r>
                    <a:rPr lang="en-US" sz="3200" baseline="30000" dirty="0" smtClean="0">
                      <a:solidFill>
                        <a:srgbClr val="000000"/>
                      </a:solidFill>
                      <a:latin typeface="Arial Narrow"/>
                      <a:ea typeface="MS PGothic"/>
                      <a:cs typeface="+mn-cs"/>
                    </a:rPr>
                    <a:t>®</a:t>
                  </a:r>
                  <a:r>
                    <a:rPr lang="en-US" sz="3200" b="1" dirty="0" smtClean="0">
                      <a:solidFill>
                        <a:srgbClr val="000000"/>
                      </a:solidFill>
                      <a:latin typeface="Arial Narrow"/>
                      <a:ea typeface="MS PGothic"/>
                      <a:cs typeface="+mn-cs"/>
                    </a:rPr>
                    <a:t> </a:t>
                  </a:r>
                  <a:endParaRPr lang="en-US" sz="3200" b="1" dirty="0">
                    <a:solidFill>
                      <a:srgbClr val="000000"/>
                    </a:solidFill>
                    <a:latin typeface="Arial Narrow"/>
                    <a:ea typeface="MS PGothic"/>
                    <a:cs typeface="+mn-cs"/>
                  </a:endParaRPr>
                </a:p>
              </p:txBody>
            </p:sp>
            <p:sp>
              <p:nvSpPr>
                <p:cNvPr id="10" name="TextBox 9"/>
                <p:cNvSpPr txBox="1"/>
                <p:nvPr/>
              </p:nvSpPr>
              <p:spPr>
                <a:xfrm>
                  <a:off x="5356736" y="2846949"/>
                  <a:ext cx="3095655" cy="369332"/>
                </a:xfrm>
                <a:prstGeom prst="rect">
                  <a:avLst/>
                </a:prstGeom>
                <a:noFill/>
              </p:spPr>
              <p:txBody>
                <a:bodyPr wrap="none" rtlCol="0">
                  <a:spAutoFit/>
                </a:bodyPr>
                <a:lstStyle/>
                <a:p>
                  <a:pPr fontAlgn="auto">
                    <a:spcBef>
                      <a:spcPts val="0"/>
                    </a:spcBef>
                    <a:spcAft>
                      <a:spcPts val="0"/>
                    </a:spcAft>
                  </a:pPr>
                  <a:r>
                    <a:rPr lang="en-US" sz="1800" dirty="0" smtClean="0">
                      <a:solidFill>
                        <a:srgbClr val="000000"/>
                      </a:solidFill>
                      <a:latin typeface="Arial Narrow"/>
                      <a:ea typeface="MS PGothic"/>
                      <a:cs typeface="+mn-cs"/>
                    </a:rPr>
                    <a:t>Total Hemoglobin Concentration</a:t>
                  </a:r>
                  <a:endParaRPr lang="en-US" sz="1800" dirty="0">
                    <a:solidFill>
                      <a:srgbClr val="000000"/>
                    </a:solidFill>
                    <a:latin typeface="Arial Narrow"/>
                    <a:ea typeface="MS PGothic"/>
                    <a:cs typeface="+mn-cs"/>
                  </a:endParaRPr>
                </a:p>
              </p:txBody>
            </p:sp>
          </p:grpSp>
          <p:sp>
            <p:nvSpPr>
              <p:cNvPr id="26" name="TextBox 25"/>
              <p:cNvSpPr txBox="1"/>
              <p:nvPr/>
            </p:nvSpPr>
            <p:spPr>
              <a:xfrm>
                <a:off x="5165919" y="2255772"/>
                <a:ext cx="1670650" cy="830997"/>
              </a:xfrm>
              <a:prstGeom prst="rect">
                <a:avLst/>
              </a:prstGeom>
              <a:noFill/>
            </p:spPr>
            <p:txBody>
              <a:bodyPr wrap="none" rtlCol="0">
                <a:spAutoFit/>
              </a:bodyPr>
              <a:lstStyle/>
              <a:p>
                <a:pPr fontAlgn="auto">
                  <a:spcBef>
                    <a:spcPts val="0"/>
                  </a:spcBef>
                  <a:spcAft>
                    <a:spcPts val="0"/>
                  </a:spcAft>
                </a:pPr>
                <a:r>
                  <a:rPr lang="en-US" sz="4800" b="1" dirty="0" smtClean="0">
                    <a:solidFill>
                      <a:srgbClr val="C00000"/>
                    </a:solidFill>
                    <a:latin typeface="Arial Narrow"/>
                    <a:ea typeface="MS PGothic"/>
                    <a:cs typeface="+mn-cs"/>
                  </a:rPr>
                  <a:t>7 g/dL</a:t>
                </a:r>
                <a:endParaRPr lang="en-US" sz="4800" b="1" dirty="0">
                  <a:solidFill>
                    <a:srgbClr val="C00000"/>
                  </a:solidFill>
                  <a:latin typeface="Arial Narrow"/>
                  <a:ea typeface="MS PGothic"/>
                  <a:cs typeface="+mn-cs"/>
                </a:endParaRPr>
              </a:p>
            </p:txBody>
          </p:sp>
        </p:grpSp>
      </p:grpSp>
      <p:grpSp>
        <p:nvGrpSpPr>
          <p:cNvPr id="16" name="Group 15"/>
          <p:cNvGrpSpPr/>
          <p:nvPr/>
        </p:nvGrpSpPr>
        <p:grpSpPr>
          <a:xfrm>
            <a:off x="0" y="1352282"/>
            <a:ext cx="3933423" cy="4110994"/>
            <a:chOff x="-428223" y="765804"/>
            <a:chExt cx="3933423" cy="4110994"/>
          </a:xfrm>
        </p:grpSpPr>
        <p:sp>
          <p:nvSpPr>
            <p:cNvPr id="13" name="Rectangle 12"/>
            <p:cNvSpPr/>
            <p:nvPr/>
          </p:nvSpPr>
          <p:spPr bwMode="auto">
            <a:xfrm>
              <a:off x="533400" y="1739027"/>
              <a:ext cx="2971800" cy="3137771"/>
            </a:xfrm>
            <a:prstGeom prst="rect">
              <a:avLst/>
            </a:prstGeom>
            <a:solidFill>
              <a:schemeClr val="bg1"/>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0" hangingPunct="0"/>
              <a:endParaRPr lang="en-US" dirty="0" smtClean="0">
                <a:solidFill>
                  <a:srgbClr val="000000"/>
                </a:solidFill>
                <a:ea typeface="MS PGothic" pitchFamily="34" charset="-128"/>
                <a:cs typeface="+mn-cs"/>
              </a:endParaRPr>
            </a:p>
          </p:txBody>
        </p:sp>
        <p:sp>
          <p:nvSpPr>
            <p:cNvPr id="12" name="TextBox 11"/>
            <p:cNvSpPr txBox="1"/>
            <p:nvPr/>
          </p:nvSpPr>
          <p:spPr>
            <a:xfrm>
              <a:off x="-428223" y="765804"/>
              <a:ext cx="3886200"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fontAlgn="auto">
                <a:spcBef>
                  <a:spcPts val="0"/>
                </a:spcBef>
                <a:spcAft>
                  <a:spcPts val="0"/>
                </a:spcAft>
              </a:pPr>
              <a:r>
                <a:rPr lang="en-US" sz="1800" b="1" u="sng" dirty="0" smtClean="0">
                  <a:solidFill>
                    <a:srgbClr val="FFFFFF"/>
                  </a:solidFill>
                  <a:effectLst>
                    <a:outerShdw blurRad="38100" dist="38100" dir="2700000" algn="tl">
                      <a:srgbClr val="000000">
                        <a:alpha val="43137"/>
                      </a:srgbClr>
                    </a:outerShdw>
                  </a:effectLst>
                  <a:latin typeface="Arial Narrow"/>
                  <a:ea typeface="MS PGothic"/>
                  <a:cs typeface="+mn-cs"/>
                </a:rPr>
                <a:t>Pulse Oximetry</a:t>
              </a:r>
            </a:p>
            <a:p>
              <a:pPr algn="ctr" fontAlgn="auto">
                <a:spcBef>
                  <a:spcPts val="0"/>
                </a:spcBef>
                <a:spcAft>
                  <a:spcPts val="0"/>
                </a:spcAft>
              </a:pPr>
              <a:r>
                <a:rPr lang="en-US" sz="1800" dirty="0" smtClean="0">
                  <a:solidFill>
                    <a:srgbClr val="FFFFFF"/>
                  </a:solidFill>
                  <a:effectLst>
                    <a:outerShdw blurRad="38100" dist="38100" dir="2700000" algn="tl">
                      <a:srgbClr val="000000">
                        <a:alpha val="43137"/>
                      </a:srgbClr>
                    </a:outerShdw>
                  </a:effectLst>
                  <a:latin typeface="Arial Narrow"/>
                  <a:ea typeface="MS PGothic"/>
                  <a:cs typeface="+mn-cs"/>
                </a:rPr>
                <a:t>2 wavelengths of light</a:t>
              </a:r>
              <a:endParaRPr lang="en-US" sz="1800" dirty="0">
                <a:solidFill>
                  <a:srgbClr val="FFFFFF"/>
                </a:solidFill>
                <a:effectLst>
                  <a:outerShdw blurRad="38100" dist="38100" dir="2700000" algn="tl">
                    <a:srgbClr val="000000">
                      <a:alpha val="43137"/>
                    </a:srgbClr>
                  </a:outerShdw>
                </a:effectLst>
                <a:latin typeface="Arial Narrow"/>
                <a:ea typeface="MS PGothic"/>
                <a:cs typeface="+mn-cs"/>
              </a:endParaRPr>
            </a:p>
          </p:txBody>
        </p:sp>
      </p:grpSp>
      <p:sp>
        <p:nvSpPr>
          <p:cNvPr id="4" name="Title 3"/>
          <p:cNvSpPr>
            <a:spLocks noGrp="1"/>
          </p:cNvSpPr>
          <p:nvPr>
            <p:ph type="title"/>
          </p:nvPr>
        </p:nvSpPr>
        <p:spPr/>
        <p:txBody>
          <a:bodyPr/>
          <a:lstStyle/>
          <a:p>
            <a:r>
              <a:rPr lang="en-US" dirty="0" smtClean="0"/>
              <a:t>Pulse Oximetry vs. Pulse CO-Oximetry</a:t>
            </a:r>
            <a:endParaRPr lang="en-US" dirty="0"/>
          </a:p>
        </p:txBody>
      </p:sp>
      <p:grpSp>
        <p:nvGrpSpPr>
          <p:cNvPr id="15" name="Group 14"/>
          <p:cNvGrpSpPr/>
          <p:nvPr/>
        </p:nvGrpSpPr>
        <p:grpSpPr>
          <a:xfrm>
            <a:off x="1600200" y="3124200"/>
            <a:ext cx="2286000" cy="1515325"/>
            <a:chOff x="1139729" y="2688690"/>
            <a:chExt cx="2286000" cy="1515325"/>
          </a:xfrm>
        </p:grpSpPr>
        <p:sp>
          <p:nvSpPr>
            <p:cNvPr id="23" name="TextBox 22"/>
            <p:cNvSpPr txBox="1"/>
            <p:nvPr/>
          </p:nvSpPr>
          <p:spPr>
            <a:xfrm>
              <a:off x="1704686" y="2688690"/>
              <a:ext cx="1156086" cy="584775"/>
            </a:xfrm>
            <a:prstGeom prst="rect">
              <a:avLst/>
            </a:prstGeom>
            <a:noFill/>
          </p:spPr>
          <p:txBody>
            <a:bodyPr wrap="none" rtlCol="0">
              <a:spAutoFit/>
            </a:bodyPr>
            <a:lstStyle/>
            <a:p>
              <a:pPr fontAlgn="auto">
                <a:spcBef>
                  <a:spcPts val="0"/>
                </a:spcBef>
                <a:spcAft>
                  <a:spcPts val="0"/>
                </a:spcAft>
              </a:pPr>
              <a:r>
                <a:rPr lang="en-US" sz="3200" b="1" dirty="0" smtClean="0">
                  <a:solidFill>
                    <a:srgbClr val="000000"/>
                  </a:solidFill>
                  <a:latin typeface="Arial Narrow"/>
                  <a:ea typeface="MS PGothic"/>
                  <a:cs typeface="+mn-cs"/>
                </a:rPr>
                <a:t>SpO2 </a:t>
              </a:r>
              <a:endParaRPr lang="en-US" sz="3200" b="1" dirty="0">
                <a:solidFill>
                  <a:srgbClr val="000000"/>
                </a:solidFill>
                <a:latin typeface="Arial Narrow"/>
                <a:ea typeface="MS PGothic"/>
                <a:cs typeface="+mn-cs"/>
              </a:endParaRPr>
            </a:p>
          </p:txBody>
        </p:sp>
        <p:grpSp>
          <p:nvGrpSpPr>
            <p:cNvPr id="14" name="Group 13"/>
            <p:cNvGrpSpPr/>
            <p:nvPr/>
          </p:nvGrpSpPr>
          <p:grpSpPr>
            <a:xfrm>
              <a:off x="1139729" y="3285480"/>
              <a:ext cx="2286000" cy="918535"/>
              <a:chOff x="1139729" y="3285480"/>
              <a:chExt cx="2286000" cy="918535"/>
            </a:xfrm>
          </p:grpSpPr>
          <p:sp>
            <p:nvSpPr>
              <p:cNvPr id="22" name="Content Placeholder 4"/>
              <p:cNvSpPr txBox="1">
                <a:spLocks/>
              </p:cNvSpPr>
              <p:nvPr/>
            </p:nvSpPr>
            <p:spPr bwMode="auto">
              <a:xfrm>
                <a:off x="1139729" y="3746816"/>
                <a:ext cx="2286000" cy="45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D70C05"/>
                  </a:buClr>
                  <a:buChar char="&gt;"/>
                  <a:defRPr sz="2800" b="1">
                    <a:solidFill>
                      <a:schemeClr val="tx1"/>
                    </a:solidFill>
                    <a:latin typeface="+mn-lt"/>
                    <a:ea typeface="ＭＳ Ｐゴシック" pitchFamily="34" charset="-128"/>
                    <a:cs typeface="MS PGothic" charset="0"/>
                  </a:defRPr>
                </a:lvl1pPr>
                <a:lvl2pPr marL="742950" indent="-285750" algn="l" rtl="0" eaLnBrk="1" fontAlgn="base" hangingPunct="1">
                  <a:spcBef>
                    <a:spcPct val="20000"/>
                  </a:spcBef>
                  <a:spcAft>
                    <a:spcPct val="0"/>
                  </a:spcAft>
                  <a:buClr>
                    <a:srgbClr val="D70C05"/>
                  </a:buClr>
                  <a:buSzPct val="75000"/>
                  <a:buFont typeface="Wingdings 2" pitchFamily="18" charset="2"/>
                  <a:buChar char=""/>
                  <a:defRPr sz="2400">
                    <a:solidFill>
                      <a:schemeClr val="tx1"/>
                    </a:solidFill>
                    <a:latin typeface="+mn-lt"/>
                    <a:ea typeface="ＭＳ Ｐゴシック" pitchFamily="34" charset="-128"/>
                    <a:cs typeface="MS PGothic" charset="0"/>
                  </a:defRPr>
                </a:lvl2pPr>
                <a:lvl3pPr marL="1085850" indent="-228600" algn="l" rtl="0" eaLnBrk="1" fontAlgn="base" hangingPunct="1">
                  <a:spcBef>
                    <a:spcPct val="20000"/>
                  </a:spcBef>
                  <a:spcAft>
                    <a:spcPct val="0"/>
                  </a:spcAft>
                  <a:buClr>
                    <a:srgbClr val="D70C05"/>
                  </a:buClr>
                  <a:buSzPct val="75000"/>
                  <a:buFont typeface="Times New Roman" pitchFamily="18" charset="0"/>
                  <a:buChar char="−"/>
                  <a:defRPr sz="2000">
                    <a:solidFill>
                      <a:schemeClr val="tx1"/>
                    </a:solidFill>
                    <a:latin typeface="+mn-lt"/>
                    <a:ea typeface="ＭＳ Ｐゴシック" pitchFamily="34" charset="-128"/>
                    <a:cs typeface="MS PGothic" charset="0"/>
                  </a:defRPr>
                </a:lvl3pPr>
                <a:lvl4pPr marL="14287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ＭＳ Ｐゴシック" pitchFamily="34" charset="-128"/>
                    <a:cs typeface="MS PGothic" charset="0"/>
                  </a:defRPr>
                </a:lvl4pPr>
                <a:lvl5pPr marL="17716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ＭＳ Ｐゴシック" pitchFamily="34" charset="-128"/>
                    <a:cs typeface="MS PGothic" charset="0"/>
                  </a:defRPr>
                </a:lvl5pPr>
                <a:lvl6pPr marL="22288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6pPr>
                <a:lvl7pPr marL="26860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7pPr>
                <a:lvl8pPr marL="31432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8pPr>
                <a:lvl9pPr marL="3600450" indent="-228600" algn="l" rtl="0" eaLnBrk="1" fontAlgn="base" hangingPunct="1">
                  <a:spcBef>
                    <a:spcPct val="20000"/>
                  </a:spcBef>
                  <a:spcAft>
                    <a:spcPct val="0"/>
                  </a:spcAft>
                  <a:buClr>
                    <a:srgbClr val="D70C05"/>
                  </a:buClr>
                  <a:buSzPct val="75000"/>
                  <a:buFont typeface="Wingdings 2" pitchFamily="18" charset="2"/>
                  <a:buChar char=""/>
                  <a:defRPr>
                    <a:solidFill>
                      <a:schemeClr val="tx1"/>
                    </a:solidFill>
                    <a:latin typeface="+mn-lt"/>
                    <a:ea typeface="+mn-ea"/>
                  </a:defRPr>
                </a:lvl9pPr>
              </a:lstStyle>
              <a:p>
                <a:pPr marL="0" indent="0" algn="ctr">
                  <a:buFontTx/>
                  <a:buNone/>
                </a:pPr>
                <a:r>
                  <a:rPr lang="en-US" dirty="0" smtClean="0">
                    <a:solidFill>
                      <a:srgbClr val="000000"/>
                    </a:solidFill>
                  </a:rPr>
                  <a:t>Supply</a:t>
                </a:r>
              </a:p>
            </p:txBody>
          </p:sp>
          <p:sp>
            <p:nvSpPr>
              <p:cNvPr id="24" name="TextBox 23"/>
              <p:cNvSpPr txBox="1"/>
              <p:nvPr/>
            </p:nvSpPr>
            <p:spPr>
              <a:xfrm>
                <a:off x="1404123" y="3285480"/>
                <a:ext cx="1757212" cy="369332"/>
              </a:xfrm>
              <a:prstGeom prst="rect">
                <a:avLst/>
              </a:prstGeom>
              <a:noFill/>
            </p:spPr>
            <p:txBody>
              <a:bodyPr wrap="none" rtlCol="0">
                <a:spAutoFit/>
              </a:bodyPr>
              <a:lstStyle/>
              <a:p>
                <a:pPr fontAlgn="auto">
                  <a:spcBef>
                    <a:spcPts val="0"/>
                  </a:spcBef>
                  <a:spcAft>
                    <a:spcPts val="0"/>
                  </a:spcAft>
                </a:pPr>
                <a:r>
                  <a:rPr lang="en-US" sz="1800" dirty="0" smtClean="0">
                    <a:solidFill>
                      <a:srgbClr val="000000"/>
                    </a:solidFill>
                    <a:latin typeface="Arial Narrow"/>
                    <a:ea typeface="MS PGothic"/>
                    <a:cs typeface="+mn-cs"/>
                  </a:rPr>
                  <a:t>Oxygen Saturation</a:t>
                </a:r>
                <a:endParaRPr lang="en-US" sz="1800" dirty="0">
                  <a:solidFill>
                    <a:srgbClr val="000000"/>
                  </a:solidFill>
                  <a:latin typeface="Arial Narrow"/>
                  <a:ea typeface="MS PGothic"/>
                  <a:cs typeface="+mn-cs"/>
                </a:endParaRPr>
              </a:p>
            </p:txBody>
          </p:sp>
        </p:grpSp>
      </p:grpSp>
      <p:sp>
        <p:nvSpPr>
          <p:cNvPr id="25" name="TextBox 24"/>
          <p:cNvSpPr txBox="1"/>
          <p:nvPr/>
        </p:nvSpPr>
        <p:spPr>
          <a:xfrm>
            <a:off x="2145921" y="2225565"/>
            <a:ext cx="1194558" cy="830997"/>
          </a:xfrm>
          <a:prstGeom prst="rect">
            <a:avLst/>
          </a:prstGeom>
          <a:noFill/>
        </p:spPr>
        <p:txBody>
          <a:bodyPr wrap="none" rtlCol="0">
            <a:spAutoFit/>
          </a:bodyPr>
          <a:lstStyle/>
          <a:p>
            <a:pPr fontAlgn="auto">
              <a:spcBef>
                <a:spcPts val="0"/>
              </a:spcBef>
              <a:spcAft>
                <a:spcPts val="0"/>
              </a:spcAft>
            </a:pPr>
            <a:r>
              <a:rPr lang="en-US" sz="4800" b="1" dirty="0" smtClean="0">
                <a:solidFill>
                  <a:srgbClr val="3399FF"/>
                </a:solidFill>
                <a:latin typeface="Arial Narrow"/>
                <a:ea typeface="MS PGothic"/>
                <a:cs typeface="+mn-cs"/>
              </a:rPr>
              <a:t>98%</a:t>
            </a:r>
            <a:endParaRPr lang="en-US" sz="4800" b="1" dirty="0">
              <a:solidFill>
                <a:srgbClr val="3399FF"/>
              </a:solidFill>
              <a:latin typeface="Arial Narrow"/>
              <a:ea typeface="MS PGothic"/>
              <a:cs typeface="+mn-cs"/>
            </a:endParaRPr>
          </a:p>
        </p:txBody>
      </p:sp>
    </p:spTree>
    <p:extLst>
      <p:ext uri="{BB962C8B-B14F-4D97-AF65-F5344CB8AC3E}">
        <p14:creationId xmlns:p14="http://schemas.microsoft.com/office/powerpoint/2010/main" val="70492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38125" y="0"/>
            <a:ext cx="8686800" cy="984250"/>
          </a:xfrm>
        </p:spPr>
        <p:txBody>
          <a:bodyPr/>
          <a:lstStyle/>
          <a:p>
            <a:pPr eaLnBrk="1" hangingPunct="1"/>
            <a:r>
              <a:rPr lang="en-US" altLang="en-US" dirty="0" smtClean="0"/>
              <a:t>Definitions</a:t>
            </a:r>
          </a:p>
        </p:txBody>
      </p:sp>
      <p:sp>
        <p:nvSpPr>
          <p:cNvPr id="4099" name="Rectangle 3"/>
          <p:cNvSpPr>
            <a:spLocks noGrp="1" noChangeArrowheads="1"/>
          </p:cNvSpPr>
          <p:nvPr>
            <p:ph type="body" idx="1"/>
          </p:nvPr>
        </p:nvSpPr>
        <p:spPr>
          <a:xfrm>
            <a:off x="379827" y="1512057"/>
            <a:ext cx="8236415" cy="4610100"/>
          </a:xfrm>
        </p:spPr>
        <p:txBody>
          <a:bodyPr/>
          <a:lstStyle/>
          <a:p>
            <a:pPr eaLnBrk="1" hangingPunct="1"/>
            <a:r>
              <a:rPr lang="en-US" altLang="en-US" b="0" dirty="0" smtClean="0"/>
              <a:t>Anemia is a condition of low hemoglobin concentrations caused by decreased production, increased loss, or destruction of RBCs.</a:t>
            </a:r>
          </a:p>
          <a:p>
            <a:pPr eaLnBrk="1" hangingPunct="1">
              <a:buFontTx/>
              <a:buNone/>
            </a:pPr>
            <a:endParaRPr lang="en-US" altLang="en-US" b="0" dirty="0" smtClean="0"/>
          </a:p>
          <a:p>
            <a:pPr eaLnBrk="1" hangingPunct="1"/>
            <a:r>
              <a:rPr lang="en-US" altLang="en-US" b="0" dirty="0" smtClean="0"/>
              <a:t>The World health Organization (WHO) defines anemia as hemoglobin levels of less than 12 g/dl in women and less than 13 g/dl in men.</a:t>
            </a:r>
          </a:p>
        </p:txBody>
      </p:sp>
    </p:spTree>
    <p:extLst>
      <p:ext uri="{BB962C8B-B14F-4D97-AF65-F5344CB8AC3E}">
        <p14:creationId xmlns:p14="http://schemas.microsoft.com/office/powerpoint/2010/main" val="54858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33220" y="1204714"/>
            <a:ext cx="8797636" cy="5338762"/>
          </a:xfrm>
        </p:spPr>
        <p:txBody>
          <a:bodyPr/>
          <a:lstStyle/>
          <a:p>
            <a:r>
              <a:rPr lang="en-US" sz="2400" b="0" dirty="0" smtClean="0"/>
              <a:t>Prevalence of anemia in </a:t>
            </a:r>
            <a:r>
              <a:rPr lang="en-US" dirty="0" smtClean="0">
                <a:solidFill>
                  <a:srgbClr val="C00000"/>
                </a:solidFill>
              </a:rPr>
              <a:t>COPD</a:t>
            </a:r>
            <a:r>
              <a:rPr lang="en-US" sz="2400" b="0" dirty="0" smtClean="0"/>
              <a:t> patients varies from </a:t>
            </a:r>
            <a:r>
              <a:rPr lang="en-US" sz="2400" dirty="0" smtClean="0">
                <a:solidFill>
                  <a:srgbClr val="C00000"/>
                </a:solidFill>
              </a:rPr>
              <a:t>7.5% - 33%</a:t>
            </a:r>
            <a:r>
              <a:rPr lang="en-US" sz="1600" b="0" baseline="52000" dirty="0"/>
              <a:t>1</a:t>
            </a:r>
            <a:endParaRPr lang="en-US" sz="1600" b="0" baseline="52000" dirty="0" smtClean="0"/>
          </a:p>
          <a:p>
            <a:pPr eaLnBrk="1" hangingPunct="1"/>
            <a:r>
              <a:rPr lang="en-US" altLang="en-US" sz="2400" b="0" dirty="0" smtClean="0"/>
              <a:t>Mortality risk is </a:t>
            </a:r>
            <a:r>
              <a:rPr lang="en-US" altLang="en-US" sz="2400" dirty="0" smtClean="0">
                <a:solidFill>
                  <a:srgbClr val="C00000"/>
                </a:solidFill>
              </a:rPr>
              <a:t>34% higher </a:t>
            </a:r>
            <a:r>
              <a:rPr lang="en-US" altLang="en-US" sz="2400" b="0" dirty="0" smtClean="0"/>
              <a:t>in CHF patients with </a:t>
            </a:r>
            <a:r>
              <a:rPr lang="en-US" altLang="en-US" sz="2400" dirty="0" smtClean="0">
                <a:solidFill>
                  <a:srgbClr val="C00000"/>
                </a:solidFill>
              </a:rPr>
              <a:t>low Hgb</a:t>
            </a:r>
            <a:r>
              <a:rPr lang="en-US" sz="1800" b="0" baseline="52000" dirty="0" smtClean="0"/>
              <a:t>1</a:t>
            </a:r>
            <a:endParaRPr lang="en-US" altLang="en-US" sz="1800" dirty="0" smtClean="0">
              <a:solidFill>
                <a:srgbClr val="C00000"/>
              </a:solidFill>
            </a:endParaRPr>
          </a:p>
          <a:p>
            <a:pPr eaLnBrk="1" hangingPunct="1"/>
            <a:r>
              <a:rPr lang="en-US" altLang="en-US" sz="2400" b="0" dirty="0" smtClean="0"/>
              <a:t>Anemia is a marker for increased morbidity, hospitalizations, length of stay, mortality and health care costs</a:t>
            </a:r>
            <a:r>
              <a:rPr lang="en-US" altLang="en-US" sz="1600" b="0" baseline="52000" dirty="0"/>
              <a:t>1</a:t>
            </a:r>
            <a:endParaRPr lang="en-US" altLang="en-US" sz="1600" b="0" dirty="0" smtClean="0"/>
          </a:p>
          <a:p>
            <a:pPr eaLnBrk="1" hangingPunct="1"/>
            <a:r>
              <a:rPr lang="en-US" altLang="en-US" sz="2400" b="0" dirty="0" smtClean="0"/>
              <a:t>Prolonged anemia has been cited as a contributing factor in the development of left hypertrophy and other co-morbidities</a:t>
            </a:r>
            <a:r>
              <a:rPr lang="en-US" altLang="en-US" sz="1600" b="0" baseline="52000" dirty="0" smtClean="0"/>
              <a:t>2</a:t>
            </a:r>
            <a:endParaRPr lang="en-US" altLang="en-US" sz="2400" b="0" dirty="0" smtClean="0"/>
          </a:p>
          <a:p>
            <a:pPr eaLnBrk="1" hangingPunct="1"/>
            <a:r>
              <a:rPr lang="en-US" altLang="en-US" sz="2400" b="0" dirty="0" smtClean="0"/>
              <a:t>Wouldn’t O2 therapy be less impactful in patients with low hemoglobin because oxygen carrying capacity is diminished?</a:t>
            </a:r>
          </a:p>
        </p:txBody>
      </p:sp>
      <p:sp>
        <p:nvSpPr>
          <p:cNvPr id="4" name="Title 1"/>
          <p:cNvSpPr txBox="1">
            <a:spLocks/>
          </p:cNvSpPr>
          <p:nvPr/>
        </p:nvSpPr>
        <p:spPr bwMode="auto">
          <a:xfrm>
            <a:off x="117667" y="0"/>
            <a:ext cx="8728364" cy="96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D70C05"/>
                </a:solidFill>
                <a:latin typeface="+mj-lt"/>
                <a:ea typeface="MS PGothic" pitchFamily="34" charset="-128"/>
                <a:cs typeface="MS PGothic" charset="0"/>
              </a:defRPr>
            </a:lvl1pPr>
            <a:lvl2pPr algn="ctr" rtl="0" eaLnBrk="1" fontAlgn="base" hangingPunct="1">
              <a:spcBef>
                <a:spcPct val="0"/>
              </a:spcBef>
              <a:spcAft>
                <a:spcPct val="0"/>
              </a:spcAft>
              <a:defRPr sz="3600" b="1">
                <a:solidFill>
                  <a:srgbClr val="D70C05"/>
                </a:solidFill>
                <a:latin typeface="Arial Narrow" pitchFamily="34" charset="0"/>
                <a:ea typeface="MS PGothic" pitchFamily="34" charset="-128"/>
                <a:cs typeface="MS PGothic" charset="0"/>
              </a:defRPr>
            </a:lvl2pPr>
            <a:lvl3pPr algn="ctr" rtl="0" eaLnBrk="1" fontAlgn="base" hangingPunct="1">
              <a:spcBef>
                <a:spcPct val="0"/>
              </a:spcBef>
              <a:spcAft>
                <a:spcPct val="0"/>
              </a:spcAft>
              <a:defRPr sz="3600" b="1">
                <a:solidFill>
                  <a:srgbClr val="D70C05"/>
                </a:solidFill>
                <a:latin typeface="Arial Narrow" pitchFamily="34" charset="0"/>
                <a:ea typeface="MS PGothic" pitchFamily="34" charset="-128"/>
                <a:cs typeface="MS PGothic" charset="0"/>
              </a:defRPr>
            </a:lvl3pPr>
            <a:lvl4pPr algn="ctr" rtl="0" eaLnBrk="1" fontAlgn="base" hangingPunct="1">
              <a:spcBef>
                <a:spcPct val="0"/>
              </a:spcBef>
              <a:spcAft>
                <a:spcPct val="0"/>
              </a:spcAft>
              <a:defRPr sz="3600" b="1">
                <a:solidFill>
                  <a:srgbClr val="D70C05"/>
                </a:solidFill>
                <a:latin typeface="Arial Narrow" pitchFamily="34" charset="0"/>
                <a:ea typeface="MS PGothic" pitchFamily="34" charset="-128"/>
                <a:cs typeface="MS PGothic" charset="0"/>
              </a:defRPr>
            </a:lvl4pPr>
            <a:lvl5pPr algn="ctr" rtl="0" eaLnBrk="1" fontAlgn="base" hangingPunct="1">
              <a:spcBef>
                <a:spcPct val="0"/>
              </a:spcBef>
              <a:spcAft>
                <a:spcPct val="0"/>
              </a:spcAft>
              <a:defRPr sz="3600" b="1">
                <a:solidFill>
                  <a:srgbClr val="D70C05"/>
                </a:solidFill>
                <a:latin typeface="Arial Narrow" pitchFamily="34" charset="0"/>
                <a:ea typeface="MS PGothic" pitchFamily="34" charset="-128"/>
                <a:cs typeface="MS PGothic" charset="0"/>
              </a:defRPr>
            </a:lvl5pPr>
            <a:lvl6pPr marL="457200" algn="ctr" rtl="0" eaLnBrk="1" fontAlgn="base" hangingPunct="1">
              <a:spcBef>
                <a:spcPct val="0"/>
              </a:spcBef>
              <a:spcAft>
                <a:spcPct val="0"/>
              </a:spcAft>
              <a:defRPr sz="3600" b="1">
                <a:solidFill>
                  <a:srgbClr val="D70C05"/>
                </a:solidFill>
                <a:latin typeface="Arial Narrow" pitchFamily="34" charset="0"/>
                <a:ea typeface="MS PGothic" pitchFamily="34" charset="-128"/>
              </a:defRPr>
            </a:lvl6pPr>
            <a:lvl7pPr marL="914400" algn="ctr" rtl="0" eaLnBrk="1" fontAlgn="base" hangingPunct="1">
              <a:spcBef>
                <a:spcPct val="0"/>
              </a:spcBef>
              <a:spcAft>
                <a:spcPct val="0"/>
              </a:spcAft>
              <a:defRPr sz="3600" b="1">
                <a:solidFill>
                  <a:srgbClr val="D70C05"/>
                </a:solidFill>
                <a:latin typeface="Arial Narrow" pitchFamily="34" charset="0"/>
                <a:ea typeface="MS PGothic" pitchFamily="34" charset="-128"/>
              </a:defRPr>
            </a:lvl7pPr>
            <a:lvl8pPr marL="1371600" algn="ctr" rtl="0" eaLnBrk="1" fontAlgn="base" hangingPunct="1">
              <a:spcBef>
                <a:spcPct val="0"/>
              </a:spcBef>
              <a:spcAft>
                <a:spcPct val="0"/>
              </a:spcAft>
              <a:defRPr sz="3600" b="1">
                <a:solidFill>
                  <a:srgbClr val="D70C05"/>
                </a:solidFill>
                <a:latin typeface="Arial Narrow" pitchFamily="34" charset="0"/>
                <a:ea typeface="MS PGothic" pitchFamily="34" charset="-128"/>
              </a:defRPr>
            </a:lvl8pPr>
            <a:lvl9pPr marL="1828800" algn="ctr" rtl="0" eaLnBrk="1" fontAlgn="base" hangingPunct="1">
              <a:spcBef>
                <a:spcPct val="0"/>
              </a:spcBef>
              <a:spcAft>
                <a:spcPct val="0"/>
              </a:spcAft>
              <a:defRPr sz="3600" b="1">
                <a:solidFill>
                  <a:srgbClr val="D70C05"/>
                </a:solidFill>
                <a:latin typeface="Arial Narrow" pitchFamily="34" charset="0"/>
                <a:ea typeface="MS PGothic" pitchFamily="34" charset="-128"/>
              </a:defRPr>
            </a:lvl9pPr>
          </a:lstStyle>
          <a:p>
            <a:r>
              <a:rPr lang="en-US" sz="3200" kern="0" dirty="0" smtClean="0">
                <a:ea typeface="ＭＳ Ｐゴシック"/>
              </a:rPr>
              <a:t>Pronto Pulse Co-Oximeter and COPD Readmission</a:t>
            </a:r>
          </a:p>
        </p:txBody>
      </p:sp>
      <p:sp>
        <p:nvSpPr>
          <p:cNvPr id="5" name="TextBox 4"/>
          <p:cNvSpPr txBox="1"/>
          <p:nvPr/>
        </p:nvSpPr>
        <p:spPr>
          <a:xfrm>
            <a:off x="233220" y="4547846"/>
            <a:ext cx="8797635" cy="1200329"/>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smtClean="0">
                <a:solidFill>
                  <a:schemeClr val="bg1"/>
                </a:solidFill>
              </a:rPr>
              <a:t>Pulse Co-oximetery screening provides noninvasive SpO2, PR and hemoglobin (</a:t>
            </a:r>
            <a:r>
              <a:rPr lang="en-US" dirty="0" err="1" smtClean="0">
                <a:solidFill>
                  <a:schemeClr val="bg1"/>
                </a:solidFill>
              </a:rPr>
              <a:t>SpHb</a:t>
            </a:r>
            <a:r>
              <a:rPr lang="en-US" dirty="0" smtClean="0">
                <a:solidFill>
                  <a:schemeClr val="bg1"/>
                </a:solidFill>
              </a:rPr>
              <a:t>), providing clinicians more data to help assess a patients oxygenation status</a:t>
            </a:r>
            <a:endParaRPr lang="en-US" strike="sngStrike" dirty="0">
              <a:solidFill>
                <a:schemeClr val="bg1"/>
              </a:solidFill>
            </a:endParaRPr>
          </a:p>
        </p:txBody>
      </p:sp>
      <p:sp>
        <p:nvSpPr>
          <p:cNvPr id="2" name="Rectangle 1"/>
          <p:cNvSpPr/>
          <p:nvPr/>
        </p:nvSpPr>
        <p:spPr>
          <a:xfrm>
            <a:off x="117667" y="5748175"/>
            <a:ext cx="8797635" cy="430887"/>
          </a:xfrm>
          <a:prstGeom prst="rect">
            <a:avLst/>
          </a:prstGeom>
          <a:solidFill>
            <a:schemeClr val="bg1"/>
          </a:solidFill>
        </p:spPr>
        <p:txBody>
          <a:bodyPr wrap="square">
            <a:spAutoFit/>
          </a:bodyPr>
          <a:lstStyle/>
          <a:p>
            <a:pPr marL="228600" indent="-228600">
              <a:buAutoNum type="arabicPlain"/>
            </a:pPr>
            <a:r>
              <a:rPr lang="en-US" sz="1100" dirty="0" smtClean="0"/>
              <a:t>Source </a:t>
            </a:r>
            <a:r>
              <a:rPr lang="en-US" sz="1100" dirty="0"/>
              <a:t>Data:  Study of Anemia in Long Term Care (SALT): Prevalence of anemia an its relationship with the risk of falls in nursing home residents.- </a:t>
            </a:r>
            <a:r>
              <a:rPr lang="en-US" sz="1100" dirty="0" smtClean="0"/>
              <a:t>PNSY</a:t>
            </a:r>
          </a:p>
          <a:p>
            <a:pPr marL="228600" indent="-228600">
              <a:buFontTx/>
              <a:buAutoNum type="arabicPlain"/>
            </a:pPr>
            <a:r>
              <a:rPr lang="en-US" sz="1100" dirty="0"/>
              <a:t>Source data: Falls in people with chronic pulmonary disease; an observational cohort study,  Journal of Respiratory Medicine 2011 March; 105(3) </a:t>
            </a:r>
            <a:r>
              <a:rPr lang="en-US" sz="1100" dirty="0" smtClean="0"/>
              <a:t>461-469</a:t>
            </a:r>
            <a:endParaRPr lang="en-US" sz="1200" dirty="0"/>
          </a:p>
        </p:txBody>
      </p:sp>
    </p:spTree>
    <p:extLst>
      <p:ext uri="{BB962C8B-B14F-4D97-AF65-F5344CB8AC3E}">
        <p14:creationId xmlns:p14="http://schemas.microsoft.com/office/powerpoint/2010/main" val="3856769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8125" y="0"/>
            <a:ext cx="8686800" cy="984250"/>
          </a:xfrm>
        </p:spPr>
        <p:txBody>
          <a:bodyPr/>
          <a:lstStyle/>
          <a:p>
            <a:pPr eaLnBrk="1" hangingPunct="1"/>
            <a:r>
              <a:rPr lang="en-US" altLang="en-US" smtClean="0"/>
              <a:t>Prevalence in the Elderly  (65 yrs. or &gt;)</a:t>
            </a:r>
          </a:p>
        </p:txBody>
      </p:sp>
      <p:sp>
        <p:nvSpPr>
          <p:cNvPr id="5123" name="Rectangle 3"/>
          <p:cNvSpPr>
            <a:spLocks noGrp="1" noChangeArrowheads="1"/>
          </p:cNvSpPr>
          <p:nvPr>
            <p:ph type="body" idx="1"/>
          </p:nvPr>
        </p:nvSpPr>
        <p:spPr>
          <a:xfrm>
            <a:off x="304800" y="1431388"/>
            <a:ext cx="8534400" cy="4316270"/>
          </a:xfrm>
        </p:spPr>
        <p:txBody>
          <a:bodyPr/>
          <a:lstStyle/>
          <a:p>
            <a:pPr eaLnBrk="1" hangingPunct="1"/>
            <a:r>
              <a:rPr lang="en-US" altLang="en-US" sz="2400" dirty="0" smtClean="0"/>
              <a:t>In a summary of 45 published studies the weighted mean prevalence of anemia in seniors (65 or&gt;)was found to be:</a:t>
            </a:r>
          </a:p>
          <a:p>
            <a:pPr lvl="1" eaLnBrk="1" hangingPunct="1"/>
            <a:r>
              <a:rPr lang="en-US" altLang="en-US" dirty="0" smtClean="0"/>
              <a:t>12% (3-25%) of individuals in the home setting </a:t>
            </a:r>
          </a:p>
          <a:p>
            <a:pPr marL="1143000" lvl="2" eaLnBrk="1" hangingPunct="1"/>
            <a:r>
              <a:rPr lang="en-US" altLang="en-US" sz="2400" b="1" dirty="0" smtClean="0"/>
              <a:t>&gt; 3,000,000 in the US alone</a:t>
            </a:r>
            <a:r>
              <a:rPr lang="en-US" altLang="en-US" baseline="30000" dirty="0"/>
              <a:t>1</a:t>
            </a:r>
            <a:endParaRPr lang="en-US" altLang="en-US" baseline="30000" dirty="0" smtClean="0"/>
          </a:p>
          <a:p>
            <a:pPr lvl="1" eaLnBrk="1" hangingPunct="1"/>
            <a:r>
              <a:rPr lang="en-US" altLang="en-US" dirty="0" smtClean="0"/>
              <a:t>23% to 33% of individuals with CHF or COPD</a:t>
            </a:r>
            <a:r>
              <a:rPr lang="en-US" altLang="en-US" baseline="30000" dirty="0" smtClean="0"/>
              <a:t>1</a:t>
            </a:r>
          </a:p>
          <a:p>
            <a:pPr lvl="1" eaLnBrk="1" hangingPunct="1"/>
            <a:r>
              <a:rPr lang="en-US" altLang="en-US" b="1" dirty="0" smtClean="0"/>
              <a:t>35% to 60%</a:t>
            </a:r>
            <a:r>
              <a:rPr lang="en-US" altLang="en-US" dirty="0" smtClean="0"/>
              <a:t> of individuals in the LTC setting</a:t>
            </a:r>
            <a:r>
              <a:rPr lang="en-US" altLang="en-US" baseline="30000" dirty="0" smtClean="0"/>
              <a:t>1</a:t>
            </a:r>
          </a:p>
          <a:p>
            <a:pPr lvl="1" eaLnBrk="1" hangingPunct="1"/>
            <a:r>
              <a:rPr lang="en-US" altLang="en-US" b="1" dirty="0" smtClean="0"/>
              <a:t>40% to 72%</a:t>
            </a:r>
            <a:r>
              <a:rPr lang="en-US" altLang="en-US" dirty="0" smtClean="0"/>
              <a:t> of individuals at time of hospital admission</a:t>
            </a:r>
            <a:r>
              <a:rPr lang="en-US" altLang="en-US" baseline="30000" dirty="0" smtClean="0"/>
              <a:t>1</a:t>
            </a:r>
          </a:p>
          <a:p>
            <a:pPr lvl="1" eaLnBrk="1" hangingPunct="1"/>
            <a:r>
              <a:rPr lang="en-US" altLang="en-US" b="1" i="1" dirty="0" smtClean="0"/>
              <a:t> In a separate study,73% </a:t>
            </a:r>
            <a:r>
              <a:rPr lang="en-US" altLang="en-US" i="1" dirty="0" smtClean="0"/>
              <a:t>of COPD patients with anemia at time of admission are still anemic at time of discharge</a:t>
            </a:r>
            <a:r>
              <a:rPr lang="en-US" altLang="en-US" i="1" baseline="30000" dirty="0" smtClean="0"/>
              <a:t>2</a:t>
            </a:r>
          </a:p>
          <a:p>
            <a:pPr lvl="1" eaLnBrk="1" hangingPunct="1">
              <a:buFontTx/>
              <a:buNone/>
            </a:pPr>
            <a:endParaRPr lang="en-US" altLang="en-US" sz="2800" dirty="0" smtClean="0"/>
          </a:p>
        </p:txBody>
      </p:sp>
      <p:sp>
        <p:nvSpPr>
          <p:cNvPr id="2" name="TextBox 1"/>
          <p:cNvSpPr txBox="1"/>
          <p:nvPr/>
        </p:nvSpPr>
        <p:spPr>
          <a:xfrm>
            <a:off x="626382" y="5434660"/>
            <a:ext cx="7910286" cy="938719"/>
          </a:xfrm>
          <a:prstGeom prst="rect">
            <a:avLst/>
          </a:prstGeom>
          <a:noFill/>
        </p:spPr>
        <p:txBody>
          <a:bodyPr wrap="square" rtlCol="0">
            <a:spAutoFit/>
          </a:bodyPr>
          <a:lstStyle/>
          <a:p>
            <a:pPr marL="228600" indent="-228600">
              <a:buAutoNum type="arabicPeriod"/>
            </a:pPr>
            <a:r>
              <a:rPr lang="en-US" sz="1100" dirty="0" err="1" smtClean="0"/>
              <a:t>Dharmarajan</a:t>
            </a:r>
            <a:r>
              <a:rPr lang="en-US" sz="1100" dirty="0" smtClean="0"/>
              <a:t>, T.S., </a:t>
            </a:r>
            <a:r>
              <a:rPr lang="en-US" sz="1100" dirty="0" err="1" smtClean="0"/>
              <a:t>Avula</a:t>
            </a:r>
            <a:r>
              <a:rPr lang="en-US" sz="1100" dirty="0" smtClean="0"/>
              <a:t>, S., &amp; </a:t>
            </a:r>
            <a:r>
              <a:rPr lang="en-US" sz="1100" dirty="0" err="1" smtClean="0"/>
              <a:t>Norkus</a:t>
            </a:r>
            <a:r>
              <a:rPr lang="en-US" sz="1100" dirty="0" smtClean="0"/>
              <a:t>, E.P. (2016, 10). Anemia increases </a:t>
            </a:r>
            <a:r>
              <a:rPr lang="en-US" sz="1100" dirty="0"/>
              <a:t>r</a:t>
            </a:r>
            <a:r>
              <a:rPr lang="en-US" sz="1100" dirty="0" smtClean="0"/>
              <a:t>isk for falls in hospitalized </a:t>
            </a:r>
            <a:r>
              <a:rPr lang="en-US" sz="1100" dirty="0"/>
              <a:t>o</a:t>
            </a:r>
            <a:r>
              <a:rPr lang="en-US" sz="1100" dirty="0" smtClean="0"/>
              <a:t>lder adults:  An evaluation of  falls in 362</a:t>
            </a:r>
          </a:p>
          <a:p>
            <a:r>
              <a:rPr lang="en-US" sz="1100" dirty="0"/>
              <a:t>        hospitalized, ambulatory, long-term care, and community patients. JAMDA, 7: 287-293. </a:t>
            </a:r>
            <a:endParaRPr lang="en-US" sz="1100" dirty="0" smtClean="0"/>
          </a:p>
          <a:p>
            <a:pPr marL="228600" indent="-228600">
              <a:buAutoNum type="arabicPeriod" startAt="2"/>
            </a:pPr>
            <a:r>
              <a:rPr lang="en-US" sz="1100" dirty="0" smtClean="0"/>
              <a:t>Silverberg, D.S., </a:t>
            </a:r>
            <a:r>
              <a:rPr lang="en-US" sz="1100" dirty="0" err="1" smtClean="0"/>
              <a:t>Mor</a:t>
            </a:r>
            <a:r>
              <a:rPr lang="en-US" sz="1100" dirty="0" smtClean="0"/>
              <a:t>, R., &amp; </a:t>
            </a:r>
            <a:r>
              <a:rPr lang="en-US" sz="1100" dirty="0" err="1" smtClean="0"/>
              <a:t>Weu</a:t>
            </a:r>
            <a:r>
              <a:rPr lang="en-US" sz="1100" dirty="0" smtClean="0"/>
              <a:t>, M.T. (2014). Anemia and iron deficiency in COPD patients: prevalence and the effects of correction of  the anemia</a:t>
            </a:r>
          </a:p>
          <a:p>
            <a:r>
              <a:rPr lang="en-US" sz="1100" dirty="0"/>
              <a:t>        with erythropoiesis stimulating agents and intravenous iron. BMC Pulmonary Medicine, 14(24), 1471-2446.</a:t>
            </a:r>
          </a:p>
          <a:p>
            <a:endParaRPr lang="en-US" sz="1100" dirty="0"/>
          </a:p>
        </p:txBody>
      </p:sp>
    </p:spTree>
    <p:extLst>
      <p:ext uri="{BB962C8B-B14F-4D97-AF65-F5344CB8AC3E}">
        <p14:creationId xmlns:p14="http://schemas.microsoft.com/office/powerpoint/2010/main" val="115224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61913"/>
            <a:ext cx="8686800" cy="1143000"/>
          </a:xfrm>
        </p:spPr>
        <p:txBody>
          <a:bodyPr/>
          <a:lstStyle/>
          <a:p>
            <a:pPr algn="ctr"/>
            <a:r>
              <a:rPr lang="en-US" altLang="en-US" smtClean="0"/>
              <a:t>Chronic Anemia</a:t>
            </a:r>
          </a:p>
        </p:txBody>
      </p:sp>
      <p:sp>
        <p:nvSpPr>
          <p:cNvPr id="6147" name="Rectangle 3"/>
          <p:cNvSpPr>
            <a:spLocks noGrp="1" noChangeArrowheads="1"/>
          </p:cNvSpPr>
          <p:nvPr>
            <p:ph type="body" idx="1"/>
          </p:nvPr>
        </p:nvSpPr>
        <p:spPr>
          <a:xfrm>
            <a:off x="138332" y="1271637"/>
            <a:ext cx="8763000" cy="4649787"/>
          </a:xfrm>
        </p:spPr>
        <p:txBody>
          <a:bodyPr/>
          <a:lstStyle/>
          <a:p>
            <a:r>
              <a:rPr lang="en-US" altLang="en-US" b="0" dirty="0" smtClean="0"/>
              <a:t>Anemia lasting &lt; 90 days has no statistical impact on hospitalizations</a:t>
            </a:r>
          </a:p>
          <a:p>
            <a:endParaRPr lang="en-US" altLang="en-US" b="0" dirty="0" smtClean="0"/>
          </a:p>
          <a:p>
            <a:r>
              <a:rPr lang="en-US" altLang="en-US" b="0" dirty="0" smtClean="0"/>
              <a:t>Anemia lasting &gt; 90 days increases your chances of being hospitalized by a factor of 1.9</a:t>
            </a:r>
          </a:p>
          <a:p>
            <a:endParaRPr lang="en-US" altLang="en-US" b="0" dirty="0" smtClean="0"/>
          </a:p>
          <a:p>
            <a:r>
              <a:rPr lang="en-US" altLang="en-US" b="0" dirty="0" smtClean="0"/>
              <a:t>Anemia lasting 1 year increases your chances of being hospitalized by a factor of 2.2</a:t>
            </a:r>
            <a:endParaRPr lang="en-US" altLang="en-US" sz="1200" b="0" dirty="0" smtClean="0"/>
          </a:p>
          <a:p>
            <a:pPr marL="228600" indent="-228600">
              <a:buAutoNum type="arabicPeriod"/>
            </a:pPr>
            <a:endParaRPr lang="en-US" sz="1200" b="0" dirty="0"/>
          </a:p>
          <a:p>
            <a:pPr marL="0" indent="0">
              <a:buNone/>
            </a:pPr>
            <a:endParaRPr lang="en-US" sz="1200" dirty="0" smtClean="0"/>
          </a:p>
          <a:p>
            <a:pPr marL="0" indent="0">
              <a:buNone/>
            </a:pPr>
            <a:r>
              <a:rPr lang="en-US" sz="1200" dirty="0" err="1" smtClean="0"/>
              <a:t>Dharmarajan</a:t>
            </a:r>
            <a:r>
              <a:rPr lang="en-US" sz="1200" dirty="0"/>
              <a:t>, T.S., </a:t>
            </a:r>
            <a:r>
              <a:rPr lang="en-US" sz="1200" dirty="0" err="1"/>
              <a:t>Avula</a:t>
            </a:r>
            <a:r>
              <a:rPr lang="en-US" sz="1200" dirty="0"/>
              <a:t>, S., &amp; </a:t>
            </a:r>
            <a:r>
              <a:rPr lang="en-US" sz="1200" dirty="0" err="1"/>
              <a:t>Norkus</a:t>
            </a:r>
            <a:r>
              <a:rPr lang="en-US" sz="1200" dirty="0"/>
              <a:t>, E.P. (2016, 10). Anemia increases risk for falls in hospitalized older adults:  An evaluation of  falls in 362</a:t>
            </a:r>
          </a:p>
          <a:p>
            <a:pPr marL="0" indent="0">
              <a:buNone/>
            </a:pPr>
            <a:r>
              <a:rPr lang="en-US" sz="1200" dirty="0"/>
              <a:t>        hospitalized, ambulatory, long-term care, and community patients. JAMDA, 7: 287-293. </a:t>
            </a:r>
          </a:p>
          <a:p>
            <a:endParaRPr lang="en-US" altLang="en-US" b="0" dirty="0" smtClean="0"/>
          </a:p>
          <a:p>
            <a:endParaRPr lang="en-US" altLang="en-US" b="0" dirty="0"/>
          </a:p>
          <a:p>
            <a:endParaRPr lang="en-US" altLang="en-US" b="0" dirty="0" smtClean="0"/>
          </a:p>
          <a:p>
            <a:pPr>
              <a:buFontTx/>
              <a:buNone/>
            </a:pPr>
            <a:endParaRPr lang="en-US" altLang="en-US" dirty="0" smtClean="0"/>
          </a:p>
        </p:txBody>
      </p:sp>
    </p:spTree>
    <p:extLst>
      <p:ext uri="{BB962C8B-B14F-4D97-AF65-F5344CB8AC3E}">
        <p14:creationId xmlns:p14="http://schemas.microsoft.com/office/powerpoint/2010/main" val="365129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COPD Comorbidities</a:t>
            </a:r>
            <a:endParaRPr lang="en-US" dirty="0"/>
          </a:p>
        </p:txBody>
      </p:sp>
      <p:sp>
        <p:nvSpPr>
          <p:cNvPr id="3" name="Content Placeholder 2"/>
          <p:cNvSpPr>
            <a:spLocks noGrp="1"/>
          </p:cNvSpPr>
          <p:nvPr>
            <p:ph idx="1"/>
          </p:nvPr>
        </p:nvSpPr>
        <p:spPr>
          <a:xfrm>
            <a:off x="309490" y="1173163"/>
            <a:ext cx="8605910" cy="4649787"/>
          </a:xfrm>
        </p:spPr>
        <p:txBody>
          <a:bodyPr/>
          <a:lstStyle/>
          <a:p>
            <a:r>
              <a:rPr lang="en-US" b="0" dirty="0" smtClean="0"/>
              <a:t>Cardiovascular Disease</a:t>
            </a:r>
          </a:p>
          <a:p>
            <a:r>
              <a:rPr lang="en-US" b="0" dirty="0" smtClean="0"/>
              <a:t>Hypertension</a:t>
            </a:r>
          </a:p>
          <a:p>
            <a:r>
              <a:rPr lang="en-US" b="0" dirty="0" smtClean="0"/>
              <a:t>Diabetes Mellitus</a:t>
            </a:r>
          </a:p>
          <a:p>
            <a:r>
              <a:rPr lang="en-US" b="0" dirty="0" smtClean="0"/>
              <a:t>Hypercholesterolemia</a:t>
            </a:r>
          </a:p>
          <a:p>
            <a:r>
              <a:rPr lang="en-US" b="0" dirty="0" smtClean="0"/>
              <a:t>Osteoporosis</a:t>
            </a:r>
          </a:p>
          <a:p>
            <a:r>
              <a:rPr lang="en-US" b="0" dirty="0" smtClean="0"/>
              <a:t>Mood Disorders (anxiety and depression)</a:t>
            </a:r>
          </a:p>
          <a:p>
            <a:endParaRPr lang="en-US" b="0" dirty="0"/>
          </a:p>
          <a:p>
            <a:r>
              <a:rPr lang="en-US" b="0" dirty="0" smtClean="0"/>
              <a:t>All but the last are causes for anemia of chronic inflammation</a:t>
            </a:r>
            <a:r>
              <a:rPr lang="en-US" b="0" baseline="30000" dirty="0" smtClean="0"/>
              <a:t>1</a:t>
            </a:r>
            <a:endParaRPr lang="en-US" b="0" baseline="30000" dirty="0"/>
          </a:p>
        </p:txBody>
      </p:sp>
      <p:sp>
        <p:nvSpPr>
          <p:cNvPr id="5" name="TextBox 4"/>
          <p:cNvSpPr txBox="1"/>
          <p:nvPr/>
        </p:nvSpPr>
        <p:spPr>
          <a:xfrm>
            <a:off x="309490" y="5464629"/>
            <a:ext cx="8605909" cy="600164"/>
          </a:xfrm>
          <a:prstGeom prst="rect">
            <a:avLst/>
          </a:prstGeom>
          <a:noFill/>
        </p:spPr>
        <p:txBody>
          <a:bodyPr wrap="square" rtlCol="0">
            <a:spAutoFit/>
          </a:bodyPr>
          <a:lstStyle/>
          <a:p>
            <a:pPr marL="228600" indent="-228600">
              <a:buAutoNum type="arabicPeriod"/>
            </a:pPr>
            <a:r>
              <a:rPr lang="en-US" sz="1100" dirty="0" err="1" smtClean="0"/>
              <a:t>Yohannes</a:t>
            </a:r>
            <a:r>
              <a:rPr lang="en-US" sz="1100" dirty="0"/>
              <a:t>, A.M., &amp; </a:t>
            </a:r>
            <a:r>
              <a:rPr lang="en-US" sz="1100" dirty="0" err="1"/>
              <a:t>Ershler</a:t>
            </a:r>
            <a:r>
              <a:rPr lang="en-US" sz="1100" dirty="0"/>
              <a:t>, W.B. (2011).  Anemia in COPD:  A systematic review of the prevalence, quality of life, and mortality. Respiratory Care,  </a:t>
            </a:r>
            <a:r>
              <a:rPr lang="en-US" sz="1100" dirty="0" smtClean="0"/>
              <a:t>May</a:t>
            </a:r>
            <a:r>
              <a:rPr lang="en-US" sz="1100" dirty="0"/>
              <a:t>, 56(5) </a:t>
            </a:r>
            <a:r>
              <a:rPr lang="en-US" sz="1100" dirty="0" smtClean="0"/>
              <a:t>644-652.          </a:t>
            </a:r>
          </a:p>
          <a:p>
            <a:pPr marL="228600" indent="-228600">
              <a:buAutoNum type="arabicPeriod"/>
            </a:pPr>
            <a:endParaRPr lang="en-US" sz="1100" dirty="0"/>
          </a:p>
        </p:txBody>
      </p:sp>
    </p:spTree>
    <p:extLst>
      <p:ext uri="{BB962C8B-B14F-4D97-AF65-F5344CB8AC3E}">
        <p14:creationId xmlns:p14="http://schemas.microsoft.com/office/powerpoint/2010/main" val="2607444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382000" cy="944563"/>
          </a:xfrm>
        </p:spPr>
        <p:txBody>
          <a:bodyPr/>
          <a:lstStyle/>
          <a:p>
            <a:pPr eaLnBrk="1" hangingPunct="1"/>
            <a:r>
              <a:rPr lang="en-US" altLang="en-US" smtClean="0"/>
              <a:t>Complications Associated with Anemia</a:t>
            </a:r>
          </a:p>
        </p:txBody>
      </p:sp>
      <p:sp>
        <p:nvSpPr>
          <p:cNvPr id="18435" name="Rectangle 3"/>
          <p:cNvSpPr>
            <a:spLocks noGrp="1" noChangeArrowheads="1"/>
          </p:cNvSpPr>
          <p:nvPr>
            <p:ph type="body" idx="1"/>
          </p:nvPr>
        </p:nvSpPr>
        <p:spPr>
          <a:xfrm>
            <a:off x="629528" y="1431384"/>
            <a:ext cx="8001000" cy="4525963"/>
          </a:xfrm>
        </p:spPr>
        <p:txBody>
          <a:bodyPr/>
          <a:lstStyle/>
          <a:p>
            <a:pPr eaLnBrk="1" hangingPunct="1">
              <a:lnSpc>
                <a:spcPct val="90000"/>
              </a:lnSpc>
            </a:pPr>
            <a:r>
              <a:rPr lang="en-US" altLang="en-US" b="0" dirty="0" smtClean="0"/>
              <a:t>Cardiac complications</a:t>
            </a:r>
          </a:p>
          <a:p>
            <a:pPr eaLnBrk="1" hangingPunct="1">
              <a:lnSpc>
                <a:spcPct val="90000"/>
              </a:lnSpc>
            </a:pPr>
            <a:r>
              <a:rPr lang="en-US" altLang="en-US" b="0" dirty="0" smtClean="0"/>
              <a:t>Cognitive impairment</a:t>
            </a:r>
          </a:p>
          <a:p>
            <a:pPr eaLnBrk="1" hangingPunct="1">
              <a:lnSpc>
                <a:spcPct val="90000"/>
              </a:lnSpc>
            </a:pPr>
            <a:r>
              <a:rPr lang="en-US" altLang="en-US" b="0" dirty="0" smtClean="0"/>
              <a:t>Depression</a:t>
            </a:r>
          </a:p>
          <a:p>
            <a:pPr eaLnBrk="1" hangingPunct="1">
              <a:lnSpc>
                <a:spcPct val="90000"/>
              </a:lnSpc>
            </a:pPr>
            <a:r>
              <a:rPr lang="en-US" altLang="en-US" b="0" dirty="0" smtClean="0"/>
              <a:t>Increased mortality</a:t>
            </a:r>
          </a:p>
          <a:p>
            <a:pPr eaLnBrk="1" hangingPunct="1">
              <a:lnSpc>
                <a:spcPct val="90000"/>
              </a:lnSpc>
            </a:pPr>
            <a:r>
              <a:rPr lang="en-US" altLang="en-US" b="0" dirty="0" smtClean="0"/>
              <a:t>Decreased quality of life</a:t>
            </a:r>
          </a:p>
          <a:p>
            <a:pPr eaLnBrk="1" hangingPunct="1">
              <a:lnSpc>
                <a:spcPct val="90000"/>
              </a:lnSpc>
            </a:pPr>
            <a:r>
              <a:rPr lang="en-US" altLang="en-US" b="0" dirty="0" smtClean="0"/>
              <a:t>Negative impact on effectiveness on O2 therapy.</a:t>
            </a:r>
          </a:p>
          <a:p>
            <a:pPr eaLnBrk="1" hangingPunct="1">
              <a:lnSpc>
                <a:spcPct val="90000"/>
              </a:lnSpc>
            </a:pPr>
            <a:r>
              <a:rPr lang="en-US" altLang="en-US" b="0" dirty="0" smtClean="0"/>
              <a:t>Impaired physical performance</a:t>
            </a:r>
          </a:p>
          <a:p>
            <a:pPr eaLnBrk="1" hangingPunct="1">
              <a:lnSpc>
                <a:spcPct val="90000"/>
              </a:lnSpc>
            </a:pPr>
            <a:r>
              <a:rPr lang="en-US" altLang="en-US" b="0" dirty="0" smtClean="0"/>
              <a:t>Frailty</a:t>
            </a:r>
          </a:p>
          <a:p>
            <a:pPr eaLnBrk="1" hangingPunct="1">
              <a:lnSpc>
                <a:spcPct val="90000"/>
              </a:lnSpc>
            </a:pPr>
            <a:r>
              <a:rPr lang="en-US" altLang="en-US" b="0" dirty="0" smtClean="0"/>
              <a:t>Falls</a:t>
            </a:r>
          </a:p>
          <a:p>
            <a:pPr eaLnBrk="1" hangingPunct="1">
              <a:lnSpc>
                <a:spcPct val="90000"/>
              </a:lnSpc>
            </a:pPr>
            <a:endParaRPr lang="en-US" altLang="en-US" dirty="0" smtClean="0"/>
          </a:p>
        </p:txBody>
      </p:sp>
    </p:spTree>
    <p:extLst>
      <p:ext uri="{BB962C8B-B14F-4D97-AF65-F5344CB8AC3E}">
        <p14:creationId xmlns:p14="http://schemas.microsoft.com/office/powerpoint/2010/main" val="3017683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4"/>
            <a:ext cx="8686800" cy="1004887"/>
          </a:xfrm>
        </p:spPr>
        <p:txBody>
          <a:bodyPr/>
          <a:lstStyle/>
          <a:p>
            <a:r>
              <a:rPr lang="en-US" dirty="0"/>
              <a:t>CMS Refined </a:t>
            </a:r>
            <a:r>
              <a:rPr lang="en-US" u="sng" dirty="0"/>
              <a:t>Readmission</a:t>
            </a:r>
            <a:r>
              <a:rPr lang="en-US" dirty="0"/>
              <a:t> </a:t>
            </a:r>
            <a:r>
              <a:rPr lang="en-US" dirty="0" smtClean="0"/>
              <a:t>Target </a:t>
            </a:r>
            <a:r>
              <a:rPr lang="en-US" dirty="0"/>
              <a:t>Diagnoses</a:t>
            </a:r>
          </a:p>
        </p:txBody>
      </p:sp>
      <p:sp>
        <p:nvSpPr>
          <p:cNvPr id="3" name="Content Placeholder 2"/>
          <p:cNvSpPr>
            <a:spLocks noGrp="1"/>
          </p:cNvSpPr>
          <p:nvPr>
            <p:ph idx="1"/>
          </p:nvPr>
        </p:nvSpPr>
        <p:spPr>
          <a:xfrm>
            <a:off x="207818" y="1304499"/>
            <a:ext cx="8728364" cy="4649787"/>
          </a:xfrm>
        </p:spPr>
        <p:txBody>
          <a:bodyPr/>
          <a:lstStyle/>
          <a:p>
            <a:pPr marL="0" indent="0">
              <a:buNone/>
            </a:pPr>
            <a:r>
              <a:rPr lang="en-US" sz="2400" dirty="0"/>
              <a:t>One in every ten hospital admissions </a:t>
            </a:r>
            <a:r>
              <a:rPr lang="en-US" sz="2400" dirty="0" smtClean="0"/>
              <a:t>was potentially preventable.   Potentially preventable CHRONIC  CONDITIONS make up 6.2%  of all hospital stays.</a:t>
            </a:r>
            <a:r>
              <a:rPr lang="en-US" sz="1400" dirty="0"/>
              <a:t>1</a:t>
            </a:r>
            <a:endParaRPr lang="en-US" sz="1100" dirty="0" smtClean="0">
              <a:solidFill>
                <a:srgbClr val="00B050"/>
              </a:solidFill>
            </a:endParaRPr>
          </a:p>
          <a:p>
            <a:pPr marL="0" indent="0">
              <a:buNone/>
            </a:pPr>
            <a:endParaRPr lang="en-US" sz="900" dirty="0" smtClean="0"/>
          </a:p>
          <a:p>
            <a:r>
              <a:rPr lang="en-US" dirty="0"/>
              <a:t>FY 2012</a:t>
            </a:r>
          </a:p>
          <a:p>
            <a:pPr lvl="1"/>
            <a:r>
              <a:rPr lang="en-US" dirty="0"/>
              <a:t>AMI</a:t>
            </a:r>
          </a:p>
          <a:p>
            <a:pPr lvl="1"/>
            <a:r>
              <a:rPr lang="en-US" dirty="0"/>
              <a:t>Heart Failure</a:t>
            </a:r>
          </a:p>
          <a:p>
            <a:pPr lvl="1"/>
            <a:r>
              <a:rPr lang="en-US" dirty="0" smtClean="0"/>
              <a:t>Pneumonia</a:t>
            </a:r>
            <a:endParaRPr lang="en-US" sz="900" dirty="0"/>
          </a:p>
          <a:p>
            <a:r>
              <a:rPr lang="en-US" dirty="0"/>
              <a:t>FY 2015 </a:t>
            </a:r>
          </a:p>
          <a:p>
            <a:pPr lvl="1"/>
            <a:r>
              <a:rPr lang="en-US" dirty="0"/>
              <a:t>COPD</a:t>
            </a:r>
          </a:p>
          <a:p>
            <a:pPr lvl="1"/>
            <a:r>
              <a:rPr lang="en-US" dirty="0"/>
              <a:t>THA/TKA </a:t>
            </a:r>
          </a:p>
        </p:txBody>
      </p:sp>
      <p:sp>
        <p:nvSpPr>
          <p:cNvPr id="4" name="TextBox 3"/>
          <p:cNvSpPr txBox="1"/>
          <p:nvPr/>
        </p:nvSpPr>
        <p:spPr>
          <a:xfrm>
            <a:off x="415636" y="6167260"/>
            <a:ext cx="6723315" cy="415498"/>
          </a:xfrm>
          <a:prstGeom prst="rect">
            <a:avLst/>
          </a:prstGeom>
          <a:noFill/>
        </p:spPr>
        <p:txBody>
          <a:bodyPr wrap="none" rtlCol="0">
            <a:spAutoFit/>
          </a:bodyPr>
          <a:lstStyle/>
          <a:p>
            <a:r>
              <a:rPr lang="en-US" sz="1050" dirty="0" smtClean="0"/>
              <a:t>1 Agency </a:t>
            </a:r>
            <a:r>
              <a:rPr lang="en-US" sz="1050" dirty="0"/>
              <a:t>for Healthcare Research and Quality, Potentially Preventable Hospitalizations for Acute Chronic Conditions, November 2010</a:t>
            </a:r>
            <a:r>
              <a:rPr lang="en-US" sz="1050" dirty="0" smtClean="0"/>
              <a:t>.</a:t>
            </a:r>
          </a:p>
          <a:p>
            <a:r>
              <a:rPr lang="en-US" sz="1050" dirty="0">
                <a:hlinkClick r:id="rId2"/>
              </a:rPr>
              <a:t>https://</a:t>
            </a:r>
            <a:r>
              <a:rPr lang="en-US" sz="1050" dirty="0" smtClean="0">
                <a:hlinkClick r:id="rId2"/>
              </a:rPr>
              <a:t>www.hcup-us.ahrq.gov/reports/statbriefs/sb99.pdf</a:t>
            </a:r>
            <a:r>
              <a:rPr lang="en-US" sz="1050" dirty="0" smtClean="0"/>
              <a:t> </a:t>
            </a:r>
            <a:endParaRPr lang="en-US" sz="1050" dirty="0"/>
          </a:p>
        </p:txBody>
      </p:sp>
      <p:grpSp>
        <p:nvGrpSpPr>
          <p:cNvPr id="16" name="Group 15"/>
          <p:cNvGrpSpPr/>
          <p:nvPr/>
        </p:nvGrpSpPr>
        <p:grpSpPr>
          <a:xfrm>
            <a:off x="3186546" y="3042986"/>
            <a:ext cx="5458237" cy="712759"/>
            <a:chOff x="3657600" y="2514599"/>
            <a:chExt cx="7300334" cy="726644"/>
          </a:xfrm>
        </p:grpSpPr>
        <p:grpSp>
          <p:nvGrpSpPr>
            <p:cNvPr id="20" name="Group 19"/>
            <p:cNvGrpSpPr/>
            <p:nvPr/>
          </p:nvGrpSpPr>
          <p:grpSpPr>
            <a:xfrm>
              <a:off x="3657600" y="2514600"/>
              <a:ext cx="3650167" cy="726643"/>
              <a:chOff x="3913632" y="2589581"/>
              <a:chExt cx="5224805" cy="1148486"/>
            </a:xfrm>
          </p:grpSpPr>
          <p:pic>
            <p:nvPicPr>
              <p:cNvPr id="21"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7307767" y="2514599"/>
              <a:ext cx="3650167" cy="726643"/>
              <a:chOff x="3913632" y="2589581"/>
              <a:chExt cx="5224805" cy="1148486"/>
            </a:xfrm>
          </p:grpSpPr>
          <p:pic>
            <p:nvPicPr>
              <p:cNvPr id="25"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p:cNvGrpSpPr/>
          <p:nvPr/>
        </p:nvGrpSpPr>
        <p:grpSpPr>
          <a:xfrm>
            <a:off x="3434234" y="3673744"/>
            <a:ext cx="5219839" cy="1148486"/>
            <a:chOff x="3913632" y="2589581"/>
            <a:chExt cx="5741823" cy="1148486"/>
          </a:xfrm>
        </p:grpSpPr>
        <p:pic>
          <p:nvPicPr>
            <p:cNvPr id="1028"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positivemoney.org/wp-content/uploads/2014/08/Screen-Shot-2014-08-19-at-10.06.36-650x300.png"/>
            <p:cNvPicPr>
              <a:picLocks noChangeAspect="1" noChangeArrowheads="1"/>
            </p:cNvPicPr>
            <p:nvPr/>
          </p:nvPicPr>
          <p:blipFill rotWithShape="1">
            <a:blip r:embed="rId3">
              <a:extLst>
                <a:ext uri="{28A0092B-C50C-407E-A947-70E740481C1C}">
                  <a14:useLocalDpi xmlns:a14="http://schemas.microsoft.com/office/drawing/2010/main" val="0"/>
                </a:ext>
              </a:extLst>
            </a:blip>
            <a:srcRect l="83299" t="16682" b="43894"/>
            <a:stretch/>
          </p:blipFill>
          <p:spPr bwMode="auto">
            <a:xfrm>
              <a:off x="8621421" y="2611525"/>
              <a:ext cx="1034034" cy="1126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2610147" y="2590801"/>
            <a:ext cx="6451066" cy="465805"/>
            <a:chOff x="-22361" y="2590799"/>
            <a:chExt cx="11992834" cy="712760"/>
          </a:xfrm>
        </p:grpSpPr>
        <p:grpSp>
          <p:nvGrpSpPr>
            <p:cNvPr id="29" name="Group 28"/>
            <p:cNvGrpSpPr/>
            <p:nvPr/>
          </p:nvGrpSpPr>
          <p:grpSpPr>
            <a:xfrm>
              <a:off x="5966412" y="2590800"/>
              <a:ext cx="6004061" cy="712759"/>
              <a:chOff x="3657600" y="2514599"/>
              <a:chExt cx="7300334" cy="726644"/>
            </a:xfrm>
          </p:grpSpPr>
          <p:grpSp>
            <p:nvGrpSpPr>
              <p:cNvPr id="30" name="Group 29"/>
              <p:cNvGrpSpPr/>
              <p:nvPr/>
            </p:nvGrpSpPr>
            <p:grpSpPr>
              <a:xfrm>
                <a:off x="3657600" y="2514600"/>
                <a:ext cx="3650167" cy="726643"/>
                <a:chOff x="3913632" y="2589581"/>
                <a:chExt cx="5224805" cy="1148486"/>
              </a:xfrm>
            </p:grpSpPr>
            <p:pic>
              <p:nvPicPr>
                <p:cNvPr id="35" name="Picture 4" descr="http://positivemoney.org/wp-content/uploads/2014/08/Screen-Shot-2014-08-19-at-10.06.36-650x3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positivemoney.org/wp-content/uploads/2014/08/Screen-Shot-2014-08-19-at-10.06.36-650x3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positivemoney.org/wp-content/uploads/2014/08/Screen-Shot-2014-08-19-at-10.06.36-650x30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7307767" y="2514599"/>
                <a:ext cx="3650167" cy="726643"/>
                <a:chOff x="3913632" y="2589581"/>
                <a:chExt cx="5224805" cy="1148486"/>
              </a:xfrm>
            </p:grpSpPr>
            <p:pic>
              <p:nvPicPr>
                <p:cNvPr id="32" name="Picture 4" descr="http://positivemoney.org/wp-content/uploads/2014/08/Screen-Shot-2014-08-19-at-10.06.36-650x3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positivemoney.org/wp-content/uploads/2014/08/Screen-Shot-2014-08-19-at-10.06.36-650x3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positivemoney.org/wp-content/uploads/2014/08/Screen-Shot-2014-08-19-at-10.06.36-650x30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8" name="Group 37"/>
            <p:cNvGrpSpPr/>
            <p:nvPr/>
          </p:nvGrpSpPr>
          <p:grpSpPr>
            <a:xfrm>
              <a:off x="-22361" y="2590799"/>
              <a:ext cx="6004061" cy="712759"/>
              <a:chOff x="3657600" y="2514599"/>
              <a:chExt cx="7300334" cy="726644"/>
            </a:xfrm>
          </p:grpSpPr>
          <p:grpSp>
            <p:nvGrpSpPr>
              <p:cNvPr id="39" name="Group 38"/>
              <p:cNvGrpSpPr/>
              <p:nvPr/>
            </p:nvGrpSpPr>
            <p:grpSpPr>
              <a:xfrm>
                <a:off x="3657600" y="2514600"/>
                <a:ext cx="3650169" cy="726643"/>
                <a:chOff x="3913630" y="2589581"/>
                <a:chExt cx="5224807" cy="1148486"/>
              </a:xfrm>
            </p:grpSpPr>
            <p:pic>
              <p:nvPicPr>
                <p:cNvPr id="44" name="Picture 4" descr="http://positivemoney.org/wp-content/uploads/2014/08/Screen-Shot-2014-08-19-at-10.06.36-650x3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28" t="15957" r="33095" b="43851"/>
                <a:stretch/>
              </p:blipFill>
              <p:spPr bwMode="auto">
                <a:xfrm>
                  <a:off x="3913630" y="2589581"/>
                  <a:ext cx="3657601" cy="11484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positivemoney.org/wp-content/uploads/2014/08/Screen-Shot-2014-08-19-at-10.06.36-650x3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positivemoney.org/wp-content/uploads/2014/08/Screen-Shot-2014-08-19-at-10.06.36-650x30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p:cNvGrpSpPr/>
              <p:nvPr/>
            </p:nvGrpSpPr>
            <p:grpSpPr>
              <a:xfrm>
                <a:off x="7307767" y="2514599"/>
                <a:ext cx="3650167" cy="726643"/>
                <a:chOff x="3913632" y="2589581"/>
                <a:chExt cx="5224805" cy="1148486"/>
              </a:xfrm>
            </p:grpSpPr>
            <p:pic>
              <p:nvPicPr>
                <p:cNvPr id="41" name="Picture 4" descr="http://positivemoney.org/wp-content/uploads/2014/08/Screen-Shot-2014-08-19-at-10.06.36-650x30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828" t="15957" r="33095" b="43851"/>
                <a:stretch/>
              </p:blipFill>
              <p:spPr bwMode="auto">
                <a:xfrm>
                  <a:off x="3913632" y="2589581"/>
                  <a:ext cx="3657600" cy="114848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positivemoney.org/wp-content/uploads/2014/08/Screen-Shot-2014-08-19-at-10.06.36-650x30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5" t="16682" r="74952" b="43894"/>
                <a:stretch/>
              </p:blipFill>
              <p:spPr bwMode="auto">
                <a:xfrm>
                  <a:off x="7549896" y="2611525"/>
                  <a:ext cx="1060704" cy="11265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positivemoney.org/wp-content/uploads/2014/08/Screen-Shot-2014-08-19-at-10.06.36-650x30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3299" t="16682" r="8350" b="43894"/>
                <a:stretch/>
              </p:blipFill>
              <p:spPr bwMode="auto">
                <a:xfrm>
                  <a:off x="8621420" y="2611525"/>
                  <a:ext cx="517017" cy="1126542"/>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0523" y="151580"/>
            <a:ext cx="4358694" cy="294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64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Anemia Impact on Patients</a:t>
            </a:r>
            <a:endParaRPr lang="en-US" dirty="0"/>
          </a:p>
        </p:txBody>
      </p:sp>
      <p:sp>
        <p:nvSpPr>
          <p:cNvPr id="3" name="Content Placeholder 2"/>
          <p:cNvSpPr>
            <a:spLocks noGrp="1"/>
          </p:cNvSpPr>
          <p:nvPr>
            <p:ph idx="1"/>
          </p:nvPr>
        </p:nvSpPr>
        <p:spPr/>
        <p:txBody>
          <a:bodyPr/>
          <a:lstStyle/>
          <a:p>
            <a:r>
              <a:rPr lang="en-US" b="0" dirty="0" smtClean="0"/>
              <a:t>Fatigue and dyspnea are the major symptoms of anemia, and these can be related to reduced oxygen carrying capacity of blood</a:t>
            </a:r>
            <a:r>
              <a:rPr lang="en-US" sz="2400" b="0" baseline="30000" dirty="0" smtClean="0"/>
              <a:t>1</a:t>
            </a:r>
          </a:p>
          <a:p>
            <a:r>
              <a:rPr lang="en-US" b="0" dirty="0" smtClean="0"/>
              <a:t>Furthermore, this symptom complex in patients with COPD will inevitably contribute the morbidity and mortality associated with impaired quality of life and reduced exercise capacity</a:t>
            </a:r>
            <a:r>
              <a:rPr lang="en-US" sz="2400" b="0" baseline="30000" dirty="0" smtClean="0"/>
              <a:t>1</a:t>
            </a:r>
          </a:p>
          <a:p>
            <a:r>
              <a:rPr lang="en-US" b="0" dirty="0" smtClean="0"/>
              <a:t>Annual direct health costs for COPD patients is more than twice as costly with Anemia present</a:t>
            </a:r>
            <a:r>
              <a:rPr lang="en-US" sz="1050" b="0" baseline="30000" dirty="0" smtClean="0"/>
              <a:t> </a:t>
            </a:r>
            <a:r>
              <a:rPr lang="en-US" sz="1800" b="0" baseline="46000" dirty="0" smtClean="0"/>
              <a:t>2</a:t>
            </a:r>
          </a:p>
          <a:p>
            <a:pPr lvl="1"/>
            <a:r>
              <a:rPr lang="en-US" dirty="0" smtClean="0"/>
              <a:t>$17,240 vs $7,929</a:t>
            </a:r>
            <a:endParaRPr lang="en-US" dirty="0"/>
          </a:p>
        </p:txBody>
      </p:sp>
      <p:sp>
        <p:nvSpPr>
          <p:cNvPr id="4" name="TextBox 3"/>
          <p:cNvSpPr txBox="1"/>
          <p:nvPr/>
        </p:nvSpPr>
        <p:spPr>
          <a:xfrm>
            <a:off x="228600" y="5558971"/>
            <a:ext cx="8686800" cy="600164"/>
          </a:xfrm>
          <a:prstGeom prst="rect">
            <a:avLst/>
          </a:prstGeom>
          <a:noFill/>
        </p:spPr>
        <p:txBody>
          <a:bodyPr wrap="square" rtlCol="0">
            <a:spAutoFit/>
          </a:bodyPr>
          <a:lstStyle/>
          <a:p>
            <a:pPr marL="228600" indent="-228600">
              <a:buAutoNum type="arabicPeriod"/>
            </a:pPr>
            <a:r>
              <a:rPr lang="en-US" sz="1100" dirty="0" err="1" smtClean="0"/>
              <a:t>Yohannes</a:t>
            </a:r>
            <a:r>
              <a:rPr lang="en-US" sz="1100" dirty="0" smtClean="0"/>
              <a:t>, A.M., &amp; </a:t>
            </a:r>
            <a:r>
              <a:rPr lang="en-US" sz="1100" dirty="0" err="1" smtClean="0"/>
              <a:t>Ershler</a:t>
            </a:r>
            <a:r>
              <a:rPr lang="en-US" sz="1100" dirty="0" smtClean="0"/>
              <a:t>, W.B. (2011).  Anemia in COPD:  A systematic review of the prevalence, quality of life, and mortality</a:t>
            </a:r>
            <a:r>
              <a:rPr lang="en-US" sz="1100" dirty="0"/>
              <a:t>.</a:t>
            </a:r>
            <a:r>
              <a:rPr lang="en-US" sz="1100" dirty="0" smtClean="0"/>
              <a:t> Respiratory Care,  May, 56(5) 644-652.</a:t>
            </a:r>
          </a:p>
          <a:p>
            <a:pPr marL="228600" indent="-228600">
              <a:buAutoNum type="arabicPeriod"/>
            </a:pPr>
            <a:r>
              <a:rPr lang="en-US" sz="1100" dirty="0" err="1" smtClean="0"/>
              <a:t>Shorr</a:t>
            </a:r>
            <a:r>
              <a:rPr lang="en-US" sz="1100" dirty="0" smtClean="0"/>
              <a:t>, A.F. et al.(2008).  Anemia in chronic obstructive pulmonary disease:  epidemiology and economic implications. </a:t>
            </a:r>
            <a:r>
              <a:rPr lang="en-US" sz="1100" dirty="0" err="1" smtClean="0"/>
              <a:t>Curr</a:t>
            </a:r>
            <a:r>
              <a:rPr lang="en-US" sz="1100" dirty="0" smtClean="0"/>
              <a:t> Med </a:t>
            </a:r>
            <a:r>
              <a:rPr lang="en-US" sz="1100" dirty="0" err="1" smtClean="0"/>
              <a:t>Resp</a:t>
            </a:r>
            <a:r>
              <a:rPr lang="en-US" sz="1100" dirty="0" smtClean="0"/>
              <a:t> </a:t>
            </a:r>
            <a:r>
              <a:rPr lang="en-US" sz="1100" dirty="0" err="1" smtClean="0"/>
              <a:t>Opin</a:t>
            </a:r>
            <a:r>
              <a:rPr lang="en-US" sz="1100" dirty="0" smtClean="0"/>
              <a:t>, April, 24(4), 1123-30.</a:t>
            </a:r>
            <a:endParaRPr lang="en-US" sz="1100" dirty="0"/>
          </a:p>
        </p:txBody>
      </p:sp>
    </p:spTree>
    <p:extLst>
      <p:ext uri="{BB962C8B-B14F-4D97-AF65-F5344CB8AC3E}">
        <p14:creationId xmlns:p14="http://schemas.microsoft.com/office/powerpoint/2010/main" val="665884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NIV survival</a:t>
            </a:r>
            <a:endParaRPr lang="en-US" dirty="0"/>
          </a:p>
        </p:txBody>
      </p:sp>
      <p:sp>
        <p:nvSpPr>
          <p:cNvPr id="3" name="Content Placeholder 2"/>
          <p:cNvSpPr>
            <a:spLocks noGrp="1"/>
          </p:cNvSpPr>
          <p:nvPr>
            <p:ph idx="1"/>
          </p:nvPr>
        </p:nvSpPr>
        <p:spPr>
          <a:xfrm>
            <a:off x="152400" y="1173163"/>
            <a:ext cx="8763000" cy="4436607"/>
          </a:xfrm>
        </p:spPr>
        <p:txBody>
          <a:bodyPr/>
          <a:lstStyle/>
          <a:p>
            <a:r>
              <a:rPr lang="en-US" sz="2500" b="0" dirty="0" smtClean="0"/>
              <a:t>In a 2016 cohort study looking at mortality rates for COPD patients in the ICU receiving NIV:</a:t>
            </a:r>
          </a:p>
          <a:p>
            <a:pPr lvl="1"/>
            <a:r>
              <a:rPr lang="en-US" sz="2100" b="0" dirty="0" smtClean="0"/>
              <a:t>NIV failure rate was over twice as high for anemic vs. patients with normal hemoglobin.</a:t>
            </a:r>
          </a:p>
          <a:p>
            <a:pPr lvl="2"/>
            <a:r>
              <a:rPr lang="en-US" sz="2100" dirty="0" smtClean="0"/>
              <a:t>49% vs 22.6%</a:t>
            </a:r>
            <a:r>
              <a:rPr lang="en-US" sz="2100" baseline="30000" dirty="0" smtClean="0"/>
              <a:t>1</a:t>
            </a:r>
            <a:endParaRPr lang="en-US" sz="2100" baseline="30000" dirty="0"/>
          </a:p>
          <a:p>
            <a:pPr lvl="1"/>
            <a:r>
              <a:rPr lang="en-US" sz="2100" b="0" dirty="0" smtClean="0"/>
              <a:t>When compared to patients with normal hemoglobin, hospital mortality was higher in the anemic group.</a:t>
            </a:r>
          </a:p>
          <a:p>
            <a:pPr lvl="2"/>
            <a:r>
              <a:rPr lang="en-US" sz="2100" dirty="0" smtClean="0"/>
              <a:t>20.8% vs 52.8%</a:t>
            </a:r>
            <a:r>
              <a:rPr lang="en-US" sz="2100" baseline="30000" dirty="0" smtClean="0"/>
              <a:t>1</a:t>
            </a:r>
          </a:p>
          <a:p>
            <a:pPr marL="457200" lvl="1" indent="0">
              <a:buNone/>
            </a:pPr>
            <a:endParaRPr lang="en-US" sz="2500" baseline="30000" dirty="0" smtClean="0"/>
          </a:p>
          <a:p>
            <a:r>
              <a:rPr lang="en-US" sz="2500" dirty="0" smtClean="0"/>
              <a:t>What impact can anemia screening have on your NIV program?</a:t>
            </a:r>
            <a:endParaRPr lang="en-US" sz="2500" dirty="0"/>
          </a:p>
          <a:p>
            <a:pPr marL="457200" lvl="1" indent="0">
              <a:buNone/>
            </a:pPr>
            <a:endParaRPr lang="en-US" dirty="0" smtClean="0"/>
          </a:p>
          <a:p>
            <a:endParaRPr lang="en-US" dirty="0"/>
          </a:p>
        </p:txBody>
      </p:sp>
      <p:sp>
        <p:nvSpPr>
          <p:cNvPr id="4" name="TextBox 3"/>
          <p:cNvSpPr txBox="1"/>
          <p:nvPr/>
        </p:nvSpPr>
        <p:spPr>
          <a:xfrm>
            <a:off x="190500" y="5736843"/>
            <a:ext cx="8686800" cy="261610"/>
          </a:xfrm>
          <a:prstGeom prst="rect">
            <a:avLst/>
          </a:prstGeom>
          <a:noFill/>
        </p:spPr>
        <p:txBody>
          <a:bodyPr wrap="square" rtlCol="0">
            <a:spAutoFit/>
          </a:bodyPr>
          <a:lstStyle/>
          <a:p>
            <a:r>
              <a:rPr lang="en-US" sz="1100" dirty="0" smtClean="0"/>
              <a:t>1.  </a:t>
            </a:r>
            <a:r>
              <a:rPr lang="en-US" sz="1100" dirty="0" err="1" smtClean="0"/>
              <a:t>Ergan</a:t>
            </a:r>
            <a:r>
              <a:rPr lang="en-US" sz="1100" dirty="0" smtClean="0"/>
              <a:t>, B. &amp; Ergun, R. (2016). Impact of anemia on short-term survival in severe COPD exacerbations:  a cohort study. </a:t>
            </a:r>
            <a:r>
              <a:rPr lang="en-US" sz="1100" dirty="0" err="1" smtClean="0"/>
              <a:t>Dovepress</a:t>
            </a:r>
            <a:r>
              <a:rPr lang="en-US" sz="1100" dirty="0" smtClean="0"/>
              <a:t>, June, 11(1), 1775-83.</a:t>
            </a:r>
            <a:endParaRPr lang="en-US" sz="1100" dirty="0"/>
          </a:p>
        </p:txBody>
      </p:sp>
    </p:spTree>
    <p:extLst>
      <p:ext uri="{BB962C8B-B14F-4D97-AF65-F5344CB8AC3E}">
        <p14:creationId xmlns:p14="http://schemas.microsoft.com/office/powerpoint/2010/main" val="2441784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152400"/>
            <a:ext cx="8229600" cy="914400"/>
          </a:xfrm>
        </p:spPr>
        <p:txBody>
          <a:bodyPr/>
          <a:lstStyle/>
          <a:p>
            <a:pPr eaLnBrk="1" hangingPunct="1"/>
            <a:r>
              <a:rPr lang="en-US" altLang="en-US" smtClean="0"/>
              <a:t>Reducing Falls**</a:t>
            </a:r>
          </a:p>
        </p:txBody>
      </p:sp>
      <p:sp>
        <p:nvSpPr>
          <p:cNvPr id="12291" name="Content Placeholder 2"/>
          <p:cNvSpPr>
            <a:spLocks noGrp="1"/>
          </p:cNvSpPr>
          <p:nvPr>
            <p:ph idx="1"/>
          </p:nvPr>
        </p:nvSpPr>
        <p:spPr>
          <a:xfrm>
            <a:off x="436098" y="1219200"/>
            <a:ext cx="8215534" cy="5519225"/>
          </a:xfrm>
        </p:spPr>
        <p:txBody>
          <a:bodyPr/>
          <a:lstStyle/>
          <a:p>
            <a:pPr eaLnBrk="1" hangingPunct="1"/>
            <a:r>
              <a:rPr lang="en-US" altLang="en-US" sz="2500" b="0" dirty="0" smtClean="0"/>
              <a:t>In a study of 362 hospitalized ambulatory older adults,  patients who fell were more likely to have low hemoglobin.</a:t>
            </a:r>
          </a:p>
          <a:p>
            <a:pPr eaLnBrk="1" hangingPunct="1"/>
            <a:r>
              <a:rPr lang="en-US" altLang="en-US" sz="2500" b="0" dirty="0" smtClean="0"/>
              <a:t>ER/ICU LOS increased by 2X for patients who suffer a fall.</a:t>
            </a:r>
          </a:p>
          <a:p>
            <a:pPr eaLnBrk="1" hangingPunct="1"/>
            <a:r>
              <a:rPr lang="en-US" altLang="en-US" sz="2500" b="0" dirty="0" smtClean="0"/>
              <a:t>90% of hip fractures are due to falls and anemic patients are 3 times more likely to have a fall.</a:t>
            </a:r>
          </a:p>
          <a:p>
            <a:pPr eaLnBrk="1" hangingPunct="1"/>
            <a:r>
              <a:rPr lang="en-US" altLang="en-US" sz="2500" b="0" dirty="0" smtClean="0"/>
              <a:t>Hip fractures projected to increase to 6.3 million annually by 2050.</a:t>
            </a:r>
          </a:p>
          <a:p>
            <a:pPr eaLnBrk="1" hangingPunct="1"/>
            <a:r>
              <a:rPr lang="en-US" altLang="en-US" sz="2500" b="0" dirty="0" smtClean="0"/>
              <a:t>For each 1 g/dl that hemoglobin increases, risk of fall goes down 24%.</a:t>
            </a:r>
          </a:p>
          <a:p>
            <a:pPr eaLnBrk="1" hangingPunct="1">
              <a:buFontTx/>
              <a:buNone/>
            </a:pPr>
            <a:endParaRPr lang="en-US" altLang="en-US" sz="2400" dirty="0" smtClean="0"/>
          </a:p>
          <a:p>
            <a:pPr eaLnBrk="1" hangingPunct="1">
              <a:buFontTx/>
              <a:buNone/>
            </a:pPr>
            <a:endParaRPr lang="en-US" altLang="en-US" sz="2400" dirty="0"/>
          </a:p>
          <a:p>
            <a:pPr eaLnBrk="1" hangingPunct="1">
              <a:buFontTx/>
              <a:buNone/>
            </a:pPr>
            <a:endParaRPr lang="en-US" altLang="en-US" sz="2400" dirty="0" smtClean="0"/>
          </a:p>
          <a:p>
            <a:pPr eaLnBrk="1" hangingPunct="1">
              <a:buFontTx/>
              <a:buNone/>
            </a:pPr>
            <a:r>
              <a:rPr lang="en-US" altLang="en-US" sz="1600" i="1" dirty="0" smtClean="0"/>
              <a:t>**Source Data:  Study of Anemia in Long Term Care (SALT): Prevalence of anemia an its                    relationship with the risk of falls in nursing home residents.- PNSY</a:t>
            </a:r>
          </a:p>
        </p:txBody>
      </p:sp>
    </p:spTree>
    <p:extLst>
      <p:ext uri="{BB962C8B-B14F-4D97-AF65-F5344CB8AC3E}">
        <p14:creationId xmlns:p14="http://schemas.microsoft.com/office/powerpoint/2010/main" val="109720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COPD Readmission Reduction Strategies</a:t>
            </a:r>
          </a:p>
        </p:txBody>
      </p:sp>
      <p:sp>
        <p:nvSpPr>
          <p:cNvPr id="3" name="Content Placeholder 2"/>
          <p:cNvSpPr>
            <a:spLocks noGrp="1"/>
          </p:cNvSpPr>
          <p:nvPr>
            <p:ph idx="1"/>
          </p:nvPr>
        </p:nvSpPr>
        <p:spPr>
          <a:xfrm>
            <a:off x="309488" y="1173163"/>
            <a:ext cx="8605911" cy="4649787"/>
          </a:xfrm>
        </p:spPr>
        <p:txBody>
          <a:bodyPr/>
          <a:lstStyle/>
          <a:p>
            <a:endParaRPr lang="en-US" dirty="0" smtClean="0"/>
          </a:p>
          <a:p>
            <a:r>
              <a:rPr lang="en-US" b="0" dirty="0" smtClean="0"/>
              <a:t>Would a patient care plan that combined SpO2 and SpHb help better manage the needs of a COPD patient?</a:t>
            </a:r>
          </a:p>
          <a:p>
            <a:endParaRPr lang="en-US" b="0" dirty="0" smtClean="0"/>
          </a:p>
          <a:p>
            <a:r>
              <a:rPr lang="en-US" b="0" dirty="0" smtClean="0"/>
              <a:t>Screening for low </a:t>
            </a:r>
            <a:r>
              <a:rPr lang="en-US" b="0" dirty="0" err="1" smtClean="0"/>
              <a:t>Hgb</a:t>
            </a:r>
            <a:r>
              <a:rPr lang="en-US" b="0" dirty="0" smtClean="0"/>
              <a:t> in this population makes sense</a:t>
            </a:r>
            <a:endParaRPr lang="en-US" b="0" dirty="0"/>
          </a:p>
          <a:p>
            <a:pPr marL="0" indent="0">
              <a:buNone/>
            </a:pPr>
            <a:endParaRPr lang="en-US" dirty="0"/>
          </a:p>
        </p:txBody>
      </p:sp>
    </p:spTree>
    <p:extLst>
      <p:ext uri="{BB962C8B-B14F-4D97-AF65-F5344CB8AC3E}">
        <p14:creationId xmlns:p14="http://schemas.microsoft.com/office/powerpoint/2010/main" val="357798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1921535"/>
            <a:ext cx="8510588" cy="1908175"/>
          </a:xfrm>
          <a:prstGeom prst="rect">
            <a:avLst/>
          </a:prstGeom>
        </p:spPr>
        <p:txBody>
          <a:bodyPr>
            <a:spAutoFit/>
          </a:bodyPr>
          <a:lstStyle/>
          <a:p>
            <a:pPr algn="ctr" fontAlgn="auto">
              <a:spcBef>
                <a:spcPts val="0"/>
              </a:spcBef>
              <a:spcAft>
                <a:spcPts val="0"/>
              </a:spcAft>
              <a:defRPr/>
            </a:pPr>
            <a:r>
              <a:rPr lang="en-US" sz="4000" b="1" kern="0" dirty="0" smtClean="0">
                <a:solidFill>
                  <a:prstClr val="black"/>
                </a:solidFill>
                <a:latin typeface="+mn-lt"/>
                <a:ea typeface="+mj-ea"/>
              </a:rPr>
              <a:t>Pulse Co-Oximetry</a:t>
            </a:r>
            <a:r>
              <a:rPr lang="en-US" sz="4000" b="1" kern="0" dirty="0">
                <a:solidFill>
                  <a:prstClr val="black"/>
                </a:solidFill>
                <a:latin typeface="+mn-lt"/>
                <a:ea typeface="+mj-ea"/>
              </a:rPr>
              <a:t/>
            </a:r>
            <a:br>
              <a:rPr lang="en-US" sz="4000" b="1" kern="0" dirty="0">
                <a:solidFill>
                  <a:prstClr val="black"/>
                </a:solidFill>
                <a:latin typeface="+mn-lt"/>
                <a:ea typeface="+mj-ea"/>
              </a:rPr>
            </a:br>
            <a:endParaRPr lang="en-US" sz="2000" b="1" kern="0" dirty="0">
              <a:solidFill>
                <a:srgbClr val="C00000"/>
              </a:solidFill>
              <a:latin typeface="+mn-lt"/>
              <a:ea typeface="+mj-ea"/>
            </a:endParaRPr>
          </a:p>
          <a:p>
            <a:pPr algn="ctr" fontAlgn="auto">
              <a:spcBef>
                <a:spcPts val="0"/>
              </a:spcBef>
              <a:spcAft>
                <a:spcPts val="0"/>
              </a:spcAft>
              <a:defRPr/>
            </a:pPr>
            <a:r>
              <a:rPr lang="en-US" sz="2000" b="1" kern="0" dirty="0">
                <a:solidFill>
                  <a:srgbClr val="C00000"/>
                </a:solidFill>
                <a:latin typeface="+mn-lt"/>
                <a:ea typeface="+mj-ea"/>
              </a:rPr>
              <a:t>Oxygen Saturation (SpO</a:t>
            </a:r>
            <a:r>
              <a:rPr lang="en-US" sz="2000" b="1" kern="0" baseline="-25000" dirty="0">
                <a:solidFill>
                  <a:srgbClr val="C00000"/>
                </a:solidFill>
                <a:latin typeface="+mn-lt"/>
                <a:ea typeface="+mj-ea"/>
              </a:rPr>
              <a:t>2</a:t>
            </a:r>
            <a:r>
              <a:rPr lang="en-US" sz="2000" b="1" kern="0" dirty="0">
                <a:solidFill>
                  <a:srgbClr val="C00000"/>
                </a:solidFill>
                <a:latin typeface="+mn-lt"/>
                <a:ea typeface="+mj-ea"/>
              </a:rPr>
              <a:t>) + Total Hemoglobin (SpHb®) </a:t>
            </a:r>
            <a:endParaRPr lang="en-US" sz="2000" b="1" kern="0" dirty="0" smtClean="0">
              <a:solidFill>
                <a:srgbClr val="C00000"/>
              </a:solidFill>
              <a:latin typeface="+mn-lt"/>
              <a:ea typeface="+mj-ea"/>
            </a:endParaRPr>
          </a:p>
          <a:p>
            <a:pPr algn="ctr" fontAlgn="auto">
              <a:spcBef>
                <a:spcPts val="0"/>
              </a:spcBef>
              <a:spcAft>
                <a:spcPts val="0"/>
              </a:spcAft>
              <a:defRPr/>
            </a:pPr>
            <a:r>
              <a:rPr lang="en-US" sz="2000" b="1" kern="0" dirty="0" smtClean="0">
                <a:solidFill>
                  <a:srgbClr val="C00000"/>
                </a:solidFill>
                <a:latin typeface="+mn-lt"/>
                <a:ea typeface="+mj-ea"/>
              </a:rPr>
              <a:t>= more information about a </a:t>
            </a:r>
            <a:r>
              <a:rPr lang="en-US" sz="2000" b="1" kern="0" dirty="0">
                <a:solidFill>
                  <a:srgbClr val="C00000"/>
                </a:solidFill>
                <a:latin typeface="+mn-lt"/>
                <a:ea typeface="+mj-ea"/>
              </a:rPr>
              <a:t>patient’s oxygenation status</a:t>
            </a:r>
            <a:r>
              <a:rPr lang="en-US" sz="6000" kern="0" dirty="0">
                <a:solidFill>
                  <a:prstClr val="black"/>
                </a:solidFill>
                <a:ea typeface="+mj-ea"/>
              </a:rPr>
              <a:t/>
            </a:r>
            <a:br>
              <a:rPr lang="en-US" sz="6000" kern="0" dirty="0">
                <a:solidFill>
                  <a:prstClr val="black"/>
                </a:solidFill>
                <a:ea typeface="+mj-ea"/>
              </a:rPr>
            </a:br>
            <a:endParaRPr lang="en-US" sz="1800" kern="0" dirty="0">
              <a:solidFill>
                <a:sysClr val="windowText" lastClr="000000"/>
              </a:solidFill>
              <a:cs typeface="+mn-cs"/>
            </a:endParaRPr>
          </a:p>
        </p:txBody>
      </p:sp>
    </p:spTree>
    <p:extLst>
      <p:ext uri="{BB962C8B-B14F-4D97-AF65-F5344CB8AC3E}">
        <p14:creationId xmlns:p14="http://schemas.microsoft.com/office/powerpoint/2010/main" val="5249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1392573" y="4687824"/>
            <a:ext cx="597715" cy="630681"/>
            <a:chOff x="1295400" y="3837738"/>
            <a:chExt cx="557139" cy="574993"/>
          </a:xfrm>
        </p:grpSpPr>
        <p:sp>
          <p:nvSpPr>
            <p:cNvPr id="83" name="Oval 82"/>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84" name="TextBox 83"/>
            <p:cNvSpPr txBox="1"/>
            <p:nvPr/>
          </p:nvSpPr>
          <p:spPr>
            <a:xfrm>
              <a:off x="1386671" y="3837738"/>
              <a:ext cx="465868" cy="278060"/>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5" name="Group 84"/>
          <p:cNvGrpSpPr/>
          <p:nvPr/>
        </p:nvGrpSpPr>
        <p:grpSpPr>
          <a:xfrm>
            <a:off x="2082567" y="4686207"/>
            <a:ext cx="597715" cy="630681"/>
            <a:chOff x="1295400" y="3837738"/>
            <a:chExt cx="557139" cy="574993"/>
          </a:xfrm>
        </p:grpSpPr>
        <p:sp>
          <p:nvSpPr>
            <p:cNvPr id="86" name="Oval 85"/>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87" name="TextBox 86"/>
            <p:cNvSpPr txBox="1"/>
            <p:nvPr/>
          </p:nvSpPr>
          <p:spPr>
            <a:xfrm>
              <a:off x="1386671" y="3837738"/>
              <a:ext cx="465868" cy="278060"/>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8" name="Group 87"/>
          <p:cNvGrpSpPr/>
          <p:nvPr/>
        </p:nvGrpSpPr>
        <p:grpSpPr>
          <a:xfrm>
            <a:off x="2780950" y="4684590"/>
            <a:ext cx="597715" cy="630681"/>
            <a:chOff x="1295400" y="3837738"/>
            <a:chExt cx="557139" cy="574993"/>
          </a:xfrm>
        </p:grpSpPr>
        <p:sp>
          <p:nvSpPr>
            <p:cNvPr id="89" name="Oval 88"/>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90" name="TextBox 89"/>
            <p:cNvSpPr txBox="1"/>
            <p:nvPr/>
          </p:nvSpPr>
          <p:spPr>
            <a:xfrm>
              <a:off x="1386671" y="3837738"/>
              <a:ext cx="465868" cy="278060"/>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7" name="Group 76"/>
          <p:cNvGrpSpPr/>
          <p:nvPr/>
        </p:nvGrpSpPr>
        <p:grpSpPr>
          <a:xfrm>
            <a:off x="702579" y="4689441"/>
            <a:ext cx="597715" cy="630681"/>
            <a:chOff x="1295400" y="3837738"/>
            <a:chExt cx="557139" cy="574993"/>
          </a:xfrm>
        </p:grpSpPr>
        <p:sp>
          <p:nvSpPr>
            <p:cNvPr id="78" name="Oval 77"/>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79" name="TextBox 78"/>
            <p:cNvSpPr txBox="1"/>
            <p:nvPr/>
          </p:nvSpPr>
          <p:spPr>
            <a:xfrm>
              <a:off x="1386671" y="3837738"/>
              <a:ext cx="465868" cy="278060"/>
            </a:xfrm>
            <a:prstGeom prst="rect">
              <a:avLst/>
            </a:prstGeom>
            <a:noFill/>
          </p:spPr>
          <p:txBody>
            <a:bodyPr wrap="squar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 name="Title 2"/>
          <p:cNvSpPr>
            <a:spLocks noGrp="1"/>
          </p:cNvSpPr>
          <p:nvPr>
            <p:ph type="title"/>
          </p:nvPr>
        </p:nvSpPr>
        <p:spPr/>
        <p:txBody>
          <a:bodyPr/>
          <a:lstStyle/>
          <a:p>
            <a:r>
              <a:rPr lang="en-US" dirty="0" smtClean="0"/>
              <a:t>The Role of SpO2 and </a:t>
            </a:r>
            <a:r>
              <a:rPr lang="en-US" dirty="0" err="1" smtClean="0"/>
              <a:t>SpHb</a:t>
            </a:r>
            <a:r>
              <a:rPr lang="en-US" dirty="0" smtClean="0"/>
              <a:t> in Oxygenation </a:t>
            </a:r>
            <a:endParaRPr lang="en-US" dirty="0"/>
          </a:p>
        </p:txBody>
      </p:sp>
      <p:sp>
        <p:nvSpPr>
          <p:cNvPr id="6" name="Content Placeholder 5"/>
          <p:cNvSpPr>
            <a:spLocks noGrp="1"/>
          </p:cNvSpPr>
          <p:nvPr>
            <p:ph idx="1"/>
          </p:nvPr>
        </p:nvSpPr>
        <p:spPr>
          <a:xfrm>
            <a:off x="59715" y="1447800"/>
            <a:ext cx="9144000" cy="2560637"/>
          </a:xfrm>
        </p:spPr>
        <p:txBody>
          <a:bodyPr/>
          <a:lstStyle/>
          <a:p>
            <a:r>
              <a:rPr lang="en-US" sz="1600" dirty="0" smtClean="0"/>
              <a:t>In the Blood, Oxygen (</a:t>
            </a:r>
            <a:r>
              <a:rPr lang="en-US" sz="1600" dirty="0" smtClean="0">
                <a:solidFill>
                  <a:srgbClr val="006600"/>
                </a:solidFill>
              </a:rPr>
              <a:t>O2</a:t>
            </a:r>
            <a:r>
              <a:rPr lang="en-US" sz="1600" dirty="0" smtClean="0"/>
              <a:t>) binds to Hemoglobin (</a:t>
            </a:r>
            <a:r>
              <a:rPr lang="en-US" sz="1600" dirty="0" smtClean="0">
                <a:solidFill>
                  <a:srgbClr val="C00000"/>
                </a:solidFill>
              </a:rPr>
              <a:t>Hb</a:t>
            </a:r>
            <a:r>
              <a:rPr lang="en-US" sz="1600" dirty="0" smtClean="0"/>
              <a:t>) for transport to organs in the body.</a:t>
            </a:r>
          </a:p>
          <a:p>
            <a:endParaRPr lang="en-US" sz="1600" dirty="0" smtClean="0"/>
          </a:p>
          <a:p>
            <a:r>
              <a:rPr lang="en-US" sz="1600" dirty="0" smtClean="0"/>
              <a:t>Consider this example:</a:t>
            </a:r>
          </a:p>
          <a:p>
            <a:endParaRPr lang="en-US" sz="400" dirty="0"/>
          </a:p>
          <a:p>
            <a:pPr lvl="1"/>
            <a:r>
              <a:rPr lang="en-US" sz="1600" dirty="0" smtClean="0"/>
              <a:t>Oxygen (         ) are delivered by hemoglobin (</a:t>
            </a:r>
            <a:r>
              <a:rPr lang="en-US" sz="1600" b="1" dirty="0" smtClean="0">
                <a:solidFill>
                  <a:srgbClr val="C00000"/>
                </a:solidFill>
              </a:rPr>
              <a:t>Train</a:t>
            </a:r>
            <a:r>
              <a:rPr lang="en-US" sz="1600" dirty="0" smtClean="0"/>
              <a:t>) to the organ or tissue where they are required (</a:t>
            </a:r>
            <a:r>
              <a:rPr lang="en-US" sz="1600" b="1" dirty="0" smtClean="0">
                <a:solidFill>
                  <a:srgbClr val="0070C0"/>
                </a:solidFill>
              </a:rPr>
              <a:t>Station</a:t>
            </a:r>
            <a:r>
              <a:rPr lang="en-US" sz="1600" dirty="0" smtClean="0"/>
              <a:t>)</a:t>
            </a:r>
          </a:p>
          <a:p>
            <a:endParaRPr lang="en-US" sz="1400" dirty="0" smtClean="0"/>
          </a:p>
          <a:p>
            <a:r>
              <a:rPr lang="en-US" sz="1600" dirty="0" smtClean="0"/>
              <a:t>Hemoglobin has 4 binding sites for oxygen. (</a:t>
            </a:r>
            <a:r>
              <a:rPr lang="en-US" sz="1600" dirty="0" smtClean="0">
                <a:solidFill>
                  <a:srgbClr val="C00000"/>
                </a:solidFill>
              </a:rPr>
              <a:t>Cars on the Train</a:t>
            </a:r>
            <a:r>
              <a:rPr lang="en-US" sz="1600" dirty="0" smtClean="0"/>
              <a:t>)</a:t>
            </a:r>
          </a:p>
          <a:p>
            <a:r>
              <a:rPr lang="en-US" sz="1600" dirty="0" smtClean="0"/>
              <a:t>SpO2 shows what % of  </a:t>
            </a:r>
            <a:r>
              <a:rPr lang="en-US" sz="1600" dirty="0" smtClean="0">
                <a:solidFill>
                  <a:srgbClr val="C00000"/>
                </a:solidFill>
              </a:rPr>
              <a:t>Cars on the Train </a:t>
            </a:r>
            <a:r>
              <a:rPr lang="en-US" sz="1600" dirty="0" smtClean="0"/>
              <a:t>have a molecule of </a:t>
            </a:r>
            <a:r>
              <a:rPr lang="en-US" sz="1600" dirty="0" smtClean="0">
                <a:solidFill>
                  <a:srgbClr val="006600"/>
                </a:solidFill>
              </a:rPr>
              <a:t>Oxygen </a:t>
            </a:r>
            <a:r>
              <a:rPr lang="en-US" sz="1600" dirty="0" smtClean="0"/>
              <a:t>as a passenger  </a:t>
            </a:r>
          </a:p>
          <a:p>
            <a:r>
              <a:rPr lang="en-US" sz="1600" dirty="0" smtClean="0"/>
              <a:t>SpHb shows us how many </a:t>
            </a:r>
            <a:r>
              <a:rPr lang="en-US" sz="1600" dirty="0" smtClean="0">
                <a:solidFill>
                  <a:srgbClr val="C00000"/>
                </a:solidFill>
              </a:rPr>
              <a:t>Trains </a:t>
            </a:r>
            <a:r>
              <a:rPr lang="en-US" sz="1600" dirty="0" smtClean="0"/>
              <a:t>are available, and thus the total </a:t>
            </a:r>
            <a:r>
              <a:rPr lang="en-US" sz="1600" dirty="0" smtClean="0">
                <a:solidFill>
                  <a:srgbClr val="C00000"/>
                </a:solidFill>
              </a:rPr>
              <a:t>Cars</a:t>
            </a:r>
            <a:r>
              <a:rPr lang="en-US" sz="1600" dirty="0" smtClean="0"/>
              <a:t> are available, to transport the </a:t>
            </a:r>
            <a:r>
              <a:rPr lang="en-US" sz="1600" dirty="0" smtClean="0">
                <a:solidFill>
                  <a:srgbClr val="006600"/>
                </a:solidFill>
              </a:rPr>
              <a:t>O2</a:t>
            </a:r>
            <a:r>
              <a:rPr lang="en-US" sz="1600" dirty="0" smtClean="0"/>
              <a:t>.</a:t>
            </a:r>
          </a:p>
          <a:p>
            <a:endParaRPr lang="en-US" sz="1400" dirty="0"/>
          </a:p>
        </p:txBody>
      </p:sp>
      <p:sp>
        <p:nvSpPr>
          <p:cNvPr id="11" name="TextBox 10"/>
          <p:cNvSpPr txBox="1"/>
          <p:nvPr/>
        </p:nvSpPr>
        <p:spPr>
          <a:xfrm>
            <a:off x="7086600" y="5500286"/>
            <a:ext cx="1828800" cy="369332"/>
          </a:xfrm>
          <a:prstGeom prst="rect">
            <a:avLst/>
          </a:prstGeom>
          <a:noFill/>
        </p:spPr>
        <p:txBody>
          <a:bodyPr wrap="square">
            <a:spAutoFit/>
          </a:bodyPr>
          <a:lstStyle/>
          <a:p>
            <a:pPr algn="ctr" fontAlgn="base">
              <a:spcBef>
                <a:spcPct val="0"/>
              </a:spcBef>
              <a:spcAft>
                <a:spcPct val="0"/>
              </a:spcAft>
              <a:defRPr/>
            </a:pPr>
            <a:r>
              <a:rPr lang="en-US" b="1" dirty="0">
                <a:solidFill>
                  <a:srgbClr val="0070C0"/>
                </a:solidFill>
                <a:ea typeface="ＭＳ Ｐゴシック" pitchFamily="34" charset="-128"/>
                <a:cs typeface="Arial" charset="0"/>
              </a:rPr>
              <a:t>Tissues &amp; </a:t>
            </a:r>
            <a:r>
              <a:rPr lang="en-US" b="1" dirty="0" smtClean="0">
                <a:solidFill>
                  <a:srgbClr val="0070C0"/>
                </a:solidFill>
                <a:ea typeface="ＭＳ Ｐゴシック" pitchFamily="34" charset="-128"/>
                <a:cs typeface="Arial" charset="0"/>
              </a:rPr>
              <a:t>Organs</a:t>
            </a:r>
            <a:endParaRPr lang="en-US" b="1" dirty="0">
              <a:solidFill>
                <a:srgbClr val="0070C0"/>
              </a:solidFill>
              <a:ea typeface="ＭＳ Ｐゴシック" pitchFamily="34" charset="-128"/>
              <a:cs typeface="Arial" charset="0"/>
            </a:endParaRPr>
          </a:p>
        </p:txBody>
      </p:sp>
      <p:grpSp>
        <p:nvGrpSpPr>
          <p:cNvPr id="13" name="Group 12"/>
          <p:cNvGrpSpPr/>
          <p:nvPr/>
        </p:nvGrpSpPr>
        <p:grpSpPr>
          <a:xfrm>
            <a:off x="685800" y="4661505"/>
            <a:ext cx="4038600" cy="833432"/>
            <a:chOff x="2667000" y="4419600"/>
            <a:chExt cx="4876800" cy="1233494"/>
          </a:xfrm>
        </p:grpSpPr>
        <p:sp>
          <p:nvSpPr>
            <p:cNvPr id="14" name="Trapezoid 13"/>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107904" y="5192705"/>
              <a:ext cx="457200" cy="455605"/>
              <a:chOff x="6019800" y="5133968"/>
              <a:chExt cx="552452" cy="533402"/>
            </a:xfrm>
          </p:grpSpPr>
          <p:sp>
            <p:nvSpPr>
              <p:cNvPr id="68" name="Oval 6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605587" y="5381630"/>
              <a:ext cx="604839" cy="271464"/>
              <a:chOff x="6605587" y="5381630"/>
              <a:chExt cx="604839" cy="271464"/>
            </a:xfrm>
          </p:grpSpPr>
          <p:grpSp>
            <p:nvGrpSpPr>
              <p:cNvPr id="62" name="Group 61"/>
              <p:cNvGrpSpPr/>
              <p:nvPr/>
            </p:nvGrpSpPr>
            <p:grpSpPr>
              <a:xfrm>
                <a:off x="6605587" y="5381630"/>
                <a:ext cx="276226" cy="266701"/>
                <a:chOff x="6019800" y="5133968"/>
                <a:chExt cx="552452" cy="533402"/>
              </a:xfrm>
            </p:grpSpPr>
            <p:sp>
              <p:nvSpPr>
                <p:cNvPr id="66" name="Oval 6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6934200" y="5386393"/>
                <a:ext cx="276226" cy="266701"/>
                <a:chOff x="6019800" y="5133968"/>
                <a:chExt cx="552452" cy="533402"/>
              </a:xfrm>
            </p:grpSpPr>
            <p:sp>
              <p:nvSpPr>
                <p:cNvPr id="64" name="Oval 6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2730101" y="5381630"/>
              <a:ext cx="604839" cy="271464"/>
              <a:chOff x="6605587" y="5381630"/>
              <a:chExt cx="604839" cy="271464"/>
            </a:xfrm>
          </p:grpSpPr>
          <p:grpSp>
            <p:nvGrpSpPr>
              <p:cNvPr id="56" name="Group 55"/>
              <p:cNvGrpSpPr/>
              <p:nvPr/>
            </p:nvGrpSpPr>
            <p:grpSpPr>
              <a:xfrm>
                <a:off x="6605587" y="5381630"/>
                <a:ext cx="276226" cy="266701"/>
                <a:chOff x="6019800" y="5133968"/>
                <a:chExt cx="552452" cy="533402"/>
              </a:xfrm>
            </p:grpSpPr>
            <p:sp>
              <p:nvSpPr>
                <p:cNvPr id="60" name="Oval 5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934200" y="5386393"/>
                <a:ext cx="276226" cy="266701"/>
                <a:chOff x="6019800" y="5133968"/>
                <a:chExt cx="552452" cy="533402"/>
              </a:xfrm>
            </p:grpSpPr>
            <p:sp>
              <p:nvSpPr>
                <p:cNvPr id="58" name="Oval 5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3568301" y="5381630"/>
              <a:ext cx="604839" cy="271464"/>
              <a:chOff x="6605587" y="5381630"/>
              <a:chExt cx="604839" cy="271464"/>
            </a:xfrm>
          </p:grpSpPr>
          <p:grpSp>
            <p:nvGrpSpPr>
              <p:cNvPr id="50" name="Group 49"/>
              <p:cNvGrpSpPr/>
              <p:nvPr/>
            </p:nvGrpSpPr>
            <p:grpSpPr>
              <a:xfrm>
                <a:off x="6605587" y="5381630"/>
                <a:ext cx="276226" cy="266701"/>
                <a:chOff x="6019800" y="5133968"/>
                <a:chExt cx="552452" cy="533402"/>
              </a:xfrm>
            </p:grpSpPr>
            <p:sp>
              <p:nvSpPr>
                <p:cNvPr id="54" name="Oval 5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934200" y="5386393"/>
                <a:ext cx="276226" cy="266701"/>
                <a:chOff x="6019800" y="5133968"/>
                <a:chExt cx="552452" cy="533402"/>
              </a:xfrm>
            </p:grpSpPr>
            <p:sp>
              <p:nvSpPr>
                <p:cNvPr id="52" name="Oval 5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4406501" y="5381630"/>
              <a:ext cx="604839" cy="271464"/>
              <a:chOff x="6605587" y="5381630"/>
              <a:chExt cx="604839" cy="271464"/>
            </a:xfrm>
          </p:grpSpPr>
          <p:grpSp>
            <p:nvGrpSpPr>
              <p:cNvPr id="44" name="Group 43"/>
              <p:cNvGrpSpPr/>
              <p:nvPr/>
            </p:nvGrpSpPr>
            <p:grpSpPr>
              <a:xfrm>
                <a:off x="6605587" y="5381630"/>
                <a:ext cx="276226" cy="266701"/>
                <a:chOff x="6019800" y="5133968"/>
                <a:chExt cx="552452" cy="533402"/>
              </a:xfrm>
            </p:grpSpPr>
            <p:sp>
              <p:nvSpPr>
                <p:cNvPr id="48" name="Oval 4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934200" y="5386393"/>
                <a:ext cx="276226" cy="266701"/>
                <a:chOff x="6019800" y="5133968"/>
                <a:chExt cx="552452" cy="533402"/>
              </a:xfrm>
            </p:grpSpPr>
            <p:sp>
              <p:nvSpPr>
                <p:cNvPr id="46" name="Oval 4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5244701" y="5381630"/>
              <a:ext cx="604839" cy="271464"/>
              <a:chOff x="6605587" y="5381630"/>
              <a:chExt cx="604839" cy="271464"/>
            </a:xfrm>
          </p:grpSpPr>
          <p:grpSp>
            <p:nvGrpSpPr>
              <p:cNvPr id="38" name="Group 37"/>
              <p:cNvGrpSpPr/>
              <p:nvPr/>
            </p:nvGrpSpPr>
            <p:grpSpPr>
              <a:xfrm>
                <a:off x="6605587" y="5381630"/>
                <a:ext cx="276226" cy="266701"/>
                <a:chOff x="6019800" y="5133968"/>
                <a:chExt cx="552452" cy="533402"/>
              </a:xfrm>
            </p:grpSpPr>
            <p:sp>
              <p:nvSpPr>
                <p:cNvPr id="42" name="Oval 4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934200" y="5386393"/>
                <a:ext cx="276226" cy="266701"/>
                <a:chOff x="6019800" y="5133968"/>
                <a:chExt cx="552452" cy="533402"/>
              </a:xfrm>
            </p:grpSpPr>
            <p:sp>
              <p:nvSpPr>
                <p:cNvPr id="40" name="Oval 3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TextBox 36"/>
            <p:cNvSpPr txBox="1"/>
            <p:nvPr/>
          </p:nvSpPr>
          <p:spPr>
            <a:xfrm>
              <a:off x="6653634" y="4860923"/>
              <a:ext cx="671044" cy="592170"/>
            </a:xfrm>
            <a:prstGeom prst="rect">
              <a:avLst/>
            </a:prstGeom>
            <a:noFill/>
          </p:spPr>
          <p:txBody>
            <a:bodyPr wrap="none" rtlCol="0">
              <a:spAutoFit/>
            </a:bodyPr>
            <a:lstStyle/>
            <a:p>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2" name="Group 71"/>
          <p:cNvGrpSpPr/>
          <p:nvPr/>
        </p:nvGrpSpPr>
        <p:grpSpPr>
          <a:xfrm>
            <a:off x="1628920" y="2410281"/>
            <a:ext cx="362218" cy="304800"/>
            <a:chOff x="1295400" y="3850004"/>
            <a:chExt cx="664987" cy="562727"/>
          </a:xfrm>
        </p:grpSpPr>
        <p:sp>
          <p:nvSpPr>
            <p:cNvPr id="70" name="Oval 69"/>
            <p:cNvSpPr/>
            <p:nvPr/>
          </p:nvSpPr>
          <p:spPr bwMode="auto">
            <a:xfrm>
              <a:off x="1295400" y="3906738"/>
              <a:ext cx="555072"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71" name="TextBox 70"/>
            <p:cNvSpPr txBox="1"/>
            <p:nvPr/>
          </p:nvSpPr>
          <p:spPr>
            <a:xfrm>
              <a:off x="1295400" y="3850004"/>
              <a:ext cx="664987" cy="468784"/>
            </a:xfrm>
            <a:prstGeom prst="rect">
              <a:avLst/>
            </a:prstGeom>
            <a:noFill/>
          </p:spPr>
          <p:txBody>
            <a:bodyPr wrap="square" rtlCol="0">
              <a:spAutoFit/>
            </a:bodyPr>
            <a:lstStyle/>
            <a:p>
              <a:r>
                <a:rPr lang="en-US" sz="105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105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105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026"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897378" y="4474813"/>
            <a:ext cx="2394092" cy="1186262"/>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p:cNvCxnSpPr/>
          <p:nvPr/>
        </p:nvCxnSpPr>
        <p:spPr bwMode="auto">
          <a:xfrm flipH="1">
            <a:off x="0" y="5500286"/>
            <a:ext cx="9144000" cy="0"/>
          </a:xfrm>
          <a:prstGeom prst="line">
            <a:avLst/>
          </a:prstGeom>
          <a:noFill/>
          <a:ln w="38100" cap="flat" cmpd="sng" algn="ctr">
            <a:solidFill>
              <a:schemeClr val="tx1"/>
            </a:solidFill>
            <a:prstDash val="solid"/>
            <a:round/>
            <a:headEnd type="none" w="med" len="med"/>
            <a:tailEnd type="none" w="med" len="med"/>
          </a:ln>
          <a:effectLst/>
        </p:spPr>
      </p:cxnSp>
      <p:cxnSp>
        <p:nvCxnSpPr>
          <p:cNvPr id="80" name="Straight Arrow Connector 79"/>
          <p:cNvCxnSpPr/>
          <p:nvPr/>
        </p:nvCxnSpPr>
        <p:spPr bwMode="auto">
          <a:xfrm>
            <a:off x="4953000" y="5260826"/>
            <a:ext cx="1804424" cy="0"/>
          </a:xfrm>
          <a:prstGeom prst="straightConnector1">
            <a:avLst/>
          </a:prstGeom>
          <a:noFill/>
          <a:ln w="38100" cap="flat" cmpd="sng" algn="ctr">
            <a:solidFill>
              <a:schemeClr val="tx1"/>
            </a:solidFill>
            <a:prstDash val="dashDot"/>
            <a:round/>
            <a:headEnd type="none" w="med" len="med"/>
            <a:tailEnd type="arrow"/>
          </a:ln>
          <a:effectLst/>
        </p:spPr>
      </p:cxnSp>
    </p:spTree>
    <p:extLst>
      <p:ext uri="{BB962C8B-B14F-4D97-AF65-F5344CB8AC3E}">
        <p14:creationId xmlns:p14="http://schemas.microsoft.com/office/powerpoint/2010/main" val="427737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z="3200" dirty="0" smtClean="0"/>
              <a:t>What SpO2 Tells You </a:t>
            </a:r>
            <a:br>
              <a:rPr lang="en-US" sz="3200" dirty="0" smtClean="0"/>
            </a:br>
            <a:r>
              <a:rPr lang="en-US" sz="3200" dirty="0" smtClean="0"/>
              <a:t>About Patient Oxygenation Status</a:t>
            </a:r>
            <a:endParaRPr lang="en-US" sz="3200" dirty="0"/>
          </a:p>
        </p:txBody>
      </p:sp>
      <p:sp>
        <p:nvSpPr>
          <p:cNvPr id="4" name="TextBox 3"/>
          <p:cNvSpPr txBox="1"/>
          <p:nvPr/>
        </p:nvSpPr>
        <p:spPr>
          <a:xfrm>
            <a:off x="450743" y="1219200"/>
            <a:ext cx="8242514" cy="400110"/>
          </a:xfrm>
          <a:prstGeom prst="rect">
            <a:avLst/>
          </a:prstGeom>
          <a:noFill/>
        </p:spPr>
        <p:txBody>
          <a:bodyPr wrap="none" rtlCol="0">
            <a:spAutoFit/>
          </a:bodyPr>
          <a:lstStyle/>
          <a:p>
            <a:pPr algn="ctr"/>
            <a:r>
              <a:rPr lang="en-US" sz="2000" b="1" i="1" dirty="0" smtClean="0"/>
              <a:t>In which scenario below, A or B, is more </a:t>
            </a:r>
            <a:r>
              <a:rPr lang="en-US" sz="2000" b="1" i="1" dirty="0" smtClean="0">
                <a:solidFill>
                  <a:srgbClr val="006600"/>
                </a:solidFill>
              </a:rPr>
              <a:t>oxygen</a:t>
            </a:r>
            <a:r>
              <a:rPr lang="en-US" sz="2000" b="1" i="1" dirty="0" smtClean="0"/>
              <a:t> being transported to the tissue?</a:t>
            </a:r>
            <a:endParaRPr lang="en-US" sz="2000" b="1" i="1" dirty="0"/>
          </a:p>
        </p:txBody>
      </p:sp>
      <p:grpSp>
        <p:nvGrpSpPr>
          <p:cNvPr id="89" name="Group 88"/>
          <p:cNvGrpSpPr/>
          <p:nvPr/>
        </p:nvGrpSpPr>
        <p:grpSpPr>
          <a:xfrm>
            <a:off x="152400" y="2974638"/>
            <a:ext cx="2023098" cy="477034"/>
            <a:chOff x="3441608" y="2795298"/>
            <a:chExt cx="2023098" cy="477034"/>
          </a:xfrm>
        </p:grpSpPr>
        <p:grpSp>
          <p:nvGrpSpPr>
            <p:cNvPr id="80" name="Group 79"/>
            <p:cNvGrpSpPr/>
            <p:nvPr/>
          </p:nvGrpSpPr>
          <p:grpSpPr>
            <a:xfrm>
              <a:off x="4133408" y="2810256"/>
              <a:ext cx="343714" cy="328902"/>
              <a:chOff x="1295400" y="3837738"/>
              <a:chExt cx="588449" cy="574993"/>
            </a:xfrm>
          </p:grpSpPr>
          <p:sp>
            <p:nvSpPr>
              <p:cNvPr id="81" name="Oval 80"/>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82" name="TextBox 81"/>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3" name="Group 82"/>
            <p:cNvGrpSpPr/>
            <p:nvPr/>
          </p:nvGrpSpPr>
          <p:grpSpPr>
            <a:xfrm>
              <a:off x="3792080" y="2825214"/>
              <a:ext cx="343714" cy="328902"/>
              <a:chOff x="1295400" y="3837738"/>
              <a:chExt cx="588449" cy="574993"/>
            </a:xfrm>
          </p:grpSpPr>
          <p:sp>
            <p:nvSpPr>
              <p:cNvPr id="84" name="Oval 83"/>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85" name="TextBox 84"/>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86" name="Group 85"/>
            <p:cNvGrpSpPr/>
            <p:nvPr/>
          </p:nvGrpSpPr>
          <p:grpSpPr>
            <a:xfrm>
              <a:off x="3441608" y="2831028"/>
              <a:ext cx="343714" cy="328902"/>
              <a:chOff x="1295400" y="3837738"/>
              <a:chExt cx="588449" cy="574993"/>
            </a:xfrm>
          </p:grpSpPr>
          <p:sp>
            <p:nvSpPr>
              <p:cNvPr id="87" name="Oval 86"/>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88" name="TextBox 87"/>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1" name="Group 10"/>
            <p:cNvGrpSpPr/>
            <p:nvPr/>
          </p:nvGrpSpPr>
          <p:grpSpPr>
            <a:xfrm>
              <a:off x="4483880" y="2795298"/>
              <a:ext cx="343714" cy="399694"/>
              <a:chOff x="1295400" y="3837738"/>
              <a:chExt cx="588449" cy="574993"/>
            </a:xfrm>
          </p:grpSpPr>
          <p:sp>
            <p:nvSpPr>
              <p:cNvPr id="12" name="Oval 11"/>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7" name="Group 16"/>
            <p:cNvGrpSpPr/>
            <p:nvPr/>
          </p:nvGrpSpPr>
          <p:grpSpPr>
            <a:xfrm>
              <a:off x="3447447" y="2809401"/>
              <a:ext cx="2017259" cy="462931"/>
              <a:chOff x="2667000" y="4419600"/>
              <a:chExt cx="4876800" cy="1233494"/>
            </a:xfrm>
          </p:grpSpPr>
          <p:sp>
            <p:nvSpPr>
              <p:cNvPr id="18" name="Trapezoid 17"/>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107904" y="5192705"/>
                <a:ext cx="457200" cy="455605"/>
                <a:chOff x="6019800" y="5133968"/>
                <a:chExt cx="552452" cy="533402"/>
              </a:xfrm>
            </p:grpSpPr>
            <p:sp>
              <p:nvSpPr>
                <p:cNvPr id="72" name="Oval 7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05587" y="5381630"/>
                <a:ext cx="604839" cy="271464"/>
                <a:chOff x="6605587" y="5381630"/>
                <a:chExt cx="604839" cy="271464"/>
              </a:xfrm>
            </p:grpSpPr>
            <p:grpSp>
              <p:nvGrpSpPr>
                <p:cNvPr id="66" name="Group 65"/>
                <p:cNvGrpSpPr/>
                <p:nvPr/>
              </p:nvGrpSpPr>
              <p:grpSpPr>
                <a:xfrm>
                  <a:off x="6605587" y="5381630"/>
                  <a:ext cx="276226" cy="266701"/>
                  <a:chOff x="6019800" y="5133968"/>
                  <a:chExt cx="552452" cy="533402"/>
                </a:xfrm>
              </p:grpSpPr>
              <p:sp>
                <p:nvSpPr>
                  <p:cNvPr id="70" name="Oval 6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6934200" y="5386393"/>
                  <a:ext cx="276226" cy="266701"/>
                  <a:chOff x="6019800" y="5133968"/>
                  <a:chExt cx="552452" cy="533402"/>
                </a:xfrm>
              </p:grpSpPr>
              <p:sp>
                <p:nvSpPr>
                  <p:cNvPr id="68" name="Oval 6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2730101" y="5381630"/>
                <a:ext cx="604839" cy="271464"/>
                <a:chOff x="6605587" y="5381630"/>
                <a:chExt cx="604839" cy="271464"/>
              </a:xfrm>
            </p:grpSpPr>
            <p:grpSp>
              <p:nvGrpSpPr>
                <p:cNvPr id="60" name="Group 59"/>
                <p:cNvGrpSpPr/>
                <p:nvPr/>
              </p:nvGrpSpPr>
              <p:grpSpPr>
                <a:xfrm>
                  <a:off x="6605587" y="5381630"/>
                  <a:ext cx="276226" cy="266701"/>
                  <a:chOff x="6019800" y="5133968"/>
                  <a:chExt cx="552452" cy="533402"/>
                </a:xfrm>
              </p:grpSpPr>
              <p:sp>
                <p:nvSpPr>
                  <p:cNvPr id="64" name="Oval 6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934200" y="5386393"/>
                  <a:ext cx="276226" cy="266701"/>
                  <a:chOff x="6019800" y="5133968"/>
                  <a:chExt cx="552452" cy="533402"/>
                </a:xfrm>
              </p:grpSpPr>
              <p:sp>
                <p:nvSpPr>
                  <p:cNvPr id="62" name="Oval 6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 name="Group 37"/>
              <p:cNvGrpSpPr/>
              <p:nvPr/>
            </p:nvGrpSpPr>
            <p:grpSpPr>
              <a:xfrm>
                <a:off x="3568301" y="5381630"/>
                <a:ext cx="604839" cy="271464"/>
                <a:chOff x="6605587" y="5381630"/>
                <a:chExt cx="604839" cy="271464"/>
              </a:xfrm>
            </p:grpSpPr>
            <p:grpSp>
              <p:nvGrpSpPr>
                <p:cNvPr id="54" name="Group 53"/>
                <p:cNvGrpSpPr/>
                <p:nvPr/>
              </p:nvGrpSpPr>
              <p:grpSpPr>
                <a:xfrm>
                  <a:off x="6605587" y="5381630"/>
                  <a:ext cx="276226" cy="266701"/>
                  <a:chOff x="6019800" y="5133968"/>
                  <a:chExt cx="552452" cy="533402"/>
                </a:xfrm>
              </p:grpSpPr>
              <p:sp>
                <p:nvSpPr>
                  <p:cNvPr id="58" name="Oval 5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6934200" y="5386393"/>
                  <a:ext cx="276226" cy="266701"/>
                  <a:chOff x="6019800" y="5133968"/>
                  <a:chExt cx="552452" cy="533402"/>
                </a:xfrm>
              </p:grpSpPr>
              <p:sp>
                <p:nvSpPr>
                  <p:cNvPr id="56" name="Oval 5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4406501" y="5381630"/>
                <a:ext cx="604839" cy="271464"/>
                <a:chOff x="6605587" y="5381630"/>
                <a:chExt cx="604839" cy="271464"/>
              </a:xfrm>
            </p:grpSpPr>
            <p:grpSp>
              <p:nvGrpSpPr>
                <p:cNvPr id="48" name="Group 47"/>
                <p:cNvGrpSpPr/>
                <p:nvPr/>
              </p:nvGrpSpPr>
              <p:grpSpPr>
                <a:xfrm>
                  <a:off x="6605587" y="5381630"/>
                  <a:ext cx="276226" cy="266701"/>
                  <a:chOff x="6019800" y="5133968"/>
                  <a:chExt cx="552452" cy="533402"/>
                </a:xfrm>
              </p:grpSpPr>
              <p:sp>
                <p:nvSpPr>
                  <p:cNvPr id="52" name="Oval 5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934200" y="5386393"/>
                  <a:ext cx="276226" cy="266701"/>
                  <a:chOff x="6019800" y="5133968"/>
                  <a:chExt cx="552452" cy="533402"/>
                </a:xfrm>
              </p:grpSpPr>
              <p:sp>
                <p:nvSpPr>
                  <p:cNvPr id="50" name="Oval 4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a:off x="5244701" y="5381630"/>
                <a:ext cx="604839" cy="271464"/>
                <a:chOff x="6605587" y="5381630"/>
                <a:chExt cx="604839" cy="271464"/>
              </a:xfrm>
            </p:grpSpPr>
            <p:grpSp>
              <p:nvGrpSpPr>
                <p:cNvPr id="42" name="Group 41"/>
                <p:cNvGrpSpPr/>
                <p:nvPr/>
              </p:nvGrpSpPr>
              <p:grpSpPr>
                <a:xfrm>
                  <a:off x="6605587" y="5381630"/>
                  <a:ext cx="276226" cy="266701"/>
                  <a:chOff x="6019800" y="5133968"/>
                  <a:chExt cx="552452" cy="533402"/>
                </a:xfrm>
              </p:grpSpPr>
              <p:sp>
                <p:nvSpPr>
                  <p:cNvPr id="46" name="Oval 4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934200" y="5386393"/>
                  <a:ext cx="276226" cy="266701"/>
                  <a:chOff x="6019800" y="5133968"/>
                  <a:chExt cx="552452" cy="533402"/>
                </a:xfrm>
              </p:grpSpPr>
              <p:sp>
                <p:nvSpPr>
                  <p:cNvPr id="44" name="Oval 4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TextBox 40"/>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pic>
        <p:nvPicPr>
          <p:cNvPr id="74"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74210" y="2829605"/>
            <a:ext cx="1517259" cy="75179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p:cNvCxnSpPr/>
          <p:nvPr/>
        </p:nvCxnSpPr>
        <p:spPr bwMode="auto">
          <a:xfrm flipH="1">
            <a:off x="0" y="3478524"/>
            <a:ext cx="9144000" cy="0"/>
          </a:xfrm>
          <a:prstGeom prst="line">
            <a:avLst/>
          </a:prstGeom>
          <a:noFill/>
          <a:ln w="38100" cap="flat" cmpd="sng" algn="ctr">
            <a:solidFill>
              <a:schemeClr val="tx1"/>
            </a:solidFill>
            <a:prstDash val="solid"/>
            <a:round/>
            <a:headEnd type="none" w="med" len="med"/>
            <a:tailEnd type="none" w="med" len="med"/>
          </a:ln>
          <a:effectLst/>
        </p:spPr>
      </p:cxnSp>
      <p:cxnSp>
        <p:nvCxnSpPr>
          <p:cNvPr id="76" name="Straight Arrow Connector 75"/>
          <p:cNvCxnSpPr/>
          <p:nvPr/>
        </p:nvCxnSpPr>
        <p:spPr bwMode="auto">
          <a:xfrm>
            <a:off x="7106114" y="3356515"/>
            <a:ext cx="666286" cy="0"/>
          </a:xfrm>
          <a:prstGeom prst="straightConnector1">
            <a:avLst/>
          </a:prstGeom>
          <a:noFill/>
          <a:ln w="19050" cap="flat" cmpd="sng" algn="ctr">
            <a:solidFill>
              <a:schemeClr val="tx1"/>
            </a:solidFill>
            <a:prstDash val="dashDot"/>
            <a:round/>
            <a:headEnd type="none" w="med" len="med"/>
            <a:tailEnd type="arrow"/>
          </a:ln>
          <a:effectLst/>
        </p:spPr>
      </p:cxnSp>
      <p:grpSp>
        <p:nvGrpSpPr>
          <p:cNvPr id="90" name="Group 89"/>
          <p:cNvGrpSpPr/>
          <p:nvPr/>
        </p:nvGrpSpPr>
        <p:grpSpPr>
          <a:xfrm>
            <a:off x="2549545" y="2980154"/>
            <a:ext cx="2023098" cy="477034"/>
            <a:chOff x="3441608" y="2795298"/>
            <a:chExt cx="2023098" cy="477034"/>
          </a:xfrm>
        </p:grpSpPr>
        <p:grpSp>
          <p:nvGrpSpPr>
            <p:cNvPr id="91" name="Group 90"/>
            <p:cNvGrpSpPr/>
            <p:nvPr/>
          </p:nvGrpSpPr>
          <p:grpSpPr>
            <a:xfrm>
              <a:off x="4133408" y="2810256"/>
              <a:ext cx="343714" cy="328902"/>
              <a:chOff x="1295400" y="3837738"/>
              <a:chExt cx="588449" cy="574993"/>
            </a:xfrm>
          </p:grpSpPr>
          <p:sp>
            <p:nvSpPr>
              <p:cNvPr id="158" name="Oval 157"/>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59" name="TextBox 158"/>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2" name="Group 91"/>
            <p:cNvGrpSpPr/>
            <p:nvPr/>
          </p:nvGrpSpPr>
          <p:grpSpPr>
            <a:xfrm>
              <a:off x="3792080" y="2825214"/>
              <a:ext cx="343714" cy="328902"/>
              <a:chOff x="1295400" y="3837738"/>
              <a:chExt cx="588449" cy="574993"/>
            </a:xfrm>
          </p:grpSpPr>
          <p:sp>
            <p:nvSpPr>
              <p:cNvPr id="156" name="Oval 155"/>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57" name="TextBox 156"/>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3" name="Group 92"/>
            <p:cNvGrpSpPr/>
            <p:nvPr/>
          </p:nvGrpSpPr>
          <p:grpSpPr>
            <a:xfrm>
              <a:off x="3441608" y="2831028"/>
              <a:ext cx="343714" cy="328902"/>
              <a:chOff x="1295400" y="3837738"/>
              <a:chExt cx="588449" cy="574993"/>
            </a:xfrm>
          </p:grpSpPr>
          <p:sp>
            <p:nvSpPr>
              <p:cNvPr id="154" name="Oval 153"/>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55" name="TextBox 154"/>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4" name="Group 93"/>
            <p:cNvGrpSpPr/>
            <p:nvPr/>
          </p:nvGrpSpPr>
          <p:grpSpPr>
            <a:xfrm>
              <a:off x="4483880" y="2795298"/>
              <a:ext cx="343714" cy="399694"/>
              <a:chOff x="1295400" y="3837738"/>
              <a:chExt cx="588449" cy="574993"/>
            </a:xfrm>
          </p:grpSpPr>
          <p:sp>
            <p:nvSpPr>
              <p:cNvPr id="152" name="Oval 151"/>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53" name="TextBox 152"/>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95" name="Group 94"/>
            <p:cNvGrpSpPr/>
            <p:nvPr/>
          </p:nvGrpSpPr>
          <p:grpSpPr>
            <a:xfrm>
              <a:off x="3447447" y="2809401"/>
              <a:ext cx="2017259" cy="462931"/>
              <a:chOff x="2667000" y="4419600"/>
              <a:chExt cx="4876800" cy="1233494"/>
            </a:xfrm>
          </p:grpSpPr>
          <p:sp>
            <p:nvSpPr>
              <p:cNvPr id="96" name="Trapezoid 95"/>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p:cNvGrpSpPr/>
              <p:nvPr/>
            </p:nvGrpSpPr>
            <p:grpSpPr>
              <a:xfrm>
                <a:off x="6107904" y="5192705"/>
                <a:ext cx="457200" cy="455605"/>
                <a:chOff x="6019800" y="5133968"/>
                <a:chExt cx="552452" cy="533402"/>
              </a:xfrm>
            </p:grpSpPr>
            <p:sp>
              <p:nvSpPr>
                <p:cNvPr id="150" name="Oval 14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605587" y="5381630"/>
                <a:ext cx="604839" cy="271464"/>
                <a:chOff x="6605587" y="5381630"/>
                <a:chExt cx="604839" cy="271464"/>
              </a:xfrm>
            </p:grpSpPr>
            <p:grpSp>
              <p:nvGrpSpPr>
                <p:cNvPr id="144" name="Group 143"/>
                <p:cNvGrpSpPr/>
                <p:nvPr/>
              </p:nvGrpSpPr>
              <p:grpSpPr>
                <a:xfrm>
                  <a:off x="6605587" y="5381630"/>
                  <a:ext cx="276226" cy="266701"/>
                  <a:chOff x="6019800" y="5133968"/>
                  <a:chExt cx="552452" cy="533402"/>
                </a:xfrm>
              </p:grpSpPr>
              <p:sp>
                <p:nvSpPr>
                  <p:cNvPr id="148" name="Oval 14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6934200" y="5386393"/>
                  <a:ext cx="276226" cy="266701"/>
                  <a:chOff x="6019800" y="5133968"/>
                  <a:chExt cx="552452" cy="533402"/>
                </a:xfrm>
              </p:grpSpPr>
              <p:sp>
                <p:nvSpPr>
                  <p:cNvPr id="146" name="Oval 14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2730101" y="5381630"/>
                <a:ext cx="604839" cy="271464"/>
                <a:chOff x="6605587" y="5381630"/>
                <a:chExt cx="604839" cy="271464"/>
              </a:xfrm>
            </p:grpSpPr>
            <p:grpSp>
              <p:nvGrpSpPr>
                <p:cNvPr id="138" name="Group 137"/>
                <p:cNvGrpSpPr/>
                <p:nvPr/>
              </p:nvGrpSpPr>
              <p:grpSpPr>
                <a:xfrm>
                  <a:off x="6605587" y="5381630"/>
                  <a:ext cx="276226" cy="266701"/>
                  <a:chOff x="6019800" y="5133968"/>
                  <a:chExt cx="552452" cy="533402"/>
                </a:xfrm>
              </p:grpSpPr>
              <p:sp>
                <p:nvSpPr>
                  <p:cNvPr id="142" name="Oval 14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6934200" y="5386393"/>
                  <a:ext cx="276226" cy="266701"/>
                  <a:chOff x="6019800" y="5133968"/>
                  <a:chExt cx="552452" cy="533402"/>
                </a:xfrm>
              </p:grpSpPr>
              <p:sp>
                <p:nvSpPr>
                  <p:cNvPr id="140" name="Oval 13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3568301" y="5381630"/>
                <a:ext cx="604839" cy="271464"/>
                <a:chOff x="6605587" y="5381630"/>
                <a:chExt cx="604839" cy="271464"/>
              </a:xfrm>
            </p:grpSpPr>
            <p:grpSp>
              <p:nvGrpSpPr>
                <p:cNvPr id="132" name="Group 131"/>
                <p:cNvGrpSpPr/>
                <p:nvPr/>
              </p:nvGrpSpPr>
              <p:grpSpPr>
                <a:xfrm>
                  <a:off x="6605587" y="5381630"/>
                  <a:ext cx="276226" cy="266701"/>
                  <a:chOff x="6019800" y="5133968"/>
                  <a:chExt cx="552452" cy="533402"/>
                </a:xfrm>
              </p:grpSpPr>
              <p:sp>
                <p:nvSpPr>
                  <p:cNvPr id="136" name="Oval 13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934200" y="5386393"/>
                  <a:ext cx="276226" cy="266701"/>
                  <a:chOff x="6019800" y="5133968"/>
                  <a:chExt cx="552452" cy="533402"/>
                </a:xfrm>
              </p:grpSpPr>
              <p:sp>
                <p:nvSpPr>
                  <p:cNvPr id="134" name="Oval 13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4406501" y="5381630"/>
                <a:ext cx="604839" cy="271464"/>
                <a:chOff x="6605587" y="5381630"/>
                <a:chExt cx="604839" cy="271464"/>
              </a:xfrm>
            </p:grpSpPr>
            <p:grpSp>
              <p:nvGrpSpPr>
                <p:cNvPr id="126" name="Group 125"/>
                <p:cNvGrpSpPr/>
                <p:nvPr/>
              </p:nvGrpSpPr>
              <p:grpSpPr>
                <a:xfrm>
                  <a:off x="6605587" y="5381630"/>
                  <a:ext cx="276226" cy="266701"/>
                  <a:chOff x="6019800" y="5133968"/>
                  <a:chExt cx="552452" cy="533402"/>
                </a:xfrm>
              </p:grpSpPr>
              <p:sp>
                <p:nvSpPr>
                  <p:cNvPr id="130" name="Oval 12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6934200" y="5386393"/>
                  <a:ext cx="276226" cy="266701"/>
                  <a:chOff x="6019800" y="5133968"/>
                  <a:chExt cx="552452" cy="533402"/>
                </a:xfrm>
              </p:grpSpPr>
              <p:sp>
                <p:nvSpPr>
                  <p:cNvPr id="128" name="Oval 12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p:cNvGrpSpPr/>
              <p:nvPr/>
            </p:nvGrpSpPr>
            <p:grpSpPr>
              <a:xfrm>
                <a:off x="5244701" y="5381630"/>
                <a:ext cx="604839" cy="271464"/>
                <a:chOff x="6605587" y="5381630"/>
                <a:chExt cx="604839" cy="271464"/>
              </a:xfrm>
            </p:grpSpPr>
            <p:grpSp>
              <p:nvGrpSpPr>
                <p:cNvPr id="120" name="Group 119"/>
                <p:cNvGrpSpPr/>
                <p:nvPr/>
              </p:nvGrpSpPr>
              <p:grpSpPr>
                <a:xfrm>
                  <a:off x="6605587" y="5381630"/>
                  <a:ext cx="276226" cy="266701"/>
                  <a:chOff x="6019800" y="5133968"/>
                  <a:chExt cx="552452" cy="533402"/>
                </a:xfrm>
              </p:grpSpPr>
              <p:sp>
                <p:nvSpPr>
                  <p:cNvPr id="124" name="Oval 12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6934200" y="5386393"/>
                  <a:ext cx="276226" cy="266701"/>
                  <a:chOff x="6019800" y="5133968"/>
                  <a:chExt cx="552452" cy="533402"/>
                </a:xfrm>
              </p:grpSpPr>
              <p:sp>
                <p:nvSpPr>
                  <p:cNvPr id="122" name="Oval 12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grpSp>
        <p:nvGrpSpPr>
          <p:cNvPr id="160" name="Group 159"/>
          <p:cNvGrpSpPr/>
          <p:nvPr/>
        </p:nvGrpSpPr>
        <p:grpSpPr>
          <a:xfrm>
            <a:off x="4946690" y="2985670"/>
            <a:ext cx="2023098" cy="477034"/>
            <a:chOff x="3441608" y="2795298"/>
            <a:chExt cx="2023098" cy="477034"/>
          </a:xfrm>
        </p:grpSpPr>
        <p:grpSp>
          <p:nvGrpSpPr>
            <p:cNvPr id="161" name="Group 160"/>
            <p:cNvGrpSpPr/>
            <p:nvPr/>
          </p:nvGrpSpPr>
          <p:grpSpPr>
            <a:xfrm>
              <a:off x="4133408" y="2810256"/>
              <a:ext cx="343714" cy="328902"/>
              <a:chOff x="1295400" y="3837738"/>
              <a:chExt cx="588449" cy="574993"/>
            </a:xfrm>
          </p:grpSpPr>
          <p:sp>
            <p:nvSpPr>
              <p:cNvPr id="228" name="Oval 227"/>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229" name="TextBox 228"/>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62" name="Group 161"/>
            <p:cNvGrpSpPr/>
            <p:nvPr/>
          </p:nvGrpSpPr>
          <p:grpSpPr>
            <a:xfrm>
              <a:off x="3792080" y="2825214"/>
              <a:ext cx="343714" cy="328902"/>
              <a:chOff x="1295400" y="3837738"/>
              <a:chExt cx="588449" cy="574993"/>
            </a:xfrm>
          </p:grpSpPr>
          <p:sp>
            <p:nvSpPr>
              <p:cNvPr id="226" name="Oval 225"/>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227" name="TextBox 226"/>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63" name="Group 162"/>
            <p:cNvGrpSpPr/>
            <p:nvPr/>
          </p:nvGrpSpPr>
          <p:grpSpPr>
            <a:xfrm>
              <a:off x="3441608" y="2831028"/>
              <a:ext cx="343714" cy="328902"/>
              <a:chOff x="1295400" y="3837738"/>
              <a:chExt cx="588449" cy="574993"/>
            </a:xfrm>
          </p:grpSpPr>
          <p:sp>
            <p:nvSpPr>
              <p:cNvPr id="224" name="Oval 223"/>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225" name="TextBox 224"/>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64" name="Group 163"/>
            <p:cNvGrpSpPr/>
            <p:nvPr/>
          </p:nvGrpSpPr>
          <p:grpSpPr>
            <a:xfrm>
              <a:off x="4483880" y="2795298"/>
              <a:ext cx="343714" cy="399694"/>
              <a:chOff x="1295400" y="3837738"/>
              <a:chExt cx="588449" cy="574993"/>
            </a:xfrm>
          </p:grpSpPr>
          <p:sp>
            <p:nvSpPr>
              <p:cNvPr id="222" name="Oval 221"/>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223" name="TextBox 222"/>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65" name="Group 164"/>
            <p:cNvGrpSpPr/>
            <p:nvPr/>
          </p:nvGrpSpPr>
          <p:grpSpPr>
            <a:xfrm>
              <a:off x="3447447" y="2809401"/>
              <a:ext cx="2017259" cy="462931"/>
              <a:chOff x="2667000" y="4419600"/>
              <a:chExt cx="4876800" cy="1233494"/>
            </a:xfrm>
          </p:grpSpPr>
          <p:sp>
            <p:nvSpPr>
              <p:cNvPr id="166" name="Trapezoid 165"/>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6107904" y="5192705"/>
                <a:ext cx="457200" cy="455605"/>
                <a:chOff x="6019800" y="5133968"/>
                <a:chExt cx="552452" cy="533402"/>
              </a:xfrm>
            </p:grpSpPr>
            <p:sp>
              <p:nvSpPr>
                <p:cNvPr id="220" name="Oval 21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6605587" y="5381630"/>
                <a:ext cx="604839" cy="271464"/>
                <a:chOff x="6605587" y="5381630"/>
                <a:chExt cx="604839" cy="271464"/>
              </a:xfrm>
            </p:grpSpPr>
            <p:grpSp>
              <p:nvGrpSpPr>
                <p:cNvPr id="214" name="Group 213"/>
                <p:cNvGrpSpPr/>
                <p:nvPr/>
              </p:nvGrpSpPr>
              <p:grpSpPr>
                <a:xfrm>
                  <a:off x="6605587" y="5381630"/>
                  <a:ext cx="276226" cy="266701"/>
                  <a:chOff x="6019800" y="5133968"/>
                  <a:chExt cx="552452" cy="533402"/>
                </a:xfrm>
              </p:grpSpPr>
              <p:sp>
                <p:nvSpPr>
                  <p:cNvPr id="218" name="Oval 21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6934200" y="5386393"/>
                  <a:ext cx="276226" cy="266701"/>
                  <a:chOff x="6019800" y="5133968"/>
                  <a:chExt cx="552452" cy="533402"/>
                </a:xfrm>
              </p:grpSpPr>
              <p:sp>
                <p:nvSpPr>
                  <p:cNvPr id="216" name="Oval 21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5" name="Group 184"/>
              <p:cNvGrpSpPr/>
              <p:nvPr/>
            </p:nvGrpSpPr>
            <p:grpSpPr>
              <a:xfrm>
                <a:off x="2730101" y="5381630"/>
                <a:ext cx="604839" cy="271464"/>
                <a:chOff x="6605587" y="5381630"/>
                <a:chExt cx="604839" cy="271464"/>
              </a:xfrm>
            </p:grpSpPr>
            <p:grpSp>
              <p:nvGrpSpPr>
                <p:cNvPr id="208" name="Group 207"/>
                <p:cNvGrpSpPr/>
                <p:nvPr/>
              </p:nvGrpSpPr>
              <p:grpSpPr>
                <a:xfrm>
                  <a:off x="6605587" y="5381630"/>
                  <a:ext cx="276226" cy="266701"/>
                  <a:chOff x="6019800" y="5133968"/>
                  <a:chExt cx="552452" cy="533402"/>
                </a:xfrm>
              </p:grpSpPr>
              <p:sp>
                <p:nvSpPr>
                  <p:cNvPr id="212" name="Oval 21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6934200" y="5386393"/>
                  <a:ext cx="276226" cy="266701"/>
                  <a:chOff x="6019800" y="5133968"/>
                  <a:chExt cx="552452" cy="533402"/>
                </a:xfrm>
              </p:grpSpPr>
              <p:sp>
                <p:nvSpPr>
                  <p:cNvPr id="210" name="Oval 20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p:cNvGrpSpPr/>
              <p:nvPr/>
            </p:nvGrpSpPr>
            <p:grpSpPr>
              <a:xfrm>
                <a:off x="3568301" y="5381630"/>
                <a:ext cx="604839" cy="271464"/>
                <a:chOff x="6605587" y="5381630"/>
                <a:chExt cx="604839" cy="271464"/>
              </a:xfrm>
            </p:grpSpPr>
            <p:grpSp>
              <p:nvGrpSpPr>
                <p:cNvPr id="202" name="Group 201"/>
                <p:cNvGrpSpPr/>
                <p:nvPr/>
              </p:nvGrpSpPr>
              <p:grpSpPr>
                <a:xfrm>
                  <a:off x="6605587" y="5381630"/>
                  <a:ext cx="276226" cy="266701"/>
                  <a:chOff x="6019800" y="5133968"/>
                  <a:chExt cx="552452" cy="533402"/>
                </a:xfrm>
              </p:grpSpPr>
              <p:sp>
                <p:nvSpPr>
                  <p:cNvPr id="206" name="Oval 20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6934200" y="5386393"/>
                  <a:ext cx="276226" cy="266701"/>
                  <a:chOff x="6019800" y="5133968"/>
                  <a:chExt cx="552452" cy="533402"/>
                </a:xfrm>
              </p:grpSpPr>
              <p:sp>
                <p:nvSpPr>
                  <p:cNvPr id="204" name="Oval 20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p:cNvGrpSpPr/>
              <p:nvPr/>
            </p:nvGrpSpPr>
            <p:grpSpPr>
              <a:xfrm>
                <a:off x="4406501" y="5381630"/>
                <a:ext cx="604839" cy="271464"/>
                <a:chOff x="6605587" y="5381630"/>
                <a:chExt cx="604839" cy="271464"/>
              </a:xfrm>
            </p:grpSpPr>
            <p:grpSp>
              <p:nvGrpSpPr>
                <p:cNvPr id="196" name="Group 195"/>
                <p:cNvGrpSpPr/>
                <p:nvPr/>
              </p:nvGrpSpPr>
              <p:grpSpPr>
                <a:xfrm>
                  <a:off x="6605587" y="5381630"/>
                  <a:ext cx="276226" cy="266701"/>
                  <a:chOff x="6019800" y="5133968"/>
                  <a:chExt cx="552452" cy="533402"/>
                </a:xfrm>
              </p:grpSpPr>
              <p:sp>
                <p:nvSpPr>
                  <p:cNvPr id="200" name="Oval 19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934200" y="5386393"/>
                  <a:ext cx="276226" cy="266701"/>
                  <a:chOff x="6019800" y="5133968"/>
                  <a:chExt cx="552452" cy="533402"/>
                </a:xfrm>
              </p:grpSpPr>
              <p:sp>
                <p:nvSpPr>
                  <p:cNvPr id="198" name="Oval 19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p:cNvGrpSpPr/>
              <p:nvPr/>
            </p:nvGrpSpPr>
            <p:grpSpPr>
              <a:xfrm>
                <a:off x="5244701" y="5381630"/>
                <a:ext cx="604839" cy="271464"/>
                <a:chOff x="6605587" y="5381630"/>
                <a:chExt cx="604839" cy="271464"/>
              </a:xfrm>
            </p:grpSpPr>
            <p:grpSp>
              <p:nvGrpSpPr>
                <p:cNvPr id="190" name="Group 189"/>
                <p:cNvGrpSpPr/>
                <p:nvPr/>
              </p:nvGrpSpPr>
              <p:grpSpPr>
                <a:xfrm>
                  <a:off x="6605587" y="5381630"/>
                  <a:ext cx="276226" cy="266701"/>
                  <a:chOff x="6019800" y="5133968"/>
                  <a:chExt cx="552452" cy="533402"/>
                </a:xfrm>
              </p:grpSpPr>
              <p:sp>
                <p:nvSpPr>
                  <p:cNvPr id="194" name="Oval 19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6934200" y="5386393"/>
                  <a:ext cx="276226" cy="266701"/>
                  <a:chOff x="6019800" y="5133968"/>
                  <a:chExt cx="552452" cy="533402"/>
                </a:xfrm>
              </p:grpSpPr>
              <p:sp>
                <p:nvSpPr>
                  <p:cNvPr id="192" name="Oval 19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9" name="TextBox 188"/>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grpSp>
        <p:nvGrpSpPr>
          <p:cNvPr id="233" name="Group 232"/>
          <p:cNvGrpSpPr/>
          <p:nvPr/>
        </p:nvGrpSpPr>
        <p:grpSpPr>
          <a:xfrm>
            <a:off x="157331" y="5427141"/>
            <a:ext cx="2023098" cy="462931"/>
            <a:chOff x="3441608" y="2809401"/>
            <a:chExt cx="2023098" cy="462931"/>
          </a:xfrm>
        </p:grpSpPr>
        <p:grpSp>
          <p:nvGrpSpPr>
            <p:cNvPr id="234" name="Group 233"/>
            <p:cNvGrpSpPr/>
            <p:nvPr/>
          </p:nvGrpSpPr>
          <p:grpSpPr>
            <a:xfrm>
              <a:off x="4133408" y="2810256"/>
              <a:ext cx="343714" cy="328902"/>
              <a:chOff x="1295400" y="3837738"/>
              <a:chExt cx="588449" cy="574993"/>
            </a:xfrm>
          </p:grpSpPr>
          <p:sp>
            <p:nvSpPr>
              <p:cNvPr id="301" name="Oval 300"/>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302" name="TextBox 301"/>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36" name="Group 235"/>
            <p:cNvGrpSpPr/>
            <p:nvPr/>
          </p:nvGrpSpPr>
          <p:grpSpPr>
            <a:xfrm>
              <a:off x="3441608" y="2831028"/>
              <a:ext cx="343714" cy="328902"/>
              <a:chOff x="1295400" y="3837738"/>
              <a:chExt cx="588449" cy="574993"/>
            </a:xfrm>
          </p:grpSpPr>
          <p:sp>
            <p:nvSpPr>
              <p:cNvPr id="297" name="Oval 296"/>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298" name="TextBox 297"/>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38" name="Group 237"/>
            <p:cNvGrpSpPr/>
            <p:nvPr/>
          </p:nvGrpSpPr>
          <p:grpSpPr>
            <a:xfrm>
              <a:off x="3447447" y="2809401"/>
              <a:ext cx="2017259" cy="462931"/>
              <a:chOff x="2667000" y="4419600"/>
              <a:chExt cx="4876800" cy="1233494"/>
            </a:xfrm>
          </p:grpSpPr>
          <p:sp>
            <p:nvSpPr>
              <p:cNvPr id="239" name="Trapezoid 238"/>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55"/>
              <p:cNvGrpSpPr/>
              <p:nvPr/>
            </p:nvGrpSpPr>
            <p:grpSpPr>
              <a:xfrm>
                <a:off x="6107904" y="5192705"/>
                <a:ext cx="457200" cy="455605"/>
                <a:chOff x="6019800" y="5133968"/>
                <a:chExt cx="552452" cy="533402"/>
              </a:xfrm>
            </p:grpSpPr>
            <p:sp>
              <p:nvSpPr>
                <p:cNvPr id="293" name="Oval 29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6605587" y="5381630"/>
                <a:ext cx="604839" cy="271464"/>
                <a:chOff x="6605587" y="5381630"/>
                <a:chExt cx="604839" cy="271464"/>
              </a:xfrm>
            </p:grpSpPr>
            <p:grpSp>
              <p:nvGrpSpPr>
                <p:cNvPr id="287" name="Group 286"/>
                <p:cNvGrpSpPr/>
                <p:nvPr/>
              </p:nvGrpSpPr>
              <p:grpSpPr>
                <a:xfrm>
                  <a:off x="6605587" y="5381630"/>
                  <a:ext cx="276226" cy="266701"/>
                  <a:chOff x="6019800" y="5133968"/>
                  <a:chExt cx="552452" cy="533402"/>
                </a:xfrm>
              </p:grpSpPr>
              <p:sp>
                <p:nvSpPr>
                  <p:cNvPr id="291" name="Oval 290"/>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87"/>
                <p:cNvGrpSpPr/>
                <p:nvPr/>
              </p:nvGrpSpPr>
              <p:grpSpPr>
                <a:xfrm>
                  <a:off x="6934200" y="5386393"/>
                  <a:ext cx="276226" cy="266701"/>
                  <a:chOff x="6019800" y="5133968"/>
                  <a:chExt cx="552452" cy="533402"/>
                </a:xfrm>
              </p:grpSpPr>
              <p:sp>
                <p:nvSpPr>
                  <p:cNvPr id="289" name="Oval 288"/>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8" name="Group 257"/>
              <p:cNvGrpSpPr/>
              <p:nvPr/>
            </p:nvGrpSpPr>
            <p:grpSpPr>
              <a:xfrm>
                <a:off x="2730101" y="5381630"/>
                <a:ext cx="604839" cy="271464"/>
                <a:chOff x="6605587" y="5381630"/>
                <a:chExt cx="604839" cy="271464"/>
              </a:xfrm>
            </p:grpSpPr>
            <p:grpSp>
              <p:nvGrpSpPr>
                <p:cNvPr id="281" name="Group 280"/>
                <p:cNvGrpSpPr/>
                <p:nvPr/>
              </p:nvGrpSpPr>
              <p:grpSpPr>
                <a:xfrm>
                  <a:off x="6605587" y="5381630"/>
                  <a:ext cx="276226" cy="266701"/>
                  <a:chOff x="6019800" y="5133968"/>
                  <a:chExt cx="552452" cy="533402"/>
                </a:xfrm>
              </p:grpSpPr>
              <p:sp>
                <p:nvSpPr>
                  <p:cNvPr id="285" name="Oval 284"/>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6934200" y="5386393"/>
                  <a:ext cx="276226" cy="266701"/>
                  <a:chOff x="6019800" y="5133968"/>
                  <a:chExt cx="552452" cy="533402"/>
                </a:xfrm>
              </p:grpSpPr>
              <p:sp>
                <p:nvSpPr>
                  <p:cNvPr id="283" name="Oval 28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258"/>
              <p:cNvGrpSpPr/>
              <p:nvPr/>
            </p:nvGrpSpPr>
            <p:grpSpPr>
              <a:xfrm>
                <a:off x="3568301" y="5381630"/>
                <a:ext cx="604839" cy="271464"/>
                <a:chOff x="6605587" y="5381630"/>
                <a:chExt cx="604839" cy="271464"/>
              </a:xfrm>
            </p:grpSpPr>
            <p:grpSp>
              <p:nvGrpSpPr>
                <p:cNvPr id="275" name="Group 274"/>
                <p:cNvGrpSpPr/>
                <p:nvPr/>
              </p:nvGrpSpPr>
              <p:grpSpPr>
                <a:xfrm>
                  <a:off x="6605587" y="5381630"/>
                  <a:ext cx="276226" cy="266701"/>
                  <a:chOff x="6019800" y="5133968"/>
                  <a:chExt cx="552452" cy="533402"/>
                </a:xfrm>
              </p:grpSpPr>
              <p:sp>
                <p:nvSpPr>
                  <p:cNvPr id="279" name="Oval 278"/>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75"/>
                <p:cNvGrpSpPr/>
                <p:nvPr/>
              </p:nvGrpSpPr>
              <p:grpSpPr>
                <a:xfrm>
                  <a:off x="6934200" y="5386393"/>
                  <a:ext cx="276226" cy="266701"/>
                  <a:chOff x="6019800" y="5133968"/>
                  <a:chExt cx="552452" cy="533402"/>
                </a:xfrm>
              </p:grpSpPr>
              <p:sp>
                <p:nvSpPr>
                  <p:cNvPr id="277" name="Oval 276"/>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0" name="Group 259"/>
              <p:cNvGrpSpPr/>
              <p:nvPr/>
            </p:nvGrpSpPr>
            <p:grpSpPr>
              <a:xfrm>
                <a:off x="4406501" y="5381630"/>
                <a:ext cx="604839" cy="271464"/>
                <a:chOff x="6605587" y="5381630"/>
                <a:chExt cx="604839" cy="271464"/>
              </a:xfrm>
            </p:grpSpPr>
            <p:grpSp>
              <p:nvGrpSpPr>
                <p:cNvPr id="269" name="Group 268"/>
                <p:cNvGrpSpPr/>
                <p:nvPr/>
              </p:nvGrpSpPr>
              <p:grpSpPr>
                <a:xfrm>
                  <a:off x="6605587" y="5381630"/>
                  <a:ext cx="276226" cy="266701"/>
                  <a:chOff x="6019800" y="5133968"/>
                  <a:chExt cx="552452" cy="533402"/>
                </a:xfrm>
              </p:grpSpPr>
              <p:sp>
                <p:nvSpPr>
                  <p:cNvPr id="273" name="Oval 27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6934200" y="5386393"/>
                  <a:ext cx="276226" cy="266701"/>
                  <a:chOff x="6019800" y="5133968"/>
                  <a:chExt cx="552452" cy="533402"/>
                </a:xfrm>
              </p:grpSpPr>
              <p:sp>
                <p:nvSpPr>
                  <p:cNvPr id="271" name="Oval 270"/>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260"/>
              <p:cNvGrpSpPr/>
              <p:nvPr/>
            </p:nvGrpSpPr>
            <p:grpSpPr>
              <a:xfrm>
                <a:off x="5244701" y="5381630"/>
                <a:ext cx="604839" cy="271464"/>
                <a:chOff x="6605587" y="5381630"/>
                <a:chExt cx="604839" cy="271464"/>
              </a:xfrm>
            </p:grpSpPr>
            <p:grpSp>
              <p:nvGrpSpPr>
                <p:cNvPr id="263" name="Group 262"/>
                <p:cNvGrpSpPr/>
                <p:nvPr/>
              </p:nvGrpSpPr>
              <p:grpSpPr>
                <a:xfrm>
                  <a:off x="6605587" y="5381630"/>
                  <a:ext cx="276226" cy="266701"/>
                  <a:chOff x="6019800" y="5133968"/>
                  <a:chExt cx="552452" cy="533402"/>
                </a:xfrm>
              </p:grpSpPr>
              <p:sp>
                <p:nvSpPr>
                  <p:cNvPr id="267" name="Oval 266"/>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6934200" y="5386393"/>
                  <a:ext cx="276226" cy="266701"/>
                  <a:chOff x="6019800" y="5133968"/>
                  <a:chExt cx="552452" cy="533402"/>
                </a:xfrm>
              </p:grpSpPr>
              <p:sp>
                <p:nvSpPr>
                  <p:cNvPr id="265" name="Oval 264"/>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2" name="TextBox 261"/>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pic>
        <p:nvPicPr>
          <p:cNvPr id="303"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79141" y="5268005"/>
            <a:ext cx="1517259" cy="751795"/>
          </a:xfrm>
          <a:prstGeom prst="rect">
            <a:avLst/>
          </a:prstGeom>
          <a:noFill/>
          <a:extLst>
            <a:ext uri="{909E8E84-426E-40DD-AFC4-6F175D3DCCD1}">
              <a14:hiddenFill xmlns:a14="http://schemas.microsoft.com/office/drawing/2010/main">
                <a:solidFill>
                  <a:srgbClr val="FFFFFF"/>
                </a:solidFill>
              </a14:hiddenFill>
            </a:ext>
          </a:extLst>
        </p:spPr>
      </p:pic>
      <p:cxnSp>
        <p:nvCxnSpPr>
          <p:cNvPr id="304" name="Straight Connector 303"/>
          <p:cNvCxnSpPr/>
          <p:nvPr/>
        </p:nvCxnSpPr>
        <p:spPr bwMode="auto">
          <a:xfrm flipH="1">
            <a:off x="4931" y="5916924"/>
            <a:ext cx="9144000" cy="0"/>
          </a:xfrm>
          <a:prstGeom prst="line">
            <a:avLst/>
          </a:prstGeom>
          <a:noFill/>
          <a:ln w="38100" cap="flat" cmpd="sng" algn="ctr">
            <a:solidFill>
              <a:schemeClr val="tx1"/>
            </a:solidFill>
            <a:prstDash val="solid"/>
            <a:round/>
            <a:headEnd type="none" w="med" len="med"/>
            <a:tailEnd type="none" w="med" len="med"/>
          </a:ln>
          <a:effectLst/>
        </p:spPr>
      </p:cxnSp>
      <p:cxnSp>
        <p:nvCxnSpPr>
          <p:cNvPr id="305" name="Straight Arrow Connector 304"/>
          <p:cNvCxnSpPr/>
          <p:nvPr/>
        </p:nvCxnSpPr>
        <p:spPr bwMode="auto">
          <a:xfrm>
            <a:off x="7111045" y="5794915"/>
            <a:ext cx="666286" cy="0"/>
          </a:xfrm>
          <a:prstGeom prst="straightConnector1">
            <a:avLst/>
          </a:prstGeom>
          <a:noFill/>
          <a:ln w="19050" cap="flat" cmpd="sng" algn="ctr">
            <a:solidFill>
              <a:schemeClr val="tx1"/>
            </a:solidFill>
            <a:prstDash val="lgDashDot"/>
            <a:round/>
            <a:headEnd type="none" w="med" len="med"/>
            <a:tailEnd type="arrow"/>
          </a:ln>
          <a:effectLst/>
        </p:spPr>
      </p:cxnSp>
      <p:grpSp>
        <p:nvGrpSpPr>
          <p:cNvPr id="306" name="Group 305"/>
          <p:cNvGrpSpPr/>
          <p:nvPr/>
        </p:nvGrpSpPr>
        <p:grpSpPr>
          <a:xfrm>
            <a:off x="2560315" y="5432657"/>
            <a:ext cx="2017259" cy="462931"/>
            <a:chOff x="3447447" y="2809401"/>
            <a:chExt cx="2017259" cy="462931"/>
          </a:xfrm>
        </p:grpSpPr>
        <p:grpSp>
          <p:nvGrpSpPr>
            <p:cNvPr id="307" name="Group 306"/>
            <p:cNvGrpSpPr/>
            <p:nvPr/>
          </p:nvGrpSpPr>
          <p:grpSpPr>
            <a:xfrm>
              <a:off x="4133408" y="2810256"/>
              <a:ext cx="343714" cy="328902"/>
              <a:chOff x="1295400" y="3837738"/>
              <a:chExt cx="588449" cy="574993"/>
            </a:xfrm>
          </p:grpSpPr>
          <p:sp>
            <p:nvSpPr>
              <p:cNvPr id="374" name="Oval 373"/>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375" name="TextBox 374"/>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08" name="Group 307"/>
            <p:cNvGrpSpPr/>
            <p:nvPr/>
          </p:nvGrpSpPr>
          <p:grpSpPr>
            <a:xfrm>
              <a:off x="3792080" y="2825214"/>
              <a:ext cx="343714" cy="328902"/>
              <a:chOff x="1295400" y="3837738"/>
              <a:chExt cx="588449" cy="574993"/>
            </a:xfrm>
          </p:grpSpPr>
          <p:sp>
            <p:nvSpPr>
              <p:cNvPr id="372" name="Oval 371"/>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373" name="TextBox 372"/>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11" name="Group 310"/>
            <p:cNvGrpSpPr/>
            <p:nvPr/>
          </p:nvGrpSpPr>
          <p:grpSpPr>
            <a:xfrm>
              <a:off x="3447447" y="2809401"/>
              <a:ext cx="2017259" cy="462931"/>
              <a:chOff x="2667000" y="4419600"/>
              <a:chExt cx="4876800" cy="1233494"/>
            </a:xfrm>
          </p:grpSpPr>
          <p:sp>
            <p:nvSpPr>
              <p:cNvPr id="312" name="Trapezoid 311"/>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328"/>
              <p:cNvGrpSpPr/>
              <p:nvPr/>
            </p:nvGrpSpPr>
            <p:grpSpPr>
              <a:xfrm>
                <a:off x="6107904" y="5192705"/>
                <a:ext cx="457200" cy="455605"/>
                <a:chOff x="6019800" y="5133968"/>
                <a:chExt cx="552452" cy="533402"/>
              </a:xfrm>
            </p:grpSpPr>
            <p:sp>
              <p:nvSpPr>
                <p:cNvPr id="366" name="Oval 36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329"/>
              <p:cNvGrpSpPr/>
              <p:nvPr/>
            </p:nvGrpSpPr>
            <p:grpSpPr>
              <a:xfrm>
                <a:off x="6605587" y="5381630"/>
                <a:ext cx="604839" cy="271464"/>
                <a:chOff x="6605587" y="5381630"/>
                <a:chExt cx="604839" cy="271464"/>
              </a:xfrm>
            </p:grpSpPr>
            <p:grpSp>
              <p:nvGrpSpPr>
                <p:cNvPr id="360" name="Group 359"/>
                <p:cNvGrpSpPr/>
                <p:nvPr/>
              </p:nvGrpSpPr>
              <p:grpSpPr>
                <a:xfrm>
                  <a:off x="6605587" y="5381630"/>
                  <a:ext cx="276226" cy="266701"/>
                  <a:chOff x="6019800" y="5133968"/>
                  <a:chExt cx="552452" cy="533402"/>
                </a:xfrm>
              </p:grpSpPr>
              <p:sp>
                <p:nvSpPr>
                  <p:cNvPr id="364" name="Oval 36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6934200" y="5386393"/>
                  <a:ext cx="276226" cy="266701"/>
                  <a:chOff x="6019800" y="5133968"/>
                  <a:chExt cx="552452" cy="533402"/>
                </a:xfrm>
              </p:grpSpPr>
              <p:sp>
                <p:nvSpPr>
                  <p:cNvPr id="362" name="Oval 36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1" name="Group 330"/>
              <p:cNvGrpSpPr/>
              <p:nvPr/>
            </p:nvGrpSpPr>
            <p:grpSpPr>
              <a:xfrm>
                <a:off x="2730101" y="5381630"/>
                <a:ext cx="604839" cy="271464"/>
                <a:chOff x="6605587" y="5381630"/>
                <a:chExt cx="604839" cy="271464"/>
              </a:xfrm>
            </p:grpSpPr>
            <p:grpSp>
              <p:nvGrpSpPr>
                <p:cNvPr id="354" name="Group 353"/>
                <p:cNvGrpSpPr/>
                <p:nvPr/>
              </p:nvGrpSpPr>
              <p:grpSpPr>
                <a:xfrm>
                  <a:off x="6605587" y="5381630"/>
                  <a:ext cx="276226" cy="266701"/>
                  <a:chOff x="6019800" y="5133968"/>
                  <a:chExt cx="552452" cy="533402"/>
                </a:xfrm>
              </p:grpSpPr>
              <p:sp>
                <p:nvSpPr>
                  <p:cNvPr id="358" name="Oval 35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p:cNvGrpSpPr/>
                <p:nvPr/>
              </p:nvGrpSpPr>
              <p:grpSpPr>
                <a:xfrm>
                  <a:off x="6934200" y="5386393"/>
                  <a:ext cx="276226" cy="266701"/>
                  <a:chOff x="6019800" y="5133968"/>
                  <a:chExt cx="552452" cy="533402"/>
                </a:xfrm>
              </p:grpSpPr>
              <p:sp>
                <p:nvSpPr>
                  <p:cNvPr id="356" name="Oval 35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2" name="Group 331"/>
              <p:cNvGrpSpPr/>
              <p:nvPr/>
            </p:nvGrpSpPr>
            <p:grpSpPr>
              <a:xfrm>
                <a:off x="3568301" y="5381630"/>
                <a:ext cx="604839" cy="271464"/>
                <a:chOff x="6605587" y="5381630"/>
                <a:chExt cx="604839" cy="271464"/>
              </a:xfrm>
            </p:grpSpPr>
            <p:grpSp>
              <p:nvGrpSpPr>
                <p:cNvPr id="348" name="Group 347"/>
                <p:cNvGrpSpPr/>
                <p:nvPr/>
              </p:nvGrpSpPr>
              <p:grpSpPr>
                <a:xfrm>
                  <a:off x="6605587" y="5381630"/>
                  <a:ext cx="276226" cy="266701"/>
                  <a:chOff x="6019800" y="5133968"/>
                  <a:chExt cx="552452" cy="533402"/>
                </a:xfrm>
              </p:grpSpPr>
              <p:sp>
                <p:nvSpPr>
                  <p:cNvPr id="352" name="Oval 35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348"/>
                <p:cNvGrpSpPr/>
                <p:nvPr/>
              </p:nvGrpSpPr>
              <p:grpSpPr>
                <a:xfrm>
                  <a:off x="6934200" y="5386393"/>
                  <a:ext cx="276226" cy="266701"/>
                  <a:chOff x="6019800" y="5133968"/>
                  <a:chExt cx="552452" cy="533402"/>
                </a:xfrm>
              </p:grpSpPr>
              <p:sp>
                <p:nvSpPr>
                  <p:cNvPr id="350" name="Oval 34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332"/>
              <p:cNvGrpSpPr/>
              <p:nvPr/>
            </p:nvGrpSpPr>
            <p:grpSpPr>
              <a:xfrm>
                <a:off x="4406501" y="5381630"/>
                <a:ext cx="604839" cy="271464"/>
                <a:chOff x="6605587" y="5381630"/>
                <a:chExt cx="604839" cy="271464"/>
              </a:xfrm>
            </p:grpSpPr>
            <p:grpSp>
              <p:nvGrpSpPr>
                <p:cNvPr id="342" name="Group 341"/>
                <p:cNvGrpSpPr/>
                <p:nvPr/>
              </p:nvGrpSpPr>
              <p:grpSpPr>
                <a:xfrm>
                  <a:off x="6605587" y="5381630"/>
                  <a:ext cx="276226" cy="266701"/>
                  <a:chOff x="6019800" y="5133968"/>
                  <a:chExt cx="552452" cy="533402"/>
                </a:xfrm>
              </p:grpSpPr>
              <p:sp>
                <p:nvSpPr>
                  <p:cNvPr id="346" name="Oval 34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6934200" y="5386393"/>
                  <a:ext cx="276226" cy="266701"/>
                  <a:chOff x="6019800" y="5133968"/>
                  <a:chExt cx="552452" cy="533402"/>
                </a:xfrm>
              </p:grpSpPr>
              <p:sp>
                <p:nvSpPr>
                  <p:cNvPr id="344" name="Oval 34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p:cNvGrpSpPr/>
              <p:nvPr/>
            </p:nvGrpSpPr>
            <p:grpSpPr>
              <a:xfrm>
                <a:off x="5244701" y="5381630"/>
                <a:ext cx="604839" cy="271464"/>
                <a:chOff x="6605587" y="5381630"/>
                <a:chExt cx="604839" cy="271464"/>
              </a:xfrm>
            </p:grpSpPr>
            <p:grpSp>
              <p:nvGrpSpPr>
                <p:cNvPr id="336" name="Group 335"/>
                <p:cNvGrpSpPr/>
                <p:nvPr/>
              </p:nvGrpSpPr>
              <p:grpSpPr>
                <a:xfrm>
                  <a:off x="6605587" y="5381630"/>
                  <a:ext cx="276226" cy="266701"/>
                  <a:chOff x="6019800" y="5133968"/>
                  <a:chExt cx="552452" cy="533402"/>
                </a:xfrm>
              </p:grpSpPr>
              <p:sp>
                <p:nvSpPr>
                  <p:cNvPr id="340" name="Oval 33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6934200" y="5386393"/>
                  <a:ext cx="276226" cy="266701"/>
                  <a:chOff x="6019800" y="5133968"/>
                  <a:chExt cx="552452" cy="533402"/>
                </a:xfrm>
              </p:grpSpPr>
              <p:sp>
                <p:nvSpPr>
                  <p:cNvPr id="338" name="Oval 33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5" name="TextBox 334"/>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grpSp>
        <p:nvGrpSpPr>
          <p:cNvPr id="376" name="Group 375"/>
          <p:cNvGrpSpPr/>
          <p:nvPr/>
        </p:nvGrpSpPr>
        <p:grpSpPr>
          <a:xfrm>
            <a:off x="4957460" y="5424070"/>
            <a:ext cx="2017259" cy="477034"/>
            <a:chOff x="3447447" y="2795298"/>
            <a:chExt cx="2017259" cy="477034"/>
          </a:xfrm>
        </p:grpSpPr>
        <p:grpSp>
          <p:nvGrpSpPr>
            <p:cNvPr id="377" name="Group 376"/>
            <p:cNvGrpSpPr/>
            <p:nvPr/>
          </p:nvGrpSpPr>
          <p:grpSpPr>
            <a:xfrm>
              <a:off x="4133408" y="2810256"/>
              <a:ext cx="343714" cy="328902"/>
              <a:chOff x="1295400" y="3837738"/>
              <a:chExt cx="588449" cy="574993"/>
            </a:xfrm>
          </p:grpSpPr>
          <p:sp>
            <p:nvSpPr>
              <p:cNvPr id="444" name="Oval 443"/>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445" name="TextBox 444"/>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80" name="Group 379"/>
            <p:cNvGrpSpPr/>
            <p:nvPr/>
          </p:nvGrpSpPr>
          <p:grpSpPr>
            <a:xfrm>
              <a:off x="4483880" y="2795298"/>
              <a:ext cx="343714" cy="399694"/>
              <a:chOff x="1295400" y="3837738"/>
              <a:chExt cx="588449" cy="574993"/>
            </a:xfrm>
          </p:grpSpPr>
          <p:sp>
            <p:nvSpPr>
              <p:cNvPr id="438" name="Oval 437"/>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439" name="TextBox 438"/>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81" name="Group 380"/>
            <p:cNvGrpSpPr/>
            <p:nvPr/>
          </p:nvGrpSpPr>
          <p:grpSpPr>
            <a:xfrm>
              <a:off x="3447447" y="2809401"/>
              <a:ext cx="2017259" cy="462931"/>
              <a:chOff x="2667000" y="4419600"/>
              <a:chExt cx="4876800" cy="1233494"/>
            </a:xfrm>
          </p:grpSpPr>
          <p:sp>
            <p:nvSpPr>
              <p:cNvPr id="382" name="Trapezoid 381"/>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398"/>
              <p:cNvGrpSpPr/>
              <p:nvPr/>
            </p:nvGrpSpPr>
            <p:grpSpPr>
              <a:xfrm>
                <a:off x="6107904" y="5192705"/>
                <a:ext cx="457200" cy="455605"/>
                <a:chOff x="6019800" y="5133968"/>
                <a:chExt cx="552452" cy="533402"/>
              </a:xfrm>
            </p:grpSpPr>
            <p:sp>
              <p:nvSpPr>
                <p:cNvPr id="436" name="Oval 43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6605587" y="5381630"/>
                <a:ext cx="604839" cy="271464"/>
                <a:chOff x="6605587" y="5381630"/>
                <a:chExt cx="604839" cy="271464"/>
              </a:xfrm>
            </p:grpSpPr>
            <p:grpSp>
              <p:nvGrpSpPr>
                <p:cNvPr id="430" name="Group 429"/>
                <p:cNvGrpSpPr/>
                <p:nvPr/>
              </p:nvGrpSpPr>
              <p:grpSpPr>
                <a:xfrm>
                  <a:off x="6605587" y="5381630"/>
                  <a:ext cx="276226" cy="266701"/>
                  <a:chOff x="6019800" y="5133968"/>
                  <a:chExt cx="552452" cy="533402"/>
                </a:xfrm>
              </p:grpSpPr>
              <p:sp>
                <p:nvSpPr>
                  <p:cNvPr id="434" name="Oval 43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430"/>
                <p:cNvGrpSpPr/>
                <p:nvPr/>
              </p:nvGrpSpPr>
              <p:grpSpPr>
                <a:xfrm>
                  <a:off x="6934200" y="5386393"/>
                  <a:ext cx="276226" cy="266701"/>
                  <a:chOff x="6019800" y="5133968"/>
                  <a:chExt cx="552452" cy="533402"/>
                </a:xfrm>
              </p:grpSpPr>
              <p:sp>
                <p:nvSpPr>
                  <p:cNvPr id="432" name="Oval 43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1" name="Group 400"/>
              <p:cNvGrpSpPr/>
              <p:nvPr/>
            </p:nvGrpSpPr>
            <p:grpSpPr>
              <a:xfrm>
                <a:off x="2730101" y="5381630"/>
                <a:ext cx="604839" cy="271464"/>
                <a:chOff x="6605587" y="5381630"/>
                <a:chExt cx="604839" cy="271464"/>
              </a:xfrm>
            </p:grpSpPr>
            <p:grpSp>
              <p:nvGrpSpPr>
                <p:cNvPr id="424" name="Group 423"/>
                <p:cNvGrpSpPr/>
                <p:nvPr/>
              </p:nvGrpSpPr>
              <p:grpSpPr>
                <a:xfrm>
                  <a:off x="6605587" y="5381630"/>
                  <a:ext cx="276226" cy="266701"/>
                  <a:chOff x="6019800" y="5133968"/>
                  <a:chExt cx="552452" cy="533402"/>
                </a:xfrm>
              </p:grpSpPr>
              <p:sp>
                <p:nvSpPr>
                  <p:cNvPr id="428" name="Oval 42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5" name="Group 424"/>
                <p:cNvGrpSpPr/>
                <p:nvPr/>
              </p:nvGrpSpPr>
              <p:grpSpPr>
                <a:xfrm>
                  <a:off x="6934200" y="5386393"/>
                  <a:ext cx="276226" cy="266701"/>
                  <a:chOff x="6019800" y="5133968"/>
                  <a:chExt cx="552452" cy="533402"/>
                </a:xfrm>
              </p:grpSpPr>
              <p:sp>
                <p:nvSpPr>
                  <p:cNvPr id="426" name="Oval 42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401"/>
              <p:cNvGrpSpPr/>
              <p:nvPr/>
            </p:nvGrpSpPr>
            <p:grpSpPr>
              <a:xfrm>
                <a:off x="3568301" y="5381630"/>
                <a:ext cx="604839" cy="271464"/>
                <a:chOff x="6605587" y="5381630"/>
                <a:chExt cx="604839" cy="271464"/>
              </a:xfrm>
            </p:grpSpPr>
            <p:grpSp>
              <p:nvGrpSpPr>
                <p:cNvPr id="418" name="Group 417"/>
                <p:cNvGrpSpPr/>
                <p:nvPr/>
              </p:nvGrpSpPr>
              <p:grpSpPr>
                <a:xfrm>
                  <a:off x="6605587" y="5381630"/>
                  <a:ext cx="276226" cy="266701"/>
                  <a:chOff x="6019800" y="5133968"/>
                  <a:chExt cx="552452" cy="533402"/>
                </a:xfrm>
              </p:grpSpPr>
              <p:sp>
                <p:nvSpPr>
                  <p:cNvPr id="422" name="Oval 42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a:off x="6934200" y="5386393"/>
                  <a:ext cx="276226" cy="266701"/>
                  <a:chOff x="6019800" y="5133968"/>
                  <a:chExt cx="552452" cy="533402"/>
                </a:xfrm>
              </p:grpSpPr>
              <p:sp>
                <p:nvSpPr>
                  <p:cNvPr id="420" name="Oval 41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3" name="Group 402"/>
              <p:cNvGrpSpPr/>
              <p:nvPr/>
            </p:nvGrpSpPr>
            <p:grpSpPr>
              <a:xfrm>
                <a:off x="4406501" y="5381630"/>
                <a:ext cx="604839" cy="271464"/>
                <a:chOff x="6605587" y="5381630"/>
                <a:chExt cx="604839" cy="271464"/>
              </a:xfrm>
            </p:grpSpPr>
            <p:grpSp>
              <p:nvGrpSpPr>
                <p:cNvPr id="412" name="Group 411"/>
                <p:cNvGrpSpPr/>
                <p:nvPr/>
              </p:nvGrpSpPr>
              <p:grpSpPr>
                <a:xfrm>
                  <a:off x="6605587" y="5381630"/>
                  <a:ext cx="276226" cy="266701"/>
                  <a:chOff x="6019800" y="5133968"/>
                  <a:chExt cx="552452" cy="533402"/>
                </a:xfrm>
              </p:grpSpPr>
              <p:sp>
                <p:nvSpPr>
                  <p:cNvPr id="416" name="Oval 41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412"/>
                <p:cNvGrpSpPr/>
                <p:nvPr/>
              </p:nvGrpSpPr>
              <p:grpSpPr>
                <a:xfrm>
                  <a:off x="6934200" y="5386393"/>
                  <a:ext cx="276226" cy="266701"/>
                  <a:chOff x="6019800" y="5133968"/>
                  <a:chExt cx="552452" cy="533402"/>
                </a:xfrm>
              </p:grpSpPr>
              <p:sp>
                <p:nvSpPr>
                  <p:cNvPr id="414" name="Oval 41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4" name="Group 403"/>
              <p:cNvGrpSpPr/>
              <p:nvPr/>
            </p:nvGrpSpPr>
            <p:grpSpPr>
              <a:xfrm>
                <a:off x="5244701" y="5381630"/>
                <a:ext cx="604839" cy="271464"/>
                <a:chOff x="6605587" y="5381630"/>
                <a:chExt cx="604839" cy="271464"/>
              </a:xfrm>
            </p:grpSpPr>
            <p:grpSp>
              <p:nvGrpSpPr>
                <p:cNvPr id="406" name="Group 405"/>
                <p:cNvGrpSpPr/>
                <p:nvPr/>
              </p:nvGrpSpPr>
              <p:grpSpPr>
                <a:xfrm>
                  <a:off x="6605587" y="5381630"/>
                  <a:ext cx="276226" cy="266701"/>
                  <a:chOff x="6019800" y="5133968"/>
                  <a:chExt cx="552452" cy="533402"/>
                </a:xfrm>
              </p:grpSpPr>
              <p:sp>
                <p:nvSpPr>
                  <p:cNvPr id="410" name="Oval 40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406"/>
                <p:cNvGrpSpPr/>
                <p:nvPr/>
              </p:nvGrpSpPr>
              <p:grpSpPr>
                <a:xfrm>
                  <a:off x="6934200" y="5386393"/>
                  <a:ext cx="276226" cy="266701"/>
                  <a:chOff x="6019800" y="5133968"/>
                  <a:chExt cx="552452" cy="533402"/>
                </a:xfrm>
              </p:grpSpPr>
              <p:sp>
                <p:nvSpPr>
                  <p:cNvPr id="408" name="Oval 40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5" name="TextBox 404"/>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sp>
        <p:nvSpPr>
          <p:cNvPr id="446" name="TextBox 445"/>
          <p:cNvSpPr txBox="1"/>
          <p:nvPr/>
        </p:nvSpPr>
        <p:spPr>
          <a:xfrm>
            <a:off x="185404" y="6029980"/>
            <a:ext cx="8712200" cy="523220"/>
          </a:xfrm>
          <a:prstGeom prst="rect">
            <a:avLst/>
          </a:prstGeom>
          <a:noFill/>
        </p:spPr>
        <p:txBody>
          <a:bodyPr>
            <a:spAutoFit/>
          </a:bodyPr>
          <a:lstStyle/>
          <a:p>
            <a:pPr algn="ctr" fontAlgn="base">
              <a:spcBef>
                <a:spcPct val="0"/>
              </a:spcBef>
              <a:spcAft>
                <a:spcPct val="0"/>
              </a:spcAft>
              <a:defRPr/>
            </a:pPr>
            <a:r>
              <a:rPr lang="en-US" sz="1400" i="1" dirty="0">
                <a:solidFill>
                  <a:prstClr val="black"/>
                </a:solidFill>
                <a:ea typeface="ＭＳ Ｐゴシック" pitchFamily="34" charset="-128"/>
                <a:cs typeface="Arial" charset="0"/>
              </a:rPr>
              <a:t>Pulse oximetry indicates what %</a:t>
            </a:r>
            <a:r>
              <a:rPr lang="en-US" sz="1400" i="1" dirty="0" smtClean="0">
                <a:solidFill>
                  <a:prstClr val="black"/>
                </a:solidFill>
                <a:ea typeface="ＭＳ Ｐゴシック" pitchFamily="34" charset="-128"/>
                <a:cs typeface="Arial" charset="0"/>
              </a:rPr>
              <a:t> </a:t>
            </a:r>
            <a:r>
              <a:rPr lang="en-US" sz="1400" i="1" dirty="0">
                <a:solidFill>
                  <a:prstClr val="black"/>
                </a:solidFill>
                <a:ea typeface="ＭＳ Ｐゴシック" pitchFamily="34" charset="-128"/>
                <a:cs typeface="Arial" charset="0"/>
              </a:rPr>
              <a:t>of </a:t>
            </a:r>
            <a:r>
              <a:rPr lang="en-US" sz="1400" b="1" i="1" dirty="0">
                <a:solidFill>
                  <a:srgbClr val="C00000"/>
                </a:solidFill>
                <a:ea typeface="ＭＳ Ｐゴシック" pitchFamily="34" charset="-128"/>
                <a:cs typeface="Arial" charset="0"/>
              </a:rPr>
              <a:t>hemoglobin</a:t>
            </a:r>
            <a:r>
              <a:rPr lang="en-US" sz="1400" i="1" dirty="0">
                <a:solidFill>
                  <a:prstClr val="black"/>
                </a:solidFill>
                <a:ea typeface="ＭＳ Ｐゴシック" pitchFamily="34" charset="-128"/>
                <a:cs typeface="Arial" charset="0"/>
              </a:rPr>
              <a:t> binding sites are </a:t>
            </a:r>
            <a:r>
              <a:rPr lang="en-US" sz="1400" i="1" dirty="0" smtClean="0">
                <a:solidFill>
                  <a:prstClr val="black"/>
                </a:solidFill>
                <a:ea typeface="ＭＳ Ｐゴシック" pitchFamily="34" charset="-128"/>
                <a:cs typeface="Arial" charset="0"/>
              </a:rPr>
              <a:t>carrying </a:t>
            </a:r>
            <a:r>
              <a:rPr lang="en-US" sz="1400" b="1" i="1" dirty="0">
                <a:solidFill>
                  <a:srgbClr val="006600"/>
                </a:solidFill>
                <a:ea typeface="ＭＳ Ｐゴシック" pitchFamily="34" charset="-128"/>
                <a:cs typeface="Arial" charset="0"/>
              </a:rPr>
              <a:t>oxygen</a:t>
            </a:r>
            <a:r>
              <a:rPr lang="en-US" sz="1400" i="1" dirty="0">
                <a:solidFill>
                  <a:prstClr val="black"/>
                </a:solidFill>
                <a:ea typeface="ＭＳ Ｐゴシック" pitchFamily="34" charset="-128"/>
                <a:cs typeface="Arial" charset="0"/>
              </a:rPr>
              <a:t>. </a:t>
            </a:r>
            <a:r>
              <a:rPr lang="en-US" sz="1400" i="1" dirty="0" smtClean="0">
                <a:solidFill>
                  <a:prstClr val="black"/>
                </a:solidFill>
                <a:ea typeface="ＭＳ Ｐゴシック" pitchFamily="34" charset="-128"/>
                <a:cs typeface="Arial" charset="0"/>
              </a:rPr>
              <a:t> </a:t>
            </a:r>
          </a:p>
          <a:p>
            <a:pPr algn="ctr" fontAlgn="base">
              <a:spcBef>
                <a:spcPct val="0"/>
              </a:spcBef>
              <a:spcAft>
                <a:spcPct val="0"/>
              </a:spcAft>
              <a:defRPr/>
            </a:pPr>
            <a:r>
              <a:rPr lang="en-US" sz="1400" i="1" dirty="0" smtClean="0">
                <a:solidFill>
                  <a:prstClr val="black"/>
                </a:solidFill>
                <a:ea typeface="ＭＳ Ｐゴシック" pitchFamily="34" charset="-128"/>
                <a:cs typeface="Arial" charset="0"/>
              </a:rPr>
              <a:t>This </a:t>
            </a:r>
            <a:r>
              <a:rPr lang="en-US" sz="1400" i="1" dirty="0">
                <a:solidFill>
                  <a:prstClr val="black"/>
                </a:solidFill>
                <a:ea typeface="ＭＳ Ｐゴシック" pitchFamily="34" charset="-128"/>
                <a:cs typeface="Arial" charset="0"/>
              </a:rPr>
              <a:t>provides insight into how efficiently the body is getting </a:t>
            </a:r>
            <a:r>
              <a:rPr lang="en-US" sz="1400" b="1" i="1" dirty="0">
                <a:solidFill>
                  <a:srgbClr val="006600"/>
                </a:solidFill>
                <a:ea typeface="ＭＳ Ｐゴシック" pitchFamily="34" charset="-128"/>
                <a:cs typeface="Arial" charset="0"/>
              </a:rPr>
              <a:t>oxygen</a:t>
            </a:r>
            <a:r>
              <a:rPr lang="en-US" sz="1400" i="1" dirty="0">
                <a:solidFill>
                  <a:prstClr val="black"/>
                </a:solidFill>
                <a:ea typeface="ＭＳ Ｐゴシック" pitchFamily="34" charset="-128"/>
                <a:cs typeface="Arial" charset="0"/>
              </a:rPr>
              <a:t> </a:t>
            </a:r>
            <a:r>
              <a:rPr lang="en-US" sz="1400" i="1" dirty="0" smtClean="0">
                <a:solidFill>
                  <a:prstClr val="black"/>
                </a:solidFill>
                <a:ea typeface="ＭＳ Ｐゴシック" pitchFamily="34" charset="-128"/>
                <a:cs typeface="Arial" charset="0"/>
              </a:rPr>
              <a:t>to </a:t>
            </a:r>
            <a:r>
              <a:rPr lang="en-US" sz="1400" i="1" dirty="0">
                <a:solidFill>
                  <a:prstClr val="black"/>
                </a:solidFill>
                <a:ea typeface="ＭＳ Ｐゴシック" pitchFamily="34" charset="-128"/>
                <a:cs typeface="Arial" charset="0"/>
              </a:rPr>
              <a:t>the </a:t>
            </a:r>
            <a:r>
              <a:rPr lang="en-US" sz="1400" b="1" i="1" dirty="0">
                <a:solidFill>
                  <a:srgbClr val="0070C0"/>
                </a:solidFill>
                <a:ea typeface="ＭＳ Ｐゴシック" pitchFamily="34" charset="-128"/>
                <a:cs typeface="Arial" charset="0"/>
              </a:rPr>
              <a:t>organs &amp; </a:t>
            </a:r>
            <a:r>
              <a:rPr lang="en-US" sz="1400" b="1" i="1" dirty="0" smtClean="0">
                <a:solidFill>
                  <a:srgbClr val="0070C0"/>
                </a:solidFill>
                <a:ea typeface="ＭＳ Ｐゴシック" pitchFamily="34" charset="-128"/>
                <a:cs typeface="Arial" charset="0"/>
              </a:rPr>
              <a:t>tissues.</a:t>
            </a:r>
            <a:endParaRPr lang="en-US" sz="1400" b="1" i="1" dirty="0">
              <a:solidFill>
                <a:srgbClr val="0070C0"/>
              </a:solidFill>
              <a:ea typeface="ＭＳ Ｐゴシック" pitchFamily="34" charset="-128"/>
              <a:cs typeface="Arial" charset="0"/>
            </a:endParaRPr>
          </a:p>
        </p:txBody>
      </p:sp>
      <p:sp>
        <p:nvSpPr>
          <p:cNvPr id="447" name="Rectangle 446"/>
          <p:cNvSpPr/>
          <p:nvPr/>
        </p:nvSpPr>
        <p:spPr bwMode="auto">
          <a:xfrm>
            <a:off x="152401" y="1981200"/>
            <a:ext cx="600280" cy="582211"/>
          </a:xfrm>
          <a:prstGeom prst="rect">
            <a:avLst/>
          </a:prstGeom>
          <a:solidFill>
            <a:srgbClr val="C0000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A</a:t>
            </a:r>
            <a:endParaRPr kumimoji="0" lang="en-US"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448" name="Rectangle 447"/>
          <p:cNvSpPr/>
          <p:nvPr/>
        </p:nvSpPr>
        <p:spPr bwMode="auto">
          <a:xfrm>
            <a:off x="161720" y="4343400"/>
            <a:ext cx="600280" cy="582211"/>
          </a:xfrm>
          <a:prstGeom prst="rect">
            <a:avLst/>
          </a:prstGeom>
          <a:solidFill>
            <a:srgbClr val="C00000"/>
          </a:solidFill>
          <a:ln w="127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B</a:t>
            </a:r>
            <a:endParaRPr kumimoji="0" lang="en-US" sz="4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449" name="Rectangle 448"/>
          <p:cNvSpPr/>
          <p:nvPr/>
        </p:nvSpPr>
        <p:spPr bwMode="auto">
          <a:xfrm>
            <a:off x="5921022" y="1753786"/>
            <a:ext cx="2941299" cy="963854"/>
          </a:xfrm>
          <a:prstGeom prst="rect">
            <a:avLst/>
          </a:prstGeom>
          <a:solidFill>
            <a:srgbClr val="92D05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kumimoji="0" lang="en-US" sz="1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Normal O2 Sat</a:t>
            </a:r>
          </a:p>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1200" dirty="0" smtClean="0">
                <a:solidFill>
                  <a:schemeClr val="bg1"/>
                </a:solidFill>
                <a:effectLst>
                  <a:outerShdw blurRad="38100" dist="38100" dir="2700000" algn="tl">
                    <a:srgbClr val="000000">
                      <a:alpha val="43137"/>
                    </a:srgbClr>
                  </a:outerShdw>
                </a:effectLst>
                <a:latin typeface="Arial" charset="0"/>
              </a:rPr>
              <a:t>Almost 95 to 100% of the functional hemoglobin is saturated with oxygen</a:t>
            </a:r>
          </a:p>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(95</a:t>
            </a:r>
            <a:r>
              <a:rPr kumimoji="0" lang="en-US" sz="1200" b="0" i="0" u="none" strike="noStrike" cap="none" normalizeH="0" dirty="0" smtClean="0">
                <a:ln>
                  <a:noFill/>
                </a:ln>
                <a:solidFill>
                  <a:schemeClr val="bg1"/>
                </a:solidFill>
                <a:effectLst>
                  <a:outerShdw blurRad="38100" dist="38100" dir="2700000" algn="tl">
                    <a:srgbClr val="000000">
                      <a:alpha val="43137"/>
                    </a:srgbClr>
                  </a:outerShdw>
                </a:effectLst>
                <a:latin typeface="Arial" charset="0"/>
              </a:rPr>
              <a:t> to 100% of the cars are filled)</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450" name="Rectangle 449"/>
          <p:cNvSpPr/>
          <p:nvPr/>
        </p:nvSpPr>
        <p:spPr bwMode="auto">
          <a:xfrm>
            <a:off x="5921022" y="3961757"/>
            <a:ext cx="2941299" cy="834587"/>
          </a:xfrm>
          <a:prstGeom prst="rect">
            <a:avLst/>
          </a:prstGeom>
          <a:solidFill>
            <a:srgbClr val="92D05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kumimoji="0" lang="en-US" sz="1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Low O2 Sat</a:t>
            </a:r>
          </a:p>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1200" dirty="0" smtClean="0">
                <a:solidFill>
                  <a:schemeClr val="bg1"/>
                </a:solidFill>
                <a:effectLst>
                  <a:outerShdw blurRad="38100" dist="38100" dir="2700000" algn="tl">
                    <a:srgbClr val="000000">
                      <a:alpha val="43137"/>
                    </a:srgbClr>
                  </a:outerShdw>
                </a:effectLst>
                <a:latin typeface="Arial" charset="0"/>
              </a:rPr>
              <a:t>Oxygen delivery to the tissue is reduced. In this example, the SpO2 would be 50%.</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90731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z="3200" dirty="0" smtClean="0"/>
              <a:t>What SpHb Adds to the Picture of </a:t>
            </a:r>
            <a:br>
              <a:rPr lang="en-US" sz="3200" dirty="0" smtClean="0"/>
            </a:br>
            <a:r>
              <a:rPr lang="en-US" sz="3200" dirty="0" smtClean="0"/>
              <a:t>Oxygenation Status</a:t>
            </a:r>
            <a:endParaRPr lang="en-US" sz="3200" dirty="0"/>
          </a:p>
        </p:txBody>
      </p:sp>
      <p:sp>
        <p:nvSpPr>
          <p:cNvPr id="4" name="TextBox 3"/>
          <p:cNvSpPr txBox="1"/>
          <p:nvPr/>
        </p:nvSpPr>
        <p:spPr>
          <a:xfrm>
            <a:off x="-387" y="1500025"/>
            <a:ext cx="5948739" cy="584775"/>
          </a:xfrm>
          <a:prstGeom prst="rect">
            <a:avLst/>
          </a:prstGeom>
          <a:noFill/>
        </p:spPr>
        <p:txBody>
          <a:bodyPr wrap="square" rtlCol="0">
            <a:spAutoFit/>
          </a:bodyPr>
          <a:lstStyle/>
          <a:p>
            <a:r>
              <a:rPr lang="en-US" sz="1600" b="1" i="1" dirty="0" smtClean="0"/>
              <a:t>A higher hemoglobin concentration means more “carrying capacity to get </a:t>
            </a:r>
            <a:r>
              <a:rPr lang="en-US" sz="1600" b="1" i="1" dirty="0" smtClean="0">
                <a:solidFill>
                  <a:srgbClr val="006600"/>
                </a:solidFill>
              </a:rPr>
              <a:t>oxygen</a:t>
            </a:r>
            <a:r>
              <a:rPr lang="en-US" sz="1600" b="1" i="1" dirty="0" smtClean="0"/>
              <a:t> to the body.  (e.g. More </a:t>
            </a:r>
            <a:r>
              <a:rPr lang="en-US" sz="1600" b="1" i="1" dirty="0" smtClean="0">
                <a:solidFill>
                  <a:srgbClr val="C00000"/>
                </a:solidFill>
              </a:rPr>
              <a:t>trains</a:t>
            </a:r>
            <a:r>
              <a:rPr lang="en-US" sz="1600" b="1" i="1" dirty="0" smtClean="0"/>
              <a:t> and cars to carry the </a:t>
            </a:r>
            <a:r>
              <a:rPr lang="en-US" sz="1600" b="1" i="1" dirty="0" smtClean="0">
                <a:solidFill>
                  <a:srgbClr val="006600"/>
                </a:solidFill>
              </a:rPr>
              <a:t>O2</a:t>
            </a:r>
            <a:r>
              <a:rPr lang="en-US" sz="1600" b="1" i="1" dirty="0" smtClean="0"/>
              <a:t>)</a:t>
            </a:r>
            <a:endParaRPr lang="en-US" sz="1600" b="1" i="1" dirty="0"/>
          </a:p>
        </p:txBody>
      </p:sp>
      <p:pic>
        <p:nvPicPr>
          <p:cNvPr id="74"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74210" y="2362200"/>
            <a:ext cx="1517259" cy="751795"/>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Arrow Connector 75"/>
          <p:cNvCxnSpPr/>
          <p:nvPr/>
        </p:nvCxnSpPr>
        <p:spPr bwMode="auto">
          <a:xfrm>
            <a:off x="7106114" y="2889110"/>
            <a:ext cx="666286" cy="0"/>
          </a:xfrm>
          <a:prstGeom prst="straightConnector1">
            <a:avLst/>
          </a:prstGeom>
          <a:noFill/>
          <a:ln w="19050" cap="flat" cmpd="sng" algn="ctr">
            <a:solidFill>
              <a:schemeClr val="tx1"/>
            </a:solidFill>
            <a:prstDash val="dashDot"/>
            <a:round/>
            <a:headEnd type="none" w="med" len="med"/>
            <a:tailEnd type="arrow"/>
          </a:ln>
          <a:effectLst/>
        </p:spPr>
      </p:cxnSp>
      <p:pic>
        <p:nvPicPr>
          <p:cNvPr id="303"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79141" y="4572000"/>
            <a:ext cx="1517259" cy="751795"/>
          </a:xfrm>
          <a:prstGeom prst="rect">
            <a:avLst/>
          </a:prstGeom>
          <a:noFill/>
          <a:extLst>
            <a:ext uri="{909E8E84-426E-40DD-AFC4-6F175D3DCCD1}">
              <a14:hiddenFill xmlns:a14="http://schemas.microsoft.com/office/drawing/2010/main">
                <a:solidFill>
                  <a:srgbClr val="FFFFFF"/>
                </a:solidFill>
              </a14:hiddenFill>
            </a:ext>
          </a:extLst>
        </p:spPr>
      </p:pic>
      <p:cxnSp>
        <p:nvCxnSpPr>
          <p:cNvPr id="305" name="Straight Arrow Connector 304"/>
          <p:cNvCxnSpPr/>
          <p:nvPr/>
        </p:nvCxnSpPr>
        <p:spPr bwMode="auto">
          <a:xfrm>
            <a:off x="6248400" y="5098910"/>
            <a:ext cx="1528931" cy="0"/>
          </a:xfrm>
          <a:prstGeom prst="straightConnector1">
            <a:avLst/>
          </a:prstGeom>
          <a:noFill/>
          <a:ln w="19050" cap="flat" cmpd="sng" algn="ctr">
            <a:solidFill>
              <a:schemeClr val="tx1"/>
            </a:solidFill>
            <a:prstDash val="dashDot"/>
            <a:round/>
            <a:headEnd type="none" w="med" len="med"/>
            <a:tailEnd type="arrow"/>
          </a:ln>
          <a:effectLst/>
        </p:spPr>
      </p:cxnSp>
      <p:sp>
        <p:nvSpPr>
          <p:cNvPr id="446" name="TextBox 445"/>
          <p:cNvSpPr txBox="1"/>
          <p:nvPr/>
        </p:nvSpPr>
        <p:spPr>
          <a:xfrm>
            <a:off x="185404" y="5486400"/>
            <a:ext cx="8712200" cy="646331"/>
          </a:xfrm>
          <a:prstGeom prst="rect">
            <a:avLst/>
          </a:prstGeom>
          <a:noFill/>
        </p:spPr>
        <p:txBody>
          <a:bodyPr>
            <a:spAutoFit/>
          </a:bodyPr>
          <a:lstStyle/>
          <a:p>
            <a:pPr algn="ctr" fontAlgn="base">
              <a:spcBef>
                <a:spcPct val="0"/>
              </a:spcBef>
              <a:spcAft>
                <a:spcPct val="0"/>
              </a:spcAft>
              <a:defRPr/>
            </a:pPr>
            <a:r>
              <a:rPr lang="en-US" b="1" dirty="0" smtClean="0">
                <a:ea typeface="ＭＳ Ｐゴシック" pitchFamily="34" charset="-128"/>
                <a:cs typeface="Arial" charset="0"/>
              </a:rPr>
              <a:t>The SpO2 in both of the above examples is the SAME (100%).</a:t>
            </a:r>
          </a:p>
          <a:p>
            <a:pPr algn="ctr" fontAlgn="base">
              <a:spcBef>
                <a:spcPct val="0"/>
              </a:spcBef>
              <a:spcAft>
                <a:spcPct val="0"/>
              </a:spcAft>
              <a:defRPr/>
            </a:pPr>
            <a:r>
              <a:rPr lang="en-US" b="1" dirty="0" smtClean="0">
                <a:ea typeface="ＭＳ Ｐゴシック" pitchFamily="34" charset="-128"/>
                <a:cs typeface="Arial" charset="0"/>
              </a:rPr>
              <a:t>However, the patient with lower </a:t>
            </a:r>
            <a:r>
              <a:rPr lang="en-US" b="1" dirty="0" smtClean="0">
                <a:solidFill>
                  <a:srgbClr val="C00000"/>
                </a:solidFill>
                <a:ea typeface="ＭＳ Ｐゴシック" pitchFamily="34" charset="-128"/>
                <a:cs typeface="Arial" charset="0"/>
              </a:rPr>
              <a:t>hemoglobin</a:t>
            </a:r>
            <a:r>
              <a:rPr lang="en-US" b="1" dirty="0" smtClean="0">
                <a:ea typeface="ＭＳ Ｐゴシック" pitchFamily="34" charset="-128"/>
                <a:cs typeface="Arial" charset="0"/>
              </a:rPr>
              <a:t> has less </a:t>
            </a:r>
            <a:r>
              <a:rPr lang="en-US" b="1" dirty="0" smtClean="0">
                <a:solidFill>
                  <a:srgbClr val="006600"/>
                </a:solidFill>
                <a:ea typeface="ＭＳ Ｐゴシック" pitchFamily="34" charset="-128"/>
                <a:cs typeface="Arial" charset="0"/>
              </a:rPr>
              <a:t>oxygen</a:t>
            </a:r>
            <a:r>
              <a:rPr lang="en-US" b="1" dirty="0" smtClean="0">
                <a:ea typeface="ＭＳ Ｐゴシック" pitchFamily="34" charset="-128"/>
                <a:cs typeface="Arial" charset="0"/>
              </a:rPr>
              <a:t> carrying capacity</a:t>
            </a:r>
            <a:r>
              <a:rPr lang="en-US" b="1" dirty="0" smtClean="0">
                <a:solidFill>
                  <a:srgbClr val="C00000"/>
                </a:solidFill>
                <a:ea typeface="ＭＳ Ｐゴシック" pitchFamily="34" charset="-128"/>
                <a:cs typeface="Arial" charset="0"/>
              </a:rPr>
              <a:t>.</a:t>
            </a:r>
            <a:endParaRPr lang="en-US" b="1" dirty="0">
              <a:solidFill>
                <a:srgbClr val="C00000"/>
              </a:solidFill>
              <a:ea typeface="ＭＳ Ｐゴシック" pitchFamily="34" charset="-128"/>
              <a:cs typeface="Arial" charset="0"/>
            </a:endParaRPr>
          </a:p>
        </p:txBody>
      </p:sp>
      <p:sp>
        <p:nvSpPr>
          <p:cNvPr id="449" name="Rectangle 448"/>
          <p:cNvSpPr/>
          <p:nvPr/>
        </p:nvSpPr>
        <p:spPr bwMode="auto">
          <a:xfrm>
            <a:off x="5921022" y="1448986"/>
            <a:ext cx="2941299" cy="686855"/>
          </a:xfrm>
          <a:prstGeom prst="rect">
            <a:avLst/>
          </a:prstGeom>
          <a:solidFill>
            <a:srgbClr val="C00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kumimoji="0" lang="en-US" sz="1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Normal SpHb</a:t>
            </a:r>
          </a:p>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1200" dirty="0" smtClean="0">
                <a:solidFill>
                  <a:schemeClr val="bg1"/>
                </a:solidFill>
                <a:effectLst>
                  <a:outerShdw blurRad="38100" dist="38100" dir="2700000" algn="tl">
                    <a:srgbClr val="000000">
                      <a:alpha val="43137"/>
                    </a:srgbClr>
                  </a:outerShdw>
                </a:effectLst>
                <a:latin typeface="Arial" charset="0"/>
              </a:rPr>
              <a:t>Plenty of binding sites for oxygen in the blood.  (Plenty of Trains</a:t>
            </a:r>
            <a:r>
              <a:rPr kumimoji="0" lang="en-US" sz="1200" b="0" i="0" u="none" strike="noStrike" cap="none" normalizeH="0" dirty="0" smtClean="0">
                <a:ln>
                  <a:noFill/>
                </a:ln>
                <a:solidFill>
                  <a:schemeClr val="bg1"/>
                </a:solidFill>
                <a:effectLst>
                  <a:outerShdw blurRad="38100" dist="38100" dir="2700000" algn="tl">
                    <a:srgbClr val="000000">
                      <a:alpha val="43137"/>
                    </a:srgbClr>
                  </a:outerShdw>
                </a:effectLst>
                <a:latin typeface="Arial" charset="0"/>
              </a:rPr>
              <a:t>)</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450" name="Rectangle 449"/>
          <p:cNvSpPr/>
          <p:nvPr/>
        </p:nvSpPr>
        <p:spPr bwMode="auto">
          <a:xfrm>
            <a:off x="5922251" y="3680927"/>
            <a:ext cx="2941299" cy="686855"/>
          </a:xfrm>
          <a:prstGeom prst="rect">
            <a:avLst/>
          </a:prstGeom>
          <a:solidFill>
            <a:srgbClr val="C00000"/>
          </a:solidFill>
          <a:ln w="127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0487" tIns="44450" rIns="90487" bIns="44450" numCol="1" rtlCol="0" anchor="t" anchorCtr="0" compatLnSpc="1">
            <a:prstTxWarp prst="textNoShape">
              <a:avLst/>
            </a:prstTxWarp>
            <a:spAutoFit/>
          </a:bodyPr>
          <a:lstStyle/>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kumimoji="0" lang="en-US" sz="1400" b="1" i="0" u="sng" strike="noStrike" cap="none" normalizeH="0" baseline="0" dirty="0" smtClean="0">
                <a:ln>
                  <a:noFill/>
                </a:ln>
                <a:solidFill>
                  <a:schemeClr val="bg1"/>
                </a:solidFill>
                <a:effectLst>
                  <a:outerShdw blurRad="38100" dist="38100" dir="2700000" algn="tl">
                    <a:srgbClr val="000000">
                      <a:alpha val="43137"/>
                    </a:srgbClr>
                  </a:outerShdw>
                </a:effectLst>
                <a:latin typeface="Arial" charset="0"/>
              </a:rPr>
              <a:t>Low SpHb (Anemia)</a:t>
            </a:r>
          </a:p>
          <a:p>
            <a:pPr marL="0" marR="0" indent="3175" algn="ctr" defTabSz="914400" rtl="0" eaLnBrk="0" fontAlgn="base" latinLnBrk="0" hangingPunct="0">
              <a:lnSpc>
                <a:spcPct val="80000"/>
              </a:lnSpc>
              <a:spcBef>
                <a:spcPct val="70000"/>
              </a:spcBef>
              <a:spcAft>
                <a:spcPct val="0"/>
              </a:spcAft>
              <a:buClr>
                <a:schemeClr val="accent1"/>
              </a:buClr>
              <a:buSzTx/>
              <a:buFont typeface="Times" pitchFamily="-50" charset="0"/>
              <a:buNone/>
              <a:tabLst/>
            </a:pPr>
            <a:r>
              <a:rPr lang="en-US" sz="1200" dirty="0" smtClean="0">
                <a:solidFill>
                  <a:schemeClr val="bg1"/>
                </a:solidFill>
                <a:effectLst>
                  <a:outerShdw blurRad="38100" dist="38100" dir="2700000" algn="tl">
                    <a:srgbClr val="000000">
                      <a:alpha val="43137"/>
                    </a:srgbClr>
                  </a:outerShdw>
                </a:effectLst>
                <a:latin typeface="Arial" charset="0"/>
              </a:rPr>
              <a:t>Oxygen delivery to the tissue is inhibited by low Hemoglobin.  (Fewer Trains)</a:t>
            </a:r>
            <a:endParaRPr kumimoji="0" lang="en-US" sz="12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charset="0"/>
            </a:endParaRPr>
          </a:p>
        </p:txBody>
      </p:sp>
      <p:sp>
        <p:nvSpPr>
          <p:cNvPr id="440" name="TextBox 439"/>
          <p:cNvSpPr txBox="1"/>
          <p:nvPr/>
        </p:nvSpPr>
        <p:spPr>
          <a:xfrm>
            <a:off x="-386" y="3772427"/>
            <a:ext cx="5948739" cy="584775"/>
          </a:xfrm>
          <a:prstGeom prst="rect">
            <a:avLst/>
          </a:prstGeom>
          <a:noFill/>
        </p:spPr>
        <p:txBody>
          <a:bodyPr wrap="square" rtlCol="0">
            <a:spAutoFit/>
          </a:bodyPr>
          <a:lstStyle/>
          <a:p>
            <a:r>
              <a:rPr lang="en-US" sz="1600" b="1" i="1" dirty="0" smtClean="0"/>
              <a:t>A lower </a:t>
            </a:r>
            <a:r>
              <a:rPr lang="en-US" sz="1600" b="1" i="1" dirty="0" smtClean="0">
                <a:solidFill>
                  <a:srgbClr val="C00000"/>
                </a:solidFill>
              </a:rPr>
              <a:t>hemoglobin</a:t>
            </a:r>
            <a:r>
              <a:rPr lang="en-US" sz="1600" b="1" i="1" dirty="0" smtClean="0"/>
              <a:t> concentration means less binding sites to transport </a:t>
            </a:r>
            <a:r>
              <a:rPr lang="en-US" sz="1600" b="1" i="1" dirty="0" smtClean="0">
                <a:solidFill>
                  <a:srgbClr val="006600"/>
                </a:solidFill>
              </a:rPr>
              <a:t>oxygen</a:t>
            </a:r>
            <a:r>
              <a:rPr lang="en-US" sz="1600" b="1" i="1" dirty="0" smtClean="0"/>
              <a:t> to the body.  (Fewer </a:t>
            </a:r>
            <a:r>
              <a:rPr lang="en-US" sz="1600" b="1" i="1" dirty="0" smtClean="0">
                <a:solidFill>
                  <a:srgbClr val="C00000"/>
                </a:solidFill>
              </a:rPr>
              <a:t>trains</a:t>
            </a:r>
            <a:r>
              <a:rPr lang="en-US" sz="1600" b="1" i="1" dirty="0" smtClean="0"/>
              <a:t> to carry the </a:t>
            </a:r>
            <a:r>
              <a:rPr lang="en-US" sz="1600" b="1" i="1" dirty="0" smtClean="0">
                <a:solidFill>
                  <a:srgbClr val="006600"/>
                </a:solidFill>
              </a:rPr>
              <a:t>O2</a:t>
            </a:r>
            <a:r>
              <a:rPr lang="en-US" sz="1600" b="1" i="1" dirty="0" smtClean="0"/>
              <a:t>)</a:t>
            </a:r>
            <a:endParaRPr lang="en-US" sz="16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6" y="2656795"/>
            <a:ext cx="1440718" cy="343427"/>
          </a:xfrm>
          <a:prstGeom prst="rect">
            <a:avLst/>
          </a:prstGeom>
        </p:spPr>
      </p:pic>
      <p:pic>
        <p:nvPicPr>
          <p:cNvPr id="518" name="Picture 5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224" y="2656795"/>
            <a:ext cx="1440718" cy="343427"/>
          </a:xfrm>
          <a:prstGeom prst="rect">
            <a:avLst/>
          </a:prstGeom>
        </p:spPr>
      </p:pic>
      <p:pic>
        <p:nvPicPr>
          <p:cNvPr id="519" name="Picture 5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942" y="2656795"/>
            <a:ext cx="1440718" cy="343427"/>
          </a:xfrm>
          <a:prstGeom prst="rect">
            <a:avLst/>
          </a:prstGeom>
        </p:spPr>
      </p:pic>
      <p:pic>
        <p:nvPicPr>
          <p:cNvPr id="520" name="Picture 5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660" y="2656795"/>
            <a:ext cx="1440718" cy="343427"/>
          </a:xfrm>
          <a:prstGeom prst="rect">
            <a:avLst/>
          </a:prstGeom>
        </p:spPr>
      </p:pic>
      <p:pic>
        <p:nvPicPr>
          <p:cNvPr id="521" name="Picture 5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378" y="2656795"/>
            <a:ext cx="1440718" cy="343427"/>
          </a:xfrm>
          <a:prstGeom prst="rect">
            <a:avLst/>
          </a:prstGeom>
        </p:spPr>
      </p:pic>
      <p:cxnSp>
        <p:nvCxnSpPr>
          <p:cNvPr id="75" name="Straight Connector 74"/>
          <p:cNvCxnSpPr/>
          <p:nvPr/>
        </p:nvCxnSpPr>
        <p:spPr bwMode="auto">
          <a:xfrm flipH="1">
            <a:off x="0" y="3011119"/>
            <a:ext cx="9144000" cy="0"/>
          </a:xfrm>
          <a:prstGeom prst="line">
            <a:avLst/>
          </a:prstGeom>
          <a:noFill/>
          <a:ln w="38100" cap="flat" cmpd="sng" algn="ctr">
            <a:solidFill>
              <a:schemeClr val="tx1"/>
            </a:solidFill>
            <a:prstDash val="solid"/>
            <a:round/>
            <a:headEnd type="none" w="med" len="med"/>
            <a:tailEnd type="none" w="med" len="med"/>
          </a:ln>
          <a:effectLst/>
        </p:spPr>
      </p:cxnSp>
      <p:pic>
        <p:nvPicPr>
          <p:cNvPr id="522" name="Picture 5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846" y="4879391"/>
            <a:ext cx="1440718" cy="343427"/>
          </a:xfrm>
          <a:prstGeom prst="rect">
            <a:avLst/>
          </a:prstGeom>
        </p:spPr>
      </p:pic>
      <p:pic>
        <p:nvPicPr>
          <p:cNvPr id="523" name="Picture 5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282" y="4879391"/>
            <a:ext cx="1440718" cy="343427"/>
          </a:xfrm>
          <a:prstGeom prst="rect">
            <a:avLst/>
          </a:prstGeom>
        </p:spPr>
      </p:pic>
      <p:cxnSp>
        <p:nvCxnSpPr>
          <p:cNvPr id="304" name="Straight Connector 303"/>
          <p:cNvCxnSpPr/>
          <p:nvPr/>
        </p:nvCxnSpPr>
        <p:spPr bwMode="auto">
          <a:xfrm flipH="1">
            <a:off x="4931" y="5220919"/>
            <a:ext cx="9144000" cy="0"/>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00017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SpO2 and Low SpHb</a:t>
            </a:r>
            <a:endParaRPr lang="en-US" dirty="0"/>
          </a:p>
        </p:txBody>
      </p:sp>
      <p:sp>
        <p:nvSpPr>
          <p:cNvPr id="199" name="Content Placeholder 198"/>
          <p:cNvSpPr>
            <a:spLocks noGrp="1"/>
          </p:cNvSpPr>
          <p:nvPr>
            <p:ph idx="1"/>
          </p:nvPr>
        </p:nvSpPr>
        <p:spPr/>
        <p:txBody>
          <a:bodyPr/>
          <a:lstStyle/>
          <a:p>
            <a:r>
              <a:rPr lang="en-US" sz="2000" dirty="0" smtClean="0"/>
              <a:t>The combination of low </a:t>
            </a:r>
            <a:r>
              <a:rPr lang="en-US" sz="2000" dirty="0" smtClean="0">
                <a:solidFill>
                  <a:srgbClr val="C00000"/>
                </a:solidFill>
              </a:rPr>
              <a:t>hemoglobin</a:t>
            </a:r>
            <a:r>
              <a:rPr lang="en-US" sz="2000" dirty="0" smtClean="0"/>
              <a:t> and decreased </a:t>
            </a:r>
            <a:r>
              <a:rPr lang="en-US" sz="2000" dirty="0" smtClean="0">
                <a:solidFill>
                  <a:srgbClr val="006600"/>
                </a:solidFill>
              </a:rPr>
              <a:t>oxygen</a:t>
            </a:r>
            <a:r>
              <a:rPr lang="en-US" sz="2000" dirty="0" smtClean="0"/>
              <a:t> can result in a very low oxygen content which may be apparent in the following patients:</a:t>
            </a:r>
          </a:p>
          <a:p>
            <a:pPr lvl="1"/>
            <a:r>
              <a:rPr lang="en-US" sz="1600" dirty="0" smtClean="0"/>
              <a:t>Chronic Obstructive Pulmonary Disease</a:t>
            </a:r>
          </a:p>
          <a:p>
            <a:pPr lvl="1"/>
            <a:r>
              <a:rPr lang="en-US" sz="1600" dirty="0" smtClean="0"/>
              <a:t>Congestive Heart Failure</a:t>
            </a:r>
          </a:p>
          <a:p>
            <a:pPr lvl="1"/>
            <a:r>
              <a:rPr lang="en-US" sz="1600" dirty="0" smtClean="0"/>
              <a:t>Other Chronic Diseases</a:t>
            </a:r>
          </a:p>
          <a:p>
            <a:pPr lvl="1"/>
            <a:r>
              <a:rPr lang="en-US" sz="1600" dirty="0" smtClean="0"/>
              <a:t>Asthma</a:t>
            </a:r>
          </a:p>
          <a:p>
            <a:pPr lvl="1"/>
            <a:r>
              <a:rPr lang="en-US" sz="1600" dirty="0" smtClean="0"/>
              <a:t>Obstructive Sleep Apnea</a:t>
            </a:r>
          </a:p>
          <a:p>
            <a:pPr lvl="1"/>
            <a:r>
              <a:rPr lang="en-US" sz="1600" dirty="0" smtClean="0"/>
              <a:t>Obesity</a:t>
            </a:r>
          </a:p>
          <a:p>
            <a:pPr lvl="1"/>
            <a:r>
              <a:rPr lang="en-US" sz="1600" dirty="0" smtClean="0"/>
              <a:t>Geriatrics</a:t>
            </a:r>
          </a:p>
          <a:p>
            <a:pPr lvl="1"/>
            <a:r>
              <a:rPr lang="en-US" sz="1600" dirty="0" smtClean="0"/>
              <a:t>Pregnant women</a:t>
            </a:r>
          </a:p>
          <a:p>
            <a:endParaRPr lang="en-US" sz="2000" dirty="0"/>
          </a:p>
        </p:txBody>
      </p:sp>
      <p:grpSp>
        <p:nvGrpSpPr>
          <p:cNvPr id="4" name="Group 3"/>
          <p:cNvGrpSpPr/>
          <p:nvPr/>
        </p:nvGrpSpPr>
        <p:grpSpPr>
          <a:xfrm>
            <a:off x="1138626" y="4996336"/>
            <a:ext cx="2017259" cy="462931"/>
            <a:chOff x="3447447" y="2809401"/>
            <a:chExt cx="2017259" cy="462931"/>
          </a:xfrm>
        </p:grpSpPr>
        <p:grpSp>
          <p:nvGrpSpPr>
            <p:cNvPr id="5" name="Group 4"/>
            <p:cNvGrpSpPr/>
            <p:nvPr/>
          </p:nvGrpSpPr>
          <p:grpSpPr>
            <a:xfrm>
              <a:off x="4133408" y="2810256"/>
              <a:ext cx="343714" cy="328902"/>
              <a:chOff x="1295400" y="3837738"/>
              <a:chExt cx="588449" cy="574993"/>
            </a:xfrm>
          </p:grpSpPr>
          <p:sp>
            <p:nvSpPr>
              <p:cNvPr id="66" name="Oval 65"/>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67" name="TextBox 66"/>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7" name="Group 6"/>
            <p:cNvGrpSpPr/>
            <p:nvPr/>
          </p:nvGrpSpPr>
          <p:grpSpPr>
            <a:xfrm>
              <a:off x="3447447" y="2809401"/>
              <a:ext cx="2017259" cy="462931"/>
              <a:chOff x="2667000" y="4419600"/>
              <a:chExt cx="4876800" cy="1233494"/>
            </a:xfrm>
          </p:grpSpPr>
          <p:sp>
            <p:nvSpPr>
              <p:cNvPr id="8" name="Trapezoid 7"/>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107904" y="5192705"/>
                <a:ext cx="457200" cy="455605"/>
                <a:chOff x="6019800" y="5133968"/>
                <a:chExt cx="552452" cy="533402"/>
              </a:xfrm>
            </p:grpSpPr>
            <p:sp>
              <p:nvSpPr>
                <p:cNvPr id="62" name="Oval 6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605587" y="5381630"/>
                <a:ext cx="604839" cy="271464"/>
                <a:chOff x="6605587" y="5381630"/>
                <a:chExt cx="604839" cy="271464"/>
              </a:xfrm>
            </p:grpSpPr>
            <p:grpSp>
              <p:nvGrpSpPr>
                <p:cNvPr id="56" name="Group 55"/>
                <p:cNvGrpSpPr/>
                <p:nvPr/>
              </p:nvGrpSpPr>
              <p:grpSpPr>
                <a:xfrm>
                  <a:off x="6605587" y="5381630"/>
                  <a:ext cx="276226" cy="266701"/>
                  <a:chOff x="6019800" y="5133968"/>
                  <a:chExt cx="552452" cy="533402"/>
                </a:xfrm>
              </p:grpSpPr>
              <p:sp>
                <p:nvSpPr>
                  <p:cNvPr id="60" name="Oval 5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934200" y="5386393"/>
                  <a:ext cx="276226" cy="266701"/>
                  <a:chOff x="6019800" y="5133968"/>
                  <a:chExt cx="552452" cy="533402"/>
                </a:xfrm>
              </p:grpSpPr>
              <p:sp>
                <p:nvSpPr>
                  <p:cNvPr id="58" name="Oval 5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2730101" y="5381630"/>
                <a:ext cx="604839" cy="271464"/>
                <a:chOff x="6605587" y="5381630"/>
                <a:chExt cx="604839" cy="271464"/>
              </a:xfrm>
            </p:grpSpPr>
            <p:grpSp>
              <p:nvGrpSpPr>
                <p:cNvPr id="50" name="Group 49"/>
                <p:cNvGrpSpPr/>
                <p:nvPr/>
              </p:nvGrpSpPr>
              <p:grpSpPr>
                <a:xfrm>
                  <a:off x="6605587" y="5381630"/>
                  <a:ext cx="276226" cy="266701"/>
                  <a:chOff x="6019800" y="5133968"/>
                  <a:chExt cx="552452" cy="533402"/>
                </a:xfrm>
              </p:grpSpPr>
              <p:sp>
                <p:nvSpPr>
                  <p:cNvPr id="54" name="Oval 5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934200" y="5386393"/>
                  <a:ext cx="276226" cy="266701"/>
                  <a:chOff x="6019800" y="5133968"/>
                  <a:chExt cx="552452" cy="533402"/>
                </a:xfrm>
              </p:grpSpPr>
              <p:sp>
                <p:nvSpPr>
                  <p:cNvPr id="52" name="Oval 5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a:off x="3568301" y="5381630"/>
                <a:ext cx="604839" cy="271464"/>
                <a:chOff x="6605587" y="5381630"/>
                <a:chExt cx="604839" cy="271464"/>
              </a:xfrm>
            </p:grpSpPr>
            <p:grpSp>
              <p:nvGrpSpPr>
                <p:cNvPr id="44" name="Group 43"/>
                <p:cNvGrpSpPr/>
                <p:nvPr/>
              </p:nvGrpSpPr>
              <p:grpSpPr>
                <a:xfrm>
                  <a:off x="6605587" y="5381630"/>
                  <a:ext cx="276226" cy="266701"/>
                  <a:chOff x="6019800" y="5133968"/>
                  <a:chExt cx="552452" cy="533402"/>
                </a:xfrm>
              </p:grpSpPr>
              <p:sp>
                <p:nvSpPr>
                  <p:cNvPr id="48" name="Oval 47"/>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934200" y="5386393"/>
                  <a:ext cx="276226" cy="266701"/>
                  <a:chOff x="6019800" y="5133968"/>
                  <a:chExt cx="552452" cy="533402"/>
                </a:xfrm>
              </p:grpSpPr>
              <p:sp>
                <p:nvSpPr>
                  <p:cNvPr id="46" name="Oval 4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4406501" y="5381630"/>
                <a:ext cx="604839" cy="271464"/>
                <a:chOff x="6605587" y="5381630"/>
                <a:chExt cx="604839" cy="271464"/>
              </a:xfrm>
            </p:grpSpPr>
            <p:grpSp>
              <p:nvGrpSpPr>
                <p:cNvPr id="38" name="Group 37"/>
                <p:cNvGrpSpPr/>
                <p:nvPr/>
              </p:nvGrpSpPr>
              <p:grpSpPr>
                <a:xfrm>
                  <a:off x="6605587" y="5381630"/>
                  <a:ext cx="276226" cy="266701"/>
                  <a:chOff x="6019800" y="5133968"/>
                  <a:chExt cx="552452" cy="533402"/>
                </a:xfrm>
              </p:grpSpPr>
              <p:sp>
                <p:nvSpPr>
                  <p:cNvPr id="42" name="Oval 41"/>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934200" y="5386393"/>
                  <a:ext cx="276226" cy="266701"/>
                  <a:chOff x="6019800" y="5133968"/>
                  <a:chExt cx="552452" cy="533402"/>
                </a:xfrm>
              </p:grpSpPr>
              <p:sp>
                <p:nvSpPr>
                  <p:cNvPr id="40" name="Oval 39"/>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5244701" y="5381630"/>
                <a:ext cx="604839" cy="271464"/>
                <a:chOff x="6605587" y="5381630"/>
                <a:chExt cx="604839" cy="271464"/>
              </a:xfrm>
            </p:grpSpPr>
            <p:grpSp>
              <p:nvGrpSpPr>
                <p:cNvPr id="32" name="Group 31"/>
                <p:cNvGrpSpPr/>
                <p:nvPr/>
              </p:nvGrpSpPr>
              <p:grpSpPr>
                <a:xfrm>
                  <a:off x="6605587" y="5381630"/>
                  <a:ext cx="276226" cy="266701"/>
                  <a:chOff x="6019800" y="5133968"/>
                  <a:chExt cx="552452" cy="533402"/>
                </a:xfrm>
              </p:grpSpPr>
              <p:sp>
                <p:nvSpPr>
                  <p:cNvPr id="36" name="Oval 35"/>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934200" y="5386393"/>
                  <a:ext cx="276226" cy="266701"/>
                  <a:chOff x="6019800" y="5133968"/>
                  <a:chExt cx="552452" cy="533402"/>
                </a:xfrm>
              </p:grpSpPr>
              <p:sp>
                <p:nvSpPr>
                  <p:cNvPr id="34" name="Oval 33"/>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TextBox 30"/>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pic>
        <p:nvPicPr>
          <p:cNvPr id="68" name="Picture 2" descr="http://www.clipartlord.com/wp-content/uploads/2013/10/train-station.png"/>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769616" y="4837481"/>
            <a:ext cx="1517259" cy="751795"/>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Connector 68"/>
          <p:cNvCxnSpPr/>
          <p:nvPr/>
        </p:nvCxnSpPr>
        <p:spPr bwMode="auto">
          <a:xfrm flipH="1">
            <a:off x="-4594" y="5486400"/>
            <a:ext cx="9144000" cy="0"/>
          </a:xfrm>
          <a:prstGeom prst="line">
            <a:avLst/>
          </a:prstGeom>
          <a:noFill/>
          <a:ln w="38100" cap="flat" cmpd="sng" algn="ctr">
            <a:solidFill>
              <a:schemeClr val="tx1"/>
            </a:solidFill>
            <a:prstDash val="solid"/>
            <a:round/>
            <a:headEnd type="none" w="med" len="med"/>
            <a:tailEnd type="none" w="med" len="med"/>
          </a:ln>
          <a:effectLst/>
        </p:spPr>
      </p:cxnSp>
      <p:cxnSp>
        <p:nvCxnSpPr>
          <p:cNvPr id="70" name="Straight Arrow Connector 69"/>
          <p:cNvCxnSpPr/>
          <p:nvPr/>
        </p:nvCxnSpPr>
        <p:spPr bwMode="auto">
          <a:xfrm>
            <a:off x="7101520" y="5364391"/>
            <a:ext cx="666286" cy="0"/>
          </a:xfrm>
          <a:prstGeom prst="straightConnector1">
            <a:avLst/>
          </a:prstGeom>
          <a:noFill/>
          <a:ln w="38100" cap="flat" cmpd="sng" algn="ctr">
            <a:solidFill>
              <a:schemeClr val="tx1"/>
            </a:solidFill>
            <a:prstDash val="solid"/>
            <a:round/>
            <a:headEnd type="none" w="med" len="med"/>
            <a:tailEnd type="arrow"/>
          </a:ln>
          <a:effectLst/>
        </p:spPr>
      </p:cxnSp>
      <p:grpSp>
        <p:nvGrpSpPr>
          <p:cNvPr id="135" name="Group 134"/>
          <p:cNvGrpSpPr/>
          <p:nvPr/>
        </p:nvGrpSpPr>
        <p:grpSpPr>
          <a:xfrm>
            <a:off x="4711537" y="4982233"/>
            <a:ext cx="2017259" cy="477034"/>
            <a:chOff x="3447447" y="2795298"/>
            <a:chExt cx="2017259" cy="477034"/>
          </a:xfrm>
        </p:grpSpPr>
        <p:grpSp>
          <p:nvGrpSpPr>
            <p:cNvPr id="136" name="Group 135"/>
            <p:cNvGrpSpPr/>
            <p:nvPr/>
          </p:nvGrpSpPr>
          <p:grpSpPr>
            <a:xfrm>
              <a:off x="4133408" y="2810256"/>
              <a:ext cx="343714" cy="328902"/>
              <a:chOff x="1295400" y="3837738"/>
              <a:chExt cx="588449" cy="574993"/>
            </a:xfrm>
          </p:grpSpPr>
          <p:sp>
            <p:nvSpPr>
              <p:cNvPr id="197" name="Oval 196"/>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98" name="TextBox 197"/>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37" name="Group 136"/>
            <p:cNvGrpSpPr/>
            <p:nvPr/>
          </p:nvGrpSpPr>
          <p:grpSpPr>
            <a:xfrm>
              <a:off x="4483880" y="2795298"/>
              <a:ext cx="343714" cy="399694"/>
              <a:chOff x="1295400" y="3837738"/>
              <a:chExt cx="588449" cy="574993"/>
            </a:xfrm>
          </p:grpSpPr>
          <p:sp>
            <p:nvSpPr>
              <p:cNvPr id="195" name="Oval 194"/>
              <p:cNvSpPr/>
              <p:nvPr/>
            </p:nvSpPr>
            <p:spPr bwMode="auto">
              <a:xfrm>
                <a:off x="1295400" y="3906738"/>
                <a:ext cx="531373" cy="505993"/>
              </a:xfrm>
              <a:prstGeom prst="ellipse">
                <a:avLst/>
              </a:prstGeom>
              <a:solidFill>
                <a:srgbClr val="92D050"/>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487" tIns="44450" rIns="90487" bIns="44450" numCol="1" rtlCol="0" anchor="t" anchorCtr="0" compatLnSpc="1">
                <a:prstTxWarp prst="textNoShape">
                  <a:avLst/>
                </a:prstTxWarp>
                <a:spAutoFit/>
              </a:bodyPr>
              <a:lstStyle/>
              <a:p>
                <a: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pPr>
                <a:endParaRPr kumimoji="0" lang="en-US" sz="1000" b="0" i="0" u="none" strike="noStrike" cap="none" normalizeH="0" baseline="0" smtClean="0">
                  <a:ln>
                    <a:noFill/>
                  </a:ln>
                  <a:solidFill>
                    <a:schemeClr val="tx1"/>
                  </a:solidFill>
                  <a:effectLst/>
                  <a:latin typeface="Arial" charset="0"/>
                </a:endParaRPr>
              </a:p>
            </p:txBody>
          </p:sp>
          <p:sp>
            <p:nvSpPr>
              <p:cNvPr id="196" name="TextBox 195"/>
              <p:cNvSpPr txBox="1"/>
              <p:nvPr/>
            </p:nvSpPr>
            <p:spPr>
              <a:xfrm>
                <a:off x="1333072" y="3837738"/>
                <a:ext cx="550777" cy="309934"/>
              </a:xfrm>
              <a:prstGeom prst="rect">
                <a:avLst/>
              </a:prstGeom>
              <a:noFill/>
            </p:spPr>
            <p:txBody>
              <a:bodyPr wrap="square" rtlCol="0">
                <a:spAutoFit/>
              </a:bodyPr>
              <a:lstStyle/>
              <a:p>
                <a:r>
                  <a:rPr lang="en-US" sz="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a:t>
                </a:r>
                <a:r>
                  <a:rPr lang="en-US" sz="800" baseline="-2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en-US" sz="800" baseline="-25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138" name="Group 137"/>
            <p:cNvGrpSpPr/>
            <p:nvPr/>
          </p:nvGrpSpPr>
          <p:grpSpPr>
            <a:xfrm>
              <a:off x="3447447" y="2809401"/>
              <a:ext cx="2017259" cy="462931"/>
              <a:chOff x="2667000" y="4419600"/>
              <a:chExt cx="4876800" cy="1233494"/>
            </a:xfrm>
          </p:grpSpPr>
          <p:sp>
            <p:nvSpPr>
              <p:cNvPr id="139" name="Trapezoid 138"/>
              <p:cNvSpPr/>
              <p:nvPr/>
            </p:nvSpPr>
            <p:spPr>
              <a:xfrm>
                <a:off x="7086600" y="5381630"/>
                <a:ext cx="457200" cy="204789"/>
              </a:xfrm>
              <a:prstGeom prst="trapezoid">
                <a:avLst>
                  <a:gd name="adj" fmla="val 9011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031827" y="4908558"/>
                <a:ext cx="400052" cy="577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019800" y="4908550"/>
                <a:ext cx="1219199" cy="5778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6019801" y="4495800"/>
                <a:ext cx="723900" cy="41275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010400" y="4664074"/>
                <a:ext cx="152400" cy="24447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flipV="1">
                <a:off x="6972300" y="4571999"/>
                <a:ext cx="228600" cy="92075"/>
              </a:xfrm>
              <a:prstGeom prst="trapezoid">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912642" y="4419600"/>
                <a:ext cx="926306" cy="76200"/>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1816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3434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5052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2667000" y="5029199"/>
                <a:ext cx="731042" cy="457199"/>
              </a:xfrm>
              <a:prstGeom prst="rect">
                <a:avLst/>
              </a:prstGeom>
              <a:solidFill>
                <a:srgbClr val="C0000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6107904"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415087" y="4571999"/>
                <a:ext cx="267891" cy="22860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3398042" y="5400675"/>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236242" y="5400673"/>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074442" y="5400671"/>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912642" y="5400669"/>
                <a:ext cx="107158" cy="85725"/>
              </a:xfrm>
              <a:prstGeom prst="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107904" y="5192705"/>
                <a:ext cx="457200" cy="455605"/>
                <a:chOff x="6019800" y="5133968"/>
                <a:chExt cx="552452" cy="533402"/>
              </a:xfrm>
            </p:grpSpPr>
            <p:sp>
              <p:nvSpPr>
                <p:cNvPr id="193" name="Oval 19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05587" y="5381630"/>
                <a:ext cx="604839" cy="271464"/>
                <a:chOff x="6605587" y="5381630"/>
                <a:chExt cx="604839" cy="271464"/>
              </a:xfrm>
            </p:grpSpPr>
            <p:grpSp>
              <p:nvGrpSpPr>
                <p:cNvPr id="187" name="Group 186"/>
                <p:cNvGrpSpPr/>
                <p:nvPr/>
              </p:nvGrpSpPr>
              <p:grpSpPr>
                <a:xfrm>
                  <a:off x="6605587" y="5381630"/>
                  <a:ext cx="276226" cy="266701"/>
                  <a:chOff x="6019800" y="5133968"/>
                  <a:chExt cx="552452" cy="533402"/>
                </a:xfrm>
              </p:grpSpPr>
              <p:sp>
                <p:nvSpPr>
                  <p:cNvPr id="191" name="Oval 190"/>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6934200" y="5386393"/>
                  <a:ext cx="276226" cy="266701"/>
                  <a:chOff x="6019800" y="5133968"/>
                  <a:chExt cx="552452" cy="533402"/>
                </a:xfrm>
              </p:grpSpPr>
              <p:sp>
                <p:nvSpPr>
                  <p:cNvPr id="189" name="Oval 188"/>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p:cNvGrpSpPr/>
              <p:nvPr/>
            </p:nvGrpSpPr>
            <p:grpSpPr>
              <a:xfrm>
                <a:off x="2730101" y="5381630"/>
                <a:ext cx="604839" cy="271464"/>
                <a:chOff x="6605587" y="5381630"/>
                <a:chExt cx="604839" cy="271464"/>
              </a:xfrm>
            </p:grpSpPr>
            <p:grpSp>
              <p:nvGrpSpPr>
                <p:cNvPr id="181" name="Group 180"/>
                <p:cNvGrpSpPr/>
                <p:nvPr/>
              </p:nvGrpSpPr>
              <p:grpSpPr>
                <a:xfrm>
                  <a:off x="6605587" y="5381630"/>
                  <a:ext cx="276226" cy="266701"/>
                  <a:chOff x="6019800" y="5133968"/>
                  <a:chExt cx="552452" cy="533402"/>
                </a:xfrm>
              </p:grpSpPr>
              <p:sp>
                <p:nvSpPr>
                  <p:cNvPr id="185" name="Oval 184"/>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6934200" y="5386393"/>
                  <a:ext cx="276226" cy="266701"/>
                  <a:chOff x="6019800" y="5133968"/>
                  <a:chExt cx="552452" cy="533402"/>
                </a:xfrm>
              </p:grpSpPr>
              <p:sp>
                <p:nvSpPr>
                  <p:cNvPr id="183" name="Oval 18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8"/>
              <p:cNvGrpSpPr/>
              <p:nvPr/>
            </p:nvGrpSpPr>
            <p:grpSpPr>
              <a:xfrm>
                <a:off x="3568301" y="5381630"/>
                <a:ext cx="604839" cy="271464"/>
                <a:chOff x="6605587" y="5381630"/>
                <a:chExt cx="604839" cy="271464"/>
              </a:xfrm>
            </p:grpSpPr>
            <p:grpSp>
              <p:nvGrpSpPr>
                <p:cNvPr id="175" name="Group 174"/>
                <p:cNvGrpSpPr/>
                <p:nvPr/>
              </p:nvGrpSpPr>
              <p:grpSpPr>
                <a:xfrm>
                  <a:off x="6605587" y="5381630"/>
                  <a:ext cx="276226" cy="266701"/>
                  <a:chOff x="6019800" y="5133968"/>
                  <a:chExt cx="552452" cy="533402"/>
                </a:xfrm>
              </p:grpSpPr>
              <p:sp>
                <p:nvSpPr>
                  <p:cNvPr id="179" name="Oval 178"/>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6934200" y="5386393"/>
                  <a:ext cx="276226" cy="266701"/>
                  <a:chOff x="6019800" y="5133968"/>
                  <a:chExt cx="552452" cy="533402"/>
                </a:xfrm>
              </p:grpSpPr>
              <p:sp>
                <p:nvSpPr>
                  <p:cNvPr id="177" name="Oval 176"/>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59"/>
              <p:cNvGrpSpPr/>
              <p:nvPr/>
            </p:nvGrpSpPr>
            <p:grpSpPr>
              <a:xfrm>
                <a:off x="4406501" y="5381630"/>
                <a:ext cx="604839" cy="271464"/>
                <a:chOff x="6605587" y="5381630"/>
                <a:chExt cx="604839" cy="271464"/>
              </a:xfrm>
            </p:grpSpPr>
            <p:grpSp>
              <p:nvGrpSpPr>
                <p:cNvPr id="169" name="Group 168"/>
                <p:cNvGrpSpPr/>
                <p:nvPr/>
              </p:nvGrpSpPr>
              <p:grpSpPr>
                <a:xfrm>
                  <a:off x="6605587" y="5381630"/>
                  <a:ext cx="276226" cy="266701"/>
                  <a:chOff x="6019800" y="5133968"/>
                  <a:chExt cx="552452" cy="533402"/>
                </a:xfrm>
              </p:grpSpPr>
              <p:sp>
                <p:nvSpPr>
                  <p:cNvPr id="173" name="Oval 172"/>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6934200" y="5386393"/>
                  <a:ext cx="276226" cy="266701"/>
                  <a:chOff x="6019800" y="5133968"/>
                  <a:chExt cx="552452" cy="533402"/>
                </a:xfrm>
              </p:grpSpPr>
              <p:sp>
                <p:nvSpPr>
                  <p:cNvPr id="171" name="Oval 170"/>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1" name="Group 160"/>
              <p:cNvGrpSpPr/>
              <p:nvPr/>
            </p:nvGrpSpPr>
            <p:grpSpPr>
              <a:xfrm>
                <a:off x="5244701" y="5381630"/>
                <a:ext cx="604839" cy="271464"/>
                <a:chOff x="6605587" y="5381630"/>
                <a:chExt cx="604839" cy="271464"/>
              </a:xfrm>
            </p:grpSpPr>
            <p:grpSp>
              <p:nvGrpSpPr>
                <p:cNvPr id="163" name="Group 162"/>
                <p:cNvGrpSpPr/>
                <p:nvPr/>
              </p:nvGrpSpPr>
              <p:grpSpPr>
                <a:xfrm>
                  <a:off x="6605587" y="5381630"/>
                  <a:ext cx="276226" cy="266701"/>
                  <a:chOff x="6019800" y="5133968"/>
                  <a:chExt cx="552452" cy="533402"/>
                </a:xfrm>
              </p:grpSpPr>
              <p:sp>
                <p:nvSpPr>
                  <p:cNvPr id="167" name="Oval 166"/>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6934200" y="5386393"/>
                  <a:ext cx="276226" cy="266701"/>
                  <a:chOff x="6019800" y="5133968"/>
                  <a:chExt cx="552452" cy="533402"/>
                </a:xfrm>
              </p:grpSpPr>
              <p:sp>
                <p:nvSpPr>
                  <p:cNvPr id="165" name="Oval 164"/>
                  <p:cNvSpPr/>
                  <p:nvPr/>
                </p:nvSpPr>
                <p:spPr>
                  <a:xfrm>
                    <a:off x="6019800" y="5133968"/>
                    <a:ext cx="552452" cy="5334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157913" y="5267318"/>
                    <a:ext cx="276226" cy="26670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p:cNvSpPr txBox="1"/>
              <p:nvPr/>
            </p:nvSpPr>
            <p:spPr>
              <a:xfrm>
                <a:off x="6653634" y="4860924"/>
                <a:ext cx="802966" cy="697068"/>
              </a:xfrm>
              <a:prstGeom prst="rect">
                <a:avLst/>
              </a:prstGeom>
              <a:noFill/>
            </p:spPr>
            <p:txBody>
              <a:bodyPr wrap="none" rtlCol="0">
                <a:spAutoFit/>
              </a:bodyPr>
              <a:lstStyle/>
              <a:p>
                <a:r>
                  <a:rPr lang="en-U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Hb</a:t>
                </a:r>
                <a:endParaRPr lang="en-US" sz="1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spTree>
    <p:extLst>
      <p:ext uri="{BB962C8B-B14F-4D97-AF65-F5344CB8AC3E}">
        <p14:creationId xmlns:p14="http://schemas.microsoft.com/office/powerpoint/2010/main" val="4169512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 y="14068"/>
            <a:ext cx="8814445" cy="1080749"/>
          </a:xfrm>
          <a:solidFill>
            <a:schemeClr val="bg1"/>
          </a:solidFill>
          <a:ln>
            <a:solidFill>
              <a:srgbClr val="C00000"/>
            </a:solidFill>
          </a:ln>
        </p:spPr>
        <p:txBody>
          <a:bodyPr/>
          <a:lstStyle/>
          <a:p>
            <a:pPr algn="ctr"/>
            <a:r>
              <a:rPr lang="en-US" sz="2400" i="1" dirty="0" smtClean="0">
                <a:solidFill>
                  <a:srgbClr val="C00000"/>
                </a:solidFill>
                <a:latin typeface="Calibri" panose="020F0502020204030204" pitchFamily="34" charset="0"/>
              </a:rPr>
              <a:t> </a:t>
            </a:r>
            <a:r>
              <a:rPr lang="en-US" sz="1600" i="1" dirty="0" smtClean="0">
                <a:solidFill>
                  <a:srgbClr val="C00000"/>
                </a:solidFill>
                <a:latin typeface="Calibri" panose="020F0502020204030204" pitchFamily="34" charset="0"/>
              </a:rPr>
              <a:t>Suggested Support Document for Screening  Post Surgery with Pulse Co-OximetrY:</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2200" i="1" dirty="0" smtClean="0">
                <a:solidFill>
                  <a:schemeClr val="tx1"/>
                </a:solidFill>
                <a:latin typeface="Calibri" panose="020F0502020204030204" pitchFamily="34" charset="0"/>
              </a:rPr>
              <a:t>Noninvasive Hemoglobin Monitoring, a rapid, reliable, and cost-effective method following total joint replacement</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1800" b="0" i="1" dirty="0" smtClean="0">
                <a:solidFill>
                  <a:schemeClr val="tx1"/>
                </a:solidFill>
                <a:latin typeface="Calibri" panose="020F0502020204030204" pitchFamily="34" charset="0"/>
              </a:rPr>
              <a:t>Mayo Study Published in Journal of Bone and Joint Surgery, 2016</a:t>
            </a:r>
            <a:endParaRPr lang="en-US" sz="1800" b="0" i="1" dirty="0">
              <a:solidFill>
                <a:schemeClr val="tx1"/>
              </a:solidFill>
              <a:latin typeface="Calibri" panose="020F050202020403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 y="1905253"/>
            <a:ext cx="46101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itle 1"/>
          <p:cNvSpPr txBox="1">
            <a:spLocks/>
          </p:cNvSpPr>
          <p:nvPr/>
        </p:nvSpPr>
        <p:spPr bwMode="auto">
          <a:xfrm>
            <a:off x="4937760" y="1981196"/>
            <a:ext cx="4032895" cy="3559633"/>
          </a:xfrm>
          <a:prstGeom prst="rect">
            <a:avLst/>
          </a:prstGeom>
          <a:solidFill>
            <a:schemeClr val="bg1">
              <a:lumMod val="95000"/>
            </a:schemeClr>
          </a:solidFill>
          <a:ln>
            <a:solidFill>
              <a:schemeClr val="tx1"/>
            </a:solidFill>
          </a:ln>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600" b="0" kern="0" dirty="0" smtClean="0">
                <a:solidFill>
                  <a:srgbClr val="C00000"/>
                </a:solidFill>
              </a:rPr>
              <a:t>Study performed by Mayo used non invasive hemoglobin for screening post total hip and total knee  surgery results were favorable for </a:t>
            </a:r>
            <a:r>
              <a:rPr lang="en-US" altLang="en-US" sz="1600" b="0" kern="0" dirty="0" err="1" smtClean="0">
                <a:solidFill>
                  <a:srgbClr val="C00000"/>
                </a:solidFill>
              </a:rPr>
              <a:t>nHgb</a:t>
            </a:r>
            <a:r>
              <a:rPr lang="en-US" altLang="en-US" sz="1600" b="0" kern="0" dirty="0" smtClean="0">
                <a:solidFill>
                  <a:srgbClr val="C00000"/>
                </a:solidFill>
              </a:rPr>
              <a:t>.  </a:t>
            </a:r>
          </a:p>
          <a:p>
            <a:r>
              <a:rPr lang="en-US" altLang="en-US" sz="1500" kern="0" dirty="0" smtClean="0">
                <a:solidFill>
                  <a:srgbClr val="C00000"/>
                </a:solidFill>
              </a:rPr>
              <a:t>Researchers said: </a:t>
            </a:r>
          </a:p>
          <a:p>
            <a:r>
              <a:rPr lang="en-US" altLang="en-US" sz="1500" kern="0" dirty="0" smtClean="0">
                <a:solidFill>
                  <a:srgbClr val="C00000"/>
                </a:solidFill>
              </a:rPr>
              <a:t>“</a:t>
            </a:r>
            <a:r>
              <a:rPr lang="en-US" altLang="en-US" sz="1500" kern="0" dirty="0" err="1" smtClean="0">
                <a:solidFill>
                  <a:srgbClr val="C00000"/>
                </a:solidFill>
              </a:rPr>
              <a:t>Hgb</a:t>
            </a:r>
            <a:r>
              <a:rPr lang="en-US" altLang="en-US" sz="1500" kern="0" dirty="0" smtClean="0">
                <a:solidFill>
                  <a:srgbClr val="C00000"/>
                </a:solidFill>
              </a:rPr>
              <a:t> monitoring was found to be more efficient, less expensive, and preferred by patients compared to </a:t>
            </a:r>
            <a:r>
              <a:rPr lang="en-US" altLang="en-US" sz="1500" kern="0" dirty="0" err="1" smtClean="0">
                <a:solidFill>
                  <a:srgbClr val="C00000"/>
                </a:solidFill>
              </a:rPr>
              <a:t>iHgb</a:t>
            </a:r>
            <a:r>
              <a:rPr lang="en-US" altLang="en-US" sz="1500" kern="0" dirty="0" smtClean="0">
                <a:solidFill>
                  <a:srgbClr val="C00000"/>
                </a:solidFill>
              </a:rPr>
              <a:t> monitoring (invasive testing)”</a:t>
            </a:r>
          </a:p>
          <a:p>
            <a:endParaRPr lang="en-US" altLang="en-US" sz="1500" kern="0" dirty="0" smtClean="0">
              <a:solidFill>
                <a:srgbClr val="C00000"/>
              </a:solidFill>
            </a:endParaRPr>
          </a:p>
          <a:p>
            <a:r>
              <a:rPr lang="en-US" altLang="en-US" sz="1500" kern="0" dirty="0" smtClean="0">
                <a:solidFill>
                  <a:srgbClr val="C00000"/>
                </a:solidFill>
              </a:rPr>
              <a:t>“ Implementation of this screening protocol following total hip and total knee arthroplasty could eliminate the need for invasive monitoring </a:t>
            </a:r>
            <a:r>
              <a:rPr lang="en-US" altLang="en-US" sz="1500" kern="0" dirty="0" err="1" smtClean="0">
                <a:solidFill>
                  <a:srgbClr val="C00000"/>
                </a:solidFill>
              </a:rPr>
              <a:t>i</a:t>
            </a:r>
            <a:r>
              <a:rPr lang="en-US" altLang="en-US" sz="1500" kern="0" dirty="0" err="1">
                <a:solidFill>
                  <a:srgbClr val="C00000"/>
                </a:solidFill>
              </a:rPr>
              <a:t>H</a:t>
            </a:r>
            <a:r>
              <a:rPr lang="en-US" altLang="en-US" sz="1500" kern="0" dirty="0" err="1" smtClean="0">
                <a:solidFill>
                  <a:srgbClr val="C00000"/>
                </a:solidFill>
              </a:rPr>
              <a:t>gb</a:t>
            </a:r>
            <a:r>
              <a:rPr lang="en-US" altLang="en-US" sz="1500" kern="0" dirty="0" smtClean="0">
                <a:solidFill>
                  <a:srgbClr val="C00000"/>
                </a:solidFill>
              </a:rPr>
              <a:t> in approximately 80% of patients, resulting in potential annual savings of more than twenty million dollars in the US alone.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38" y="1454677"/>
            <a:ext cx="4330644" cy="1175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521" y="6583131"/>
            <a:ext cx="3218590" cy="28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707" y="5711317"/>
            <a:ext cx="8408036" cy="9792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861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936893"/>
          </a:xfrm>
        </p:spPr>
        <p:txBody>
          <a:bodyPr/>
          <a:lstStyle/>
          <a:p>
            <a:r>
              <a:rPr lang="en-US" dirty="0" smtClean="0"/>
              <a:t>COPD Readmission Reduction Strategies</a:t>
            </a:r>
            <a:endParaRPr lang="en-US" dirty="0"/>
          </a:p>
        </p:txBody>
      </p:sp>
      <p:sp>
        <p:nvSpPr>
          <p:cNvPr id="3" name="Content Placeholder 2"/>
          <p:cNvSpPr>
            <a:spLocks noGrp="1"/>
          </p:cNvSpPr>
          <p:nvPr>
            <p:ph idx="1"/>
          </p:nvPr>
        </p:nvSpPr>
        <p:spPr>
          <a:xfrm>
            <a:off x="253218" y="1173163"/>
            <a:ext cx="8662182" cy="4649787"/>
          </a:xfrm>
        </p:spPr>
        <p:txBody>
          <a:bodyPr/>
          <a:lstStyle/>
          <a:p>
            <a:r>
              <a:rPr lang="en-US" sz="2400" dirty="0" smtClean="0"/>
              <a:t>Cross-continuum of care delivery</a:t>
            </a:r>
          </a:p>
          <a:p>
            <a:pPr marL="857250" lvl="1" indent="-457200"/>
            <a:r>
              <a:rPr lang="en-US" sz="2200" dirty="0" smtClean="0"/>
              <a:t>COPD Coordinator function</a:t>
            </a:r>
          </a:p>
          <a:p>
            <a:pPr marL="857250" lvl="1" indent="-457200"/>
            <a:r>
              <a:rPr lang="en-US" sz="2200" b="0" dirty="0" smtClean="0"/>
              <a:t>Efficient communication between all parties</a:t>
            </a:r>
          </a:p>
          <a:p>
            <a:pPr marL="857250" lvl="1" indent="-457200"/>
            <a:r>
              <a:rPr lang="en-US" sz="2200" dirty="0"/>
              <a:t>S</a:t>
            </a:r>
            <a:r>
              <a:rPr lang="en-US" sz="2200" dirty="0" smtClean="0"/>
              <a:t>eamless discharge</a:t>
            </a:r>
          </a:p>
          <a:p>
            <a:pPr marL="857250" lvl="1" indent="-457200"/>
            <a:r>
              <a:rPr lang="en-US" sz="2200" b="0" dirty="0" smtClean="0"/>
              <a:t>Home visit</a:t>
            </a:r>
          </a:p>
          <a:p>
            <a:r>
              <a:rPr lang="en-US" sz="2400" dirty="0" smtClean="0"/>
              <a:t>Patient centered care</a:t>
            </a:r>
          </a:p>
          <a:p>
            <a:pPr lvl="1" indent="-342900"/>
            <a:r>
              <a:rPr lang="en-US" sz="2200" dirty="0" smtClean="0"/>
              <a:t>Patient training in self monitoring and self management</a:t>
            </a:r>
          </a:p>
          <a:p>
            <a:r>
              <a:rPr lang="en-US" sz="2400" dirty="0" smtClean="0"/>
              <a:t>Active Lifestyle</a:t>
            </a:r>
            <a:r>
              <a:rPr lang="en-US" sz="2400" b="0" dirty="0"/>
              <a:t>	</a:t>
            </a:r>
            <a:endParaRPr lang="en-US" sz="2400" b="0" dirty="0" smtClean="0"/>
          </a:p>
          <a:p>
            <a:pPr marL="914400" lvl="1" indent="-514350"/>
            <a:r>
              <a:rPr lang="en-US" sz="2200" dirty="0" smtClean="0"/>
              <a:t>Activity supports overall physical and </a:t>
            </a:r>
            <a:r>
              <a:rPr lang="en-US" sz="2200" i="1" u="sng" dirty="0" smtClean="0"/>
              <a:t>mental health</a:t>
            </a:r>
            <a:endParaRPr lang="en-US" sz="2200" dirty="0" smtClean="0"/>
          </a:p>
          <a:p>
            <a:r>
              <a:rPr lang="en-US" sz="2400" dirty="0" smtClean="0"/>
              <a:t>Patient training</a:t>
            </a:r>
          </a:p>
          <a:p>
            <a:pPr marL="914400" lvl="1" indent="-514350"/>
            <a:r>
              <a:rPr lang="en-US" sz="2200" dirty="0" smtClean="0"/>
              <a:t>Patient should have a checklist of responsibilities and daily activities</a:t>
            </a:r>
          </a:p>
          <a:p>
            <a:pPr marL="914400" lvl="1" indent="-514350"/>
            <a:r>
              <a:rPr lang="en-US" sz="2200" dirty="0" smtClean="0"/>
              <a:t>Use of the “teach back” method</a:t>
            </a:r>
          </a:p>
          <a:p>
            <a:pPr marL="914400" lvl="1" indent="-514350"/>
            <a:endParaRPr lang="en-US" sz="2000" b="0" dirty="0" smtClean="0"/>
          </a:p>
        </p:txBody>
      </p:sp>
    </p:spTree>
    <p:extLst>
      <p:ext uri="{BB962C8B-B14F-4D97-AF65-F5344CB8AC3E}">
        <p14:creationId xmlns:p14="http://schemas.microsoft.com/office/powerpoint/2010/main" val="88141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90191"/>
            <a:ext cx="8775699" cy="1080749"/>
          </a:xfrm>
          <a:solidFill>
            <a:schemeClr val="bg1"/>
          </a:solidFill>
          <a:ln>
            <a:solidFill>
              <a:srgbClr val="C00000"/>
            </a:solidFill>
          </a:ln>
        </p:spPr>
        <p:txBody>
          <a:bodyPr/>
          <a:lstStyle/>
          <a:p>
            <a:pPr algn="ctr"/>
            <a:r>
              <a:rPr lang="en-US" sz="2400" i="1" dirty="0" smtClean="0">
                <a:solidFill>
                  <a:srgbClr val="C00000"/>
                </a:solidFill>
                <a:latin typeface="Calibri" panose="020F0502020204030204" pitchFamily="34" charset="0"/>
              </a:rPr>
              <a:t> </a:t>
            </a:r>
            <a:r>
              <a:rPr lang="en-US" sz="1400" i="1" dirty="0" smtClean="0">
                <a:solidFill>
                  <a:srgbClr val="C00000"/>
                </a:solidFill>
                <a:latin typeface="Calibri" panose="020F0502020204030204" pitchFamily="34" charset="0"/>
              </a:rPr>
              <a:t>Suggested Support Document for Screening  with Pulse Co-OximetrY:</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2000" b="0" dirty="0" smtClean="0">
                <a:solidFill>
                  <a:schemeClr val="tx1"/>
                </a:solidFill>
                <a:latin typeface="Calibri" panose="020F0502020204030204" pitchFamily="34" charset="0"/>
              </a:rPr>
              <a:t>Lubbock, TX WIC Poster Presentation</a:t>
            </a:r>
            <a:endParaRPr lang="en-US" sz="2000" b="0" dirty="0">
              <a:solidFill>
                <a:schemeClr val="tx1"/>
              </a:solidFill>
              <a:latin typeface="Calibri" panose="020F0502020204030204" pitchFamily="34" charset="0"/>
            </a:endParaRPr>
          </a:p>
        </p:txBody>
      </p:sp>
      <p:sp>
        <p:nvSpPr>
          <p:cNvPr id="9" name="Title 1"/>
          <p:cNvSpPr txBox="1">
            <a:spLocks/>
          </p:cNvSpPr>
          <p:nvPr/>
        </p:nvSpPr>
        <p:spPr bwMode="auto">
          <a:xfrm>
            <a:off x="158259" y="5355296"/>
            <a:ext cx="8802861" cy="1360487"/>
          </a:xfrm>
          <a:prstGeom prst="rect">
            <a:avLst/>
          </a:prstGeom>
          <a:solidFill>
            <a:schemeClr val="bg1">
              <a:lumMod val="95000"/>
            </a:schemeClr>
          </a:solidFill>
          <a:ln>
            <a:solidFill>
              <a:schemeClr val="tx1"/>
            </a:solidFill>
          </a:ln>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700" kern="0" dirty="0" smtClean="0">
                <a:solidFill>
                  <a:srgbClr val="C00000"/>
                </a:solidFill>
              </a:rPr>
              <a:t>From Conclusion: </a:t>
            </a:r>
            <a:r>
              <a:rPr lang="en-US" altLang="en-US" sz="1700" b="0" kern="0" dirty="0" smtClean="0">
                <a:solidFill>
                  <a:srgbClr val="C00000"/>
                </a:solidFill>
              </a:rPr>
              <a:t> </a:t>
            </a:r>
          </a:p>
          <a:p>
            <a:pPr marL="285750" indent="-285750">
              <a:buFont typeface="Arial" panose="020B0604020202020204" pitchFamily="34" charset="0"/>
              <a:buChar char="•"/>
            </a:pPr>
            <a:r>
              <a:rPr lang="en-US" altLang="en-US" sz="1700" b="0" kern="0" dirty="0" smtClean="0">
                <a:solidFill>
                  <a:srgbClr val="C00000"/>
                </a:solidFill>
              </a:rPr>
              <a:t>“Noninvasive hemoglobin measurement with the Pronto device provided fast and easy hemoglobin measurement in the vast majority of WIC participants.”</a:t>
            </a:r>
          </a:p>
          <a:p>
            <a:pPr marL="285750" indent="-285750">
              <a:buFont typeface="Arial" panose="020B0604020202020204" pitchFamily="34" charset="0"/>
              <a:buChar char="•"/>
            </a:pPr>
            <a:r>
              <a:rPr lang="en-US" altLang="en-US" sz="1700" b="0" kern="0" dirty="0" smtClean="0">
                <a:solidFill>
                  <a:srgbClr val="C00000"/>
                </a:solidFill>
              </a:rPr>
              <a:t>“Pronto may provide a hemoglobin screening method that confers greater patient comfort an staff satisfaction with similar clinical utility compared to the current, invasive screening method.”</a:t>
            </a:r>
            <a:endParaRPr lang="en-US" altLang="en-US" sz="1700" kern="0" dirty="0" smtClean="0">
              <a:solidFill>
                <a:srgbClr val="C0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325292"/>
            <a:ext cx="6166285" cy="38869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275" y="1344126"/>
            <a:ext cx="2003425" cy="1910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3370810"/>
            <a:ext cx="2003425" cy="18487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949031" y="2695972"/>
            <a:ext cx="6219031" cy="190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09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90191"/>
            <a:ext cx="8775699" cy="1080749"/>
          </a:xfrm>
          <a:solidFill>
            <a:schemeClr val="bg1"/>
          </a:solidFill>
          <a:ln>
            <a:solidFill>
              <a:srgbClr val="C00000"/>
            </a:solidFill>
          </a:ln>
        </p:spPr>
        <p:txBody>
          <a:bodyPr/>
          <a:lstStyle/>
          <a:p>
            <a:pPr algn="ctr"/>
            <a:r>
              <a:rPr lang="en-US" sz="2400" i="1" dirty="0" smtClean="0">
                <a:solidFill>
                  <a:srgbClr val="C00000"/>
                </a:solidFill>
                <a:latin typeface="Calibri" panose="020F0502020204030204" pitchFamily="34" charset="0"/>
              </a:rPr>
              <a:t> </a:t>
            </a:r>
            <a:r>
              <a:rPr lang="en-US" sz="1400" i="1" dirty="0" smtClean="0">
                <a:solidFill>
                  <a:srgbClr val="C00000"/>
                </a:solidFill>
                <a:latin typeface="Calibri" panose="020F0502020204030204" pitchFamily="34" charset="0"/>
              </a:rPr>
              <a:t>Suggested Support Document for Screening  with Pulse Co-OximetrY:</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r>
              <a:rPr lang="en-US" sz="2000" b="0" dirty="0" smtClean="0">
                <a:solidFill>
                  <a:schemeClr val="tx1"/>
                </a:solidFill>
                <a:latin typeface="Calibri" panose="020F0502020204030204" pitchFamily="34" charset="0"/>
              </a:rPr>
              <a:t>Wisconsin, WIC Poster Presentation</a:t>
            </a:r>
            <a:endParaRPr lang="en-US" sz="2000" b="0" dirty="0">
              <a:solidFill>
                <a:schemeClr val="tx1"/>
              </a:solidFill>
              <a:latin typeface="Calibri" panose="020F0502020204030204" pitchFamily="34" charset="0"/>
            </a:endParaRPr>
          </a:p>
        </p:txBody>
      </p:sp>
      <p:sp>
        <p:nvSpPr>
          <p:cNvPr id="9" name="Title 1"/>
          <p:cNvSpPr txBox="1">
            <a:spLocks/>
          </p:cNvSpPr>
          <p:nvPr/>
        </p:nvSpPr>
        <p:spPr bwMode="auto">
          <a:xfrm>
            <a:off x="214313" y="5309393"/>
            <a:ext cx="8756343" cy="1472407"/>
          </a:xfrm>
          <a:prstGeom prst="rect">
            <a:avLst/>
          </a:prstGeom>
          <a:solidFill>
            <a:schemeClr val="bg1">
              <a:lumMod val="95000"/>
            </a:schemeClr>
          </a:solidFill>
          <a:ln>
            <a:solidFill>
              <a:schemeClr val="tx1"/>
            </a:solidFill>
          </a:ln>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Clr>
                <a:srgbClr val="D70C05"/>
              </a:buClr>
              <a:buNone/>
              <a:defRPr sz="2000" b="1">
                <a:solidFill>
                  <a:schemeClr val="tx1"/>
                </a:solidFill>
                <a:latin typeface="+mn-lt"/>
                <a:ea typeface="+mn-ea"/>
                <a:cs typeface="MS PGothic"/>
              </a:defRPr>
            </a:lvl1pPr>
            <a:lvl2pPr marL="457200" indent="0" algn="l" rtl="0" eaLnBrk="0" fontAlgn="base" hangingPunct="0">
              <a:spcBef>
                <a:spcPct val="20000"/>
              </a:spcBef>
              <a:spcAft>
                <a:spcPct val="0"/>
              </a:spcAft>
              <a:buClr>
                <a:srgbClr val="D70C05"/>
              </a:buClr>
              <a:buSzPct val="75000"/>
              <a:buFont typeface="Wingdings 2" pitchFamily="18" charset="2"/>
              <a:buNone/>
              <a:defRPr sz="1800">
                <a:solidFill>
                  <a:schemeClr val="tx1"/>
                </a:solidFill>
                <a:latin typeface="+mn-lt"/>
                <a:ea typeface="+mn-ea"/>
                <a:cs typeface="MS PGothic"/>
              </a:defRPr>
            </a:lvl2pPr>
            <a:lvl3pPr marL="914400" indent="0" algn="l" rtl="0" eaLnBrk="0" fontAlgn="base" hangingPunct="0">
              <a:spcBef>
                <a:spcPct val="20000"/>
              </a:spcBef>
              <a:spcAft>
                <a:spcPct val="0"/>
              </a:spcAft>
              <a:buClr>
                <a:srgbClr val="D70C05"/>
              </a:buClr>
              <a:buSzPct val="75000"/>
              <a:buFont typeface="Wingdings 2" pitchFamily="18" charset="2"/>
              <a:buNone/>
              <a:defRPr sz="1600">
                <a:solidFill>
                  <a:schemeClr val="tx1"/>
                </a:solidFill>
                <a:latin typeface="+mn-lt"/>
                <a:ea typeface="+mn-ea"/>
                <a:cs typeface="MS PGothic"/>
              </a:defRPr>
            </a:lvl3pPr>
            <a:lvl4pPr marL="1371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4pPr>
            <a:lvl5pPr marL="18288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cs typeface="MS PGothic"/>
              </a:defRPr>
            </a:lvl5pPr>
            <a:lvl6pPr marL="22860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6pPr>
            <a:lvl7pPr marL="27432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7pPr>
            <a:lvl8pPr marL="32004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8pPr>
            <a:lvl9pPr marL="3657600" indent="0" algn="l" rtl="0" eaLnBrk="0" fontAlgn="base" hangingPunct="0">
              <a:spcBef>
                <a:spcPct val="20000"/>
              </a:spcBef>
              <a:spcAft>
                <a:spcPct val="0"/>
              </a:spcAft>
              <a:buClr>
                <a:srgbClr val="D70C05"/>
              </a:buClr>
              <a:buSzPct val="75000"/>
              <a:buFont typeface="Wingdings 2" pitchFamily="18" charset="2"/>
              <a:buNone/>
              <a:defRPr sz="1400">
                <a:solidFill>
                  <a:schemeClr val="tx1"/>
                </a:solidFill>
                <a:latin typeface="+mn-lt"/>
                <a:ea typeface="+mn-ea"/>
              </a:defRPr>
            </a:lvl9pPr>
          </a:lstStyle>
          <a:p>
            <a:r>
              <a:rPr lang="en-US" altLang="en-US" sz="1700" b="0" kern="0" dirty="0" smtClean="0">
                <a:solidFill>
                  <a:srgbClr val="C00000"/>
                </a:solidFill>
              </a:rPr>
              <a:t>3 Wisconsin WIC Clinics.   211 clients.   </a:t>
            </a:r>
          </a:p>
          <a:p>
            <a:pPr marL="285750" indent="-285750">
              <a:buFont typeface="Arial" panose="020B0604020202020204" pitchFamily="34" charset="0"/>
              <a:buChar char="•"/>
            </a:pPr>
            <a:r>
              <a:rPr lang="en-US" altLang="en-US" sz="1700" b="0" kern="0" dirty="0" smtClean="0">
                <a:solidFill>
                  <a:srgbClr val="C00000"/>
                </a:solidFill>
              </a:rPr>
              <a:t>Pronto successfully obtained a measurement on 90% of clients.</a:t>
            </a:r>
          </a:p>
          <a:p>
            <a:pPr marL="285750" indent="-285750">
              <a:buFont typeface="Arial" panose="020B0604020202020204" pitchFamily="34" charset="0"/>
              <a:buChar char="•"/>
            </a:pPr>
            <a:r>
              <a:rPr lang="en-US" altLang="en-US" sz="1700" b="0" kern="0" dirty="0" smtClean="0">
                <a:solidFill>
                  <a:srgbClr val="C00000"/>
                </a:solidFill>
              </a:rPr>
              <a:t>Pronto successfully obtained a measurement on 96.68% of clients age 3 and above.</a:t>
            </a:r>
          </a:p>
          <a:p>
            <a:pPr marL="285750" indent="-285750">
              <a:buFont typeface="Arial" panose="020B0604020202020204" pitchFamily="34" charset="0"/>
              <a:buChar char="•"/>
            </a:pPr>
            <a:r>
              <a:rPr lang="en-US" altLang="en-US" sz="1700" b="0" kern="0" dirty="0" smtClean="0">
                <a:solidFill>
                  <a:srgbClr val="C00000"/>
                </a:solidFill>
              </a:rPr>
              <a:t>Staff satisfaction was high</a:t>
            </a:r>
          </a:p>
          <a:p>
            <a:pPr marL="285750" indent="-285750">
              <a:buFont typeface="Arial" panose="020B0604020202020204" pitchFamily="34" charset="0"/>
              <a:buChar char="•"/>
            </a:pPr>
            <a:r>
              <a:rPr lang="en-US" altLang="en-US" sz="1700" b="0" kern="0" dirty="0" smtClean="0">
                <a:solidFill>
                  <a:srgbClr val="C00000"/>
                </a:solidFill>
              </a:rPr>
              <a:t>97% of Clients surveyed said they would welcome this method of assessment again on the next visit.</a:t>
            </a:r>
            <a:endParaRPr lang="en-US" altLang="en-US" sz="1700" kern="0" dirty="0" smtClean="0">
              <a:solidFill>
                <a:srgbClr val="C0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340711"/>
            <a:ext cx="5030787" cy="389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022" y="2997201"/>
            <a:ext cx="3568634" cy="2235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021" y="1665288"/>
            <a:ext cx="3568635" cy="10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54700" y="1315311"/>
            <a:ext cx="2744662" cy="369332"/>
          </a:xfrm>
          <a:prstGeom prst="rect">
            <a:avLst/>
          </a:prstGeom>
          <a:noFill/>
        </p:spPr>
        <p:txBody>
          <a:bodyPr wrap="none" rtlCol="0">
            <a:spAutoFit/>
          </a:bodyPr>
          <a:lstStyle/>
          <a:p>
            <a:r>
              <a:rPr lang="en-US" sz="1800" dirty="0" smtClean="0"/>
              <a:t>Pronto Performance Summary</a:t>
            </a:r>
            <a:endParaRPr lang="en-US" sz="2000" dirty="0"/>
          </a:p>
        </p:txBody>
      </p:sp>
    </p:spTree>
    <p:extLst>
      <p:ext uri="{BB962C8B-B14F-4D97-AF65-F5344CB8AC3E}">
        <p14:creationId xmlns:p14="http://schemas.microsoft.com/office/powerpoint/2010/main" val="2679636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itle 1"/>
          <p:cNvSpPr txBox="1">
            <a:spLocks/>
          </p:cNvSpPr>
          <p:nvPr/>
        </p:nvSpPr>
        <p:spPr bwMode="auto">
          <a:xfrm>
            <a:off x="228600" y="152684"/>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Font typeface="Arial" charset="0"/>
              <a:buChar char="•"/>
              <a:defRPr sz="3200">
                <a:solidFill>
                  <a:schemeClr val="tx1"/>
                </a:solidFill>
                <a:latin typeface="Calibri" pitchFamily="34" charset="0"/>
              </a:defRPr>
            </a:lvl1pPr>
            <a:lvl2pPr marL="742950" indent="-285750" defTabSz="457200" eaLnBrk="0" hangingPunct="0">
              <a:spcBef>
                <a:spcPct val="20000"/>
              </a:spcBef>
              <a:buFont typeface="Arial" charset="0"/>
              <a:buChar char="–"/>
              <a:defRPr sz="2800">
                <a:solidFill>
                  <a:schemeClr val="tx1"/>
                </a:solidFill>
                <a:latin typeface="Calibri" pitchFamily="34" charset="0"/>
              </a:defRPr>
            </a:lvl2pPr>
            <a:lvl3pPr marL="1143000" indent="-228600" defTabSz="457200" eaLnBrk="0" hangingPunct="0">
              <a:spcBef>
                <a:spcPct val="20000"/>
              </a:spcBef>
              <a:buFont typeface="Arial" charset="0"/>
              <a:buChar char="•"/>
              <a:defRPr sz="2400">
                <a:solidFill>
                  <a:schemeClr val="tx1"/>
                </a:solidFill>
                <a:latin typeface="Calibri" pitchFamily="34" charset="0"/>
              </a:defRPr>
            </a:lvl3pPr>
            <a:lvl4pPr marL="1600200" indent="-228600" defTabSz="457200" eaLnBrk="0" hangingPunct="0">
              <a:spcBef>
                <a:spcPct val="20000"/>
              </a:spcBef>
              <a:buFont typeface="Arial" charset="0"/>
              <a:buChar char="–"/>
              <a:defRPr sz="2000">
                <a:solidFill>
                  <a:schemeClr val="tx1"/>
                </a:solidFill>
                <a:latin typeface="Calibri" pitchFamily="34" charset="0"/>
              </a:defRPr>
            </a:lvl4pPr>
            <a:lvl5pPr marL="2057400" indent="-228600" defTabSz="4572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endParaRPr lang="en-US" altLang="en-US" sz="4400" b="1" dirty="0" smtClean="0">
              <a:solidFill>
                <a:srgbClr val="B50E20"/>
              </a:solidFill>
              <a:latin typeface="Arial Narrow" pitchFamily="34" charset="0"/>
              <a:ea typeface="ＭＳ Ｐゴシック" pitchFamily="34" charset="-128"/>
              <a:cs typeface="Arial" charset="0"/>
            </a:endParaRPr>
          </a:p>
        </p:txBody>
      </p:sp>
      <p:pic>
        <p:nvPicPr>
          <p:cNvPr id="35847" name="Picture 2" descr="Pronto_3Q">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673745"/>
            <a:ext cx="5354310" cy="535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61913"/>
            <a:ext cx="8686800" cy="1005171"/>
          </a:xfrm>
        </p:spPr>
        <p:txBody>
          <a:bodyPr/>
          <a:lstStyle/>
          <a:p>
            <a:r>
              <a:rPr lang="en-US" dirty="0" smtClean="0">
                <a:solidFill>
                  <a:srgbClr val="C00000"/>
                </a:solidFill>
              </a:rPr>
              <a:t>Pronto</a:t>
            </a:r>
            <a:r>
              <a:rPr lang="en-US" baseline="30000" dirty="0" smtClean="0">
                <a:solidFill>
                  <a:srgbClr val="C00000"/>
                </a:solidFill>
              </a:rPr>
              <a:t>®</a:t>
            </a:r>
            <a:r>
              <a:rPr lang="en-US" dirty="0" smtClean="0">
                <a:solidFill>
                  <a:srgbClr val="C00000"/>
                </a:solidFill>
              </a:rPr>
              <a:t> Pulse CO-Oximeter</a:t>
            </a:r>
            <a:r>
              <a:rPr lang="en-US" baseline="30000" dirty="0">
                <a:solidFill>
                  <a:srgbClr val="C00000"/>
                </a:solidFill>
              </a:rPr>
              <a:t> </a:t>
            </a:r>
            <a:r>
              <a:rPr lang="en-US" baseline="30000" dirty="0" smtClean="0">
                <a:solidFill>
                  <a:srgbClr val="C00000"/>
                </a:solidFill>
              </a:rPr>
              <a:t>® </a:t>
            </a:r>
            <a:r>
              <a:rPr lang="en-US" baseline="30000" dirty="0">
                <a:solidFill>
                  <a:srgbClr val="C00000"/>
                </a:solidFill>
              </a:rPr>
              <a:t> </a:t>
            </a:r>
            <a:r>
              <a:rPr lang="en-US" dirty="0" smtClean="0">
                <a:solidFill>
                  <a:srgbClr val="C00000"/>
                </a:solidFill>
              </a:rPr>
              <a:t> </a:t>
            </a:r>
            <a:r>
              <a:rPr lang="en-US" sz="3200" dirty="0" smtClean="0">
                <a:solidFill>
                  <a:srgbClr val="C00000"/>
                </a:solidFill>
              </a:rPr>
              <a:t/>
            </a:r>
            <a:br>
              <a:rPr lang="en-US" sz="3200" dirty="0" smtClean="0">
                <a:solidFill>
                  <a:srgbClr val="C00000"/>
                </a:solidFill>
              </a:rPr>
            </a:br>
            <a:r>
              <a:rPr lang="en-US" sz="2800" b="0" dirty="0" smtClean="0">
                <a:solidFill>
                  <a:schemeClr val="tx1"/>
                </a:solidFill>
              </a:rPr>
              <a:t>Upgrade Your Pulse Oximeter</a:t>
            </a:r>
            <a:endParaRPr lang="en-US" sz="2800" b="0" dirty="0">
              <a:solidFill>
                <a:schemeClr val="tx1"/>
              </a:solidFill>
            </a:endParaRPr>
          </a:p>
        </p:txBody>
      </p:sp>
      <p:sp>
        <p:nvSpPr>
          <p:cNvPr id="10" name="Content Placeholder 9"/>
          <p:cNvSpPr>
            <a:spLocks noGrp="1"/>
          </p:cNvSpPr>
          <p:nvPr>
            <p:ph idx="1"/>
          </p:nvPr>
        </p:nvSpPr>
        <p:spPr>
          <a:xfrm>
            <a:off x="296426" y="1352111"/>
            <a:ext cx="6310859" cy="4610100"/>
          </a:xfrm>
        </p:spPr>
        <p:txBody>
          <a:bodyPr/>
          <a:lstStyle/>
          <a:p>
            <a:pPr marL="233363" indent="-233363"/>
            <a:r>
              <a:rPr lang="en-US" altLang="en-US" sz="2700" b="0" dirty="0" smtClean="0">
                <a:solidFill>
                  <a:srgbClr val="000000"/>
                </a:solidFill>
                <a:latin typeface="Arial Narrow" pitchFamily="34" charset="0"/>
                <a:cs typeface="Arial" charset="0"/>
              </a:rPr>
              <a:t>Pronto</a:t>
            </a:r>
            <a:r>
              <a:rPr lang="en-US" altLang="en-US" sz="2700" b="0" baseline="30000" dirty="0">
                <a:solidFill>
                  <a:srgbClr val="000000"/>
                </a:solidFill>
                <a:latin typeface="Arial Narrow" pitchFamily="34" charset="0"/>
                <a:cs typeface="Arial" charset="0"/>
              </a:rPr>
              <a:t>®</a:t>
            </a:r>
            <a:r>
              <a:rPr lang="en-US" altLang="en-US" sz="2700" b="0" dirty="0">
                <a:solidFill>
                  <a:srgbClr val="000000"/>
                </a:solidFill>
                <a:latin typeface="Arial Narrow" pitchFamily="34" charset="0"/>
                <a:cs typeface="Arial" charset="0"/>
              </a:rPr>
              <a:t> provides more information about your patient’s </a:t>
            </a:r>
            <a:r>
              <a:rPr lang="en-US" altLang="en-US" sz="2700" b="0" dirty="0" smtClean="0">
                <a:solidFill>
                  <a:srgbClr val="000000"/>
                </a:solidFill>
                <a:latin typeface="Arial Narrow" pitchFamily="34" charset="0"/>
                <a:cs typeface="Arial" charset="0"/>
              </a:rPr>
              <a:t>oxygenation </a:t>
            </a:r>
            <a:r>
              <a:rPr lang="en-US" altLang="en-US" sz="2700" b="0" dirty="0">
                <a:solidFill>
                  <a:srgbClr val="000000"/>
                </a:solidFill>
                <a:latin typeface="Arial Narrow" pitchFamily="34" charset="0"/>
                <a:cs typeface="Arial" charset="0"/>
              </a:rPr>
              <a:t>by noninvasively and simultaneously measuring </a:t>
            </a:r>
            <a:r>
              <a:rPr lang="en-US" altLang="en-US" sz="2700" b="0" dirty="0" smtClean="0">
                <a:solidFill>
                  <a:srgbClr val="000000"/>
                </a:solidFill>
                <a:latin typeface="Arial Narrow" pitchFamily="34" charset="0"/>
                <a:cs typeface="Arial" charset="0"/>
              </a:rPr>
              <a:t>oxygen </a:t>
            </a:r>
            <a:r>
              <a:rPr lang="en-US" altLang="en-US" sz="2700" b="0" dirty="0">
                <a:solidFill>
                  <a:srgbClr val="000000"/>
                </a:solidFill>
                <a:latin typeface="Arial Narrow" pitchFamily="34" charset="0"/>
                <a:cs typeface="Arial" charset="0"/>
              </a:rPr>
              <a:t>saturation (SpO2</a:t>
            </a:r>
            <a:r>
              <a:rPr lang="en-US" altLang="en-US" sz="2700" b="0" dirty="0" smtClean="0">
                <a:solidFill>
                  <a:srgbClr val="000000"/>
                </a:solidFill>
                <a:latin typeface="Arial Narrow" pitchFamily="34" charset="0"/>
                <a:cs typeface="Arial" charset="0"/>
              </a:rPr>
              <a:t>), pulse rate (PR) </a:t>
            </a:r>
            <a:r>
              <a:rPr lang="en-US" altLang="en-US" sz="2700" b="0" dirty="0">
                <a:solidFill>
                  <a:srgbClr val="000000"/>
                </a:solidFill>
                <a:latin typeface="Arial Narrow" pitchFamily="34" charset="0"/>
                <a:cs typeface="Arial" charset="0"/>
              </a:rPr>
              <a:t>and total hemoglobin </a:t>
            </a:r>
            <a:r>
              <a:rPr lang="en-US" altLang="en-US" sz="2700" b="0" dirty="0" smtClean="0">
                <a:solidFill>
                  <a:srgbClr val="000000"/>
                </a:solidFill>
                <a:latin typeface="Arial Narrow" pitchFamily="34" charset="0"/>
                <a:cs typeface="Arial" charset="0"/>
              </a:rPr>
              <a:t>(</a:t>
            </a:r>
            <a:r>
              <a:rPr lang="en-US" altLang="en-US" sz="2700" b="0" dirty="0">
                <a:solidFill>
                  <a:srgbClr val="000000"/>
                </a:solidFill>
                <a:latin typeface="Arial Narrow" pitchFamily="34" charset="0"/>
                <a:cs typeface="Arial" charset="0"/>
              </a:rPr>
              <a:t>SpHb</a:t>
            </a:r>
            <a:r>
              <a:rPr lang="en-US" altLang="en-US" sz="2700" b="0" baseline="30000" dirty="0">
                <a:solidFill>
                  <a:srgbClr val="000000"/>
                </a:solidFill>
                <a:latin typeface="Arial Narrow" pitchFamily="34" charset="0"/>
                <a:cs typeface="Arial" charset="0"/>
              </a:rPr>
              <a:t>®</a:t>
            </a:r>
            <a:r>
              <a:rPr lang="en-US" altLang="en-US" sz="2700" b="0" dirty="0">
                <a:solidFill>
                  <a:srgbClr val="000000"/>
                </a:solidFill>
                <a:latin typeface="Arial Narrow" pitchFamily="34" charset="0"/>
                <a:cs typeface="Arial" charset="0"/>
              </a:rPr>
              <a:t>) facilitating timely patient </a:t>
            </a:r>
            <a:r>
              <a:rPr lang="en-US" altLang="en-US" sz="2700" b="0" dirty="0" smtClean="0">
                <a:solidFill>
                  <a:srgbClr val="000000"/>
                </a:solidFill>
                <a:latin typeface="Arial Narrow" pitchFamily="34" charset="0"/>
                <a:cs typeface="Arial" charset="0"/>
              </a:rPr>
              <a:t>assessment</a:t>
            </a:r>
            <a:r>
              <a:rPr lang="en-US" altLang="en-US" sz="2700" b="0" dirty="0">
                <a:solidFill>
                  <a:srgbClr val="000000"/>
                </a:solidFill>
                <a:latin typeface="Arial Narrow" pitchFamily="34" charset="0"/>
                <a:cs typeface="Arial" charset="0"/>
              </a:rPr>
              <a:t> </a:t>
            </a:r>
            <a:r>
              <a:rPr lang="en-US" altLang="en-US" sz="2700" b="0" dirty="0" smtClean="0">
                <a:solidFill>
                  <a:srgbClr val="000000"/>
                </a:solidFill>
                <a:latin typeface="Arial Narrow" pitchFamily="34" charset="0"/>
                <a:cs typeface="Arial" charset="0"/>
              </a:rPr>
              <a:t>and reducing unnecessary testing.</a:t>
            </a:r>
          </a:p>
          <a:p>
            <a:pPr marL="0" indent="0">
              <a:buNone/>
            </a:pPr>
            <a:endParaRPr lang="en-US" altLang="en-US" sz="1800" b="0" dirty="0">
              <a:solidFill>
                <a:srgbClr val="000000"/>
              </a:solidFill>
              <a:latin typeface="Arial Narrow" pitchFamily="34" charset="0"/>
              <a:cs typeface="Arial" charset="0"/>
            </a:endParaRPr>
          </a:p>
          <a:p>
            <a:pPr>
              <a:lnSpc>
                <a:spcPct val="150000"/>
              </a:lnSpc>
            </a:pPr>
            <a:endParaRPr lang="en-US" sz="1600" b="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567" y="362546"/>
            <a:ext cx="3878785" cy="244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17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961914" y="3812891"/>
            <a:ext cx="2097932" cy="1817988"/>
          </a:xfrm>
          <a:prstGeom prst="rect">
            <a:avLst/>
          </a:prstGeom>
          <a:solidFill>
            <a:schemeClr val="bg1"/>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430667" y="2217151"/>
            <a:ext cx="2266747" cy="2006956"/>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6322929" y="1498479"/>
            <a:ext cx="2286500" cy="1879749"/>
          </a:xfrm>
          <a:prstGeom prst="rect">
            <a:avLst/>
          </a:prstGeom>
          <a:solidFill>
            <a:schemeClr val="bg1"/>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a:off x="3003395" y="6016244"/>
            <a:ext cx="3043201" cy="691345"/>
          </a:xfrm>
          <a:prstGeom prst="rightArrow">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18434" name="Title 1"/>
          <p:cNvSpPr>
            <a:spLocks noGrp="1"/>
          </p:cNvSpPr>
          <p:nvPr>
            <p:ph type="title"/>
          </p:nvPr>
        </p:nvSpPr>
        <p:spPr>
          <a:xfrm>
            <a:off x="228600" y="0"/>
            <a:ext cx="8775700" cy="1016000"/>
          </a:xfrm>
        </p:spPr>
        <p:txBody>
          <a:bodyPr>
            <a:noAutofit/>
          </a:bodyPr>
          <a:lstStyle/>
          <a:p>
            <a:r>
              <a:rPr lang="en-US" altLang="en-US" sz="2800" dirty="0" smtClean="0"/>
              <a:t>Evolution: </a:t>
            </a:r>
            <a:br>
              <a:rPr lang="en-US" altLang="en-US" sz="2800" dirty="0" smtClean="0"/>
            </a:br>
            <a:r>
              <a:rPr lang="en-US" altLang="en-US" sz="2800" dirty="0" smtClean="0"/>
              <a:t>Conventional…. </a:t>
            </a:r>
            <a:r>
              <a:rPr lang="en-US" altLang="en-US" sz="2800" dirty="0"/>
              <a:t>to Next </a:t>
            </a:r>
            <a:r>
              <a:rPr lang="en-US" altLang="en-US" sz="2800" dirty="0" smtClean="0"/>
              <a:t>Generation…. </a:t>
            </a:r>
            <a:r>
              <a:rPr lang="en-US" altLang="en-US" sz="2800" dirty="0" smtClean="0">
                <a:sym typeface="Wingdings" panose="05000000000000000000" pitchFamily="2" charset="2"/>
              </a:rPr>
              <a:t>to </a:t>
            </a:r>
            <a:r>
              <a:rPr lang="en-US" altLang="en-US" sz="2800" dirty="0" smtClean="0"/>
              <a:t>Pulse CO-Oximetry</a:t>
            </a:r>
            <a:endParaRPr lang="en-US" altLang="en-US" sz="2400" dirty="0" smtClean="0"/>
          </a:p>
        </p:txBody>
      </p:sp>
      <p:sp>
        <p:nvSpPr>
          <p:cNvPr id="18442" name="TextBox 20"/>
          <p:cNvSpPr txBox="1">
            <a:spLocks noChangeArrowheads="1"/>
          </p:cNvSpPr>
          <p:nvPr/>
        </p:nvSpPr>
        <p:spPr bwMode="auto">
          <a:xfrm>
            <a:off x="5930107" y="5725180"/>
            <a:ext cx="18296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pitchFamily="34" charset="-128"/>
              </a:defRPr>
            </a:lvl1pPr>
            <a:lvl2pPr marL="742950" indent="-285750" eaLnBrk="0" hangingPunct="0">
              <a:defRPr sz="2400">
                <a:solidFill>
                  <a:schemeClr val="tx1"/>
                </a:solidFill>
                <a:latin typeface="Arial Narrow" pitchFamily="34" charset="0"/>
                <a:ea typeface="ＭＳ Ｐゴシック" pitchFamily="34" charset="-128"/>
              </a:defRPr>
            </a:lvl2pPr>
            <a:lvl3pPr marL="1143000" indent="-228600" eaLnBrk="0" hangingPunct="0">
              <a:defRPr sz="2400">
                <a:solidFill>
                  <a:schemeClr val="tx1"/>
                </a:solidFill>
                <a:latin typeface="Arial Narrow" pitchFamily="34" charset="0"/>
                <a:ea typeface="ＭＳ Ｐゴシック" pitchFamily="34" charset="-128"/>
              </a:defRPr>
            </a:lvl3pPr>
            <a:lvl4pPr marL="1600200" indent="-228600" eaLnBrk="0" hangingPunct="0">
              <a:defRPr sz="2400">
                <a:solidFill>
                  <a:schemeClr val="tx1"/>
                </a:solidFill>
                <a:latin typeface="Arial Narrow" pitchFamily="34" charset="0"/>
                <a:ea typeface="ＭＳ Ｐゴシック" pitchFamily="34" charset="-128"/>
              </a:defRPr>
            </a:lvl4pPr>
            <a:lvl5pPr marL="2057400" indent="-228600" eaLnBrk="0" hangingPunct="0">
              <a:defRPr sz="2400">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9pPr>
          </a:lstStyle>
          <a:p>
            <a:pPr algn="ctr" eaLnBrk="1" hangingPunct="1"/>
            <a:r>
              <a:rPr lang="en-US" altLang="en-US" sz="1600" b="1" dirty="0">
                <a:ln w="0"/>
                <a:solidFill>
                  <a:srgbClr val="C00000"/>
                </a:solidFill>
                <a:effectLst>
                  <a:outerShdw blurRad="38100" dist="19050" dir="2700000" algn="tl" rotWithShape="0">
                    <a:schemeClr val="dk1">
                      <a:alpha val="40000"/>
                    </a:schemeClr>
                  </a:outerShdw>
                </a:effectLst>
              </a:rPr>
              <a:t>Pulse  </a:t>
            </a:r>
            <a:r>
              <a:rPr lang="en-US" altLang="en-US" sz="1600" b="1" dirty="0" smtClean="0">
                <a:ln w="0"/>
                <a:solidFill>
                  <a:srgbClr val="C00000"/>
                </a:solidFill>
                <a:effectLst>
                  <a:outerShdw blurRad="38100" dist="19050" dir="2700000" algn="tl" rotWithShape="0">
                    <a:schemeClr val="dk1">
                      <a:alpha val="40000"/>
                    </a:schemeClr>
                  </a:outerShdw>
                </a:effectLst>
              </a:rPr>
              <a:t>CO-Oximetry</a:t>
            </a:r>
          </a:p>
          <a:p>
            <a:pPr algn="ctr" eaLnBrk="1" hangingPunct="1"/>
            <a:r>
              <a:rPr lang="en-US" altLang="en-US" sz="1200" dirty="0" smtClean="0"/>
              <a:t>Multiple Wavelengths of Light</a:t>
            </a:r>
            <a:endParaRPr lang="en-US" altLang="en-US" sz="1200" dirty="0"/>
          </a:p>
        </p:txBody>
      </p:sp>
      <p:sp>
        <p:nvSpPr>
          <p:cNvPr id="41" name="TextBox 40"/>
          <p:cNvSpPr txBox="1"/>
          <p:nvPr/>
        </p:nvSpPr>
        <p:spPr>
          <a:xfrm>
            <a:off x="2514600" y="6169890"/>
            <a:ext cx="3808329" cy="369332"/>
          </a:xfrm>
          <a:prstGeom prst="rect">
            <a:avLst/>
          </a:prstGeom>
          <a:noFill/>
        </p:spPr>
        <p:txBody>
          <a:bodyPr wrap="square" rtlCol="0">
            <a:spAutoFit/>
          </a:bodyPr>
          <a:lstStyle/>
          <a:p>
            <a:pPr algn="ctr"/>
            <a:r>
              <a:rPr lang="en-US" sz="1800" b="1" dirty="0" smtClean="0">
                <a:solidFill>
                  <a:schemeClr val="bg1"/>
                </a:solidFill>
                <a:effectLst>
                  <a:outerShdw blurRad="38100" dist="38100" dir="2700000" algn="tl">
                    <a:srgbClr val="000000">
                      <a:alpha val="43137"/>
                    </a:srgbClr>
                  </a:outerShdw>
                </a:effectLst>
              </a:rPr>
              <a:t>Technology  Advancements</a:t>
            </a:r>
          </a:p>
        </p:txBody>
      </p:sp>
      <p:cxnSp>
        <p:nvCxnSpPr>
          <p:cNvPr id="14" name="Straight Arrow Connector 13"/>
          <p:cNvCxnSpPr/>
          <p:nvPr/>
        </p:nvCxnSpPr>
        <p:spPr>
          <a:xfrm flipV="1">
            <a:off x="874160" y="1240438"/>
            <a:ext cx="0" cy="455146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74160" y="5766020"/>
            <a:ext cx="743164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Up Arrow 26"/>
          <p:cNvSpPr/>
          <p:nvPr/>
        </p:nvSpPr>
        <p:spPr>
          <a:xfrm>
            <a:off x="167708" y="1558937"/>
            <a:ext cx="609600" cy="3623904"/>
          </a:xfrm>
          <a:prstGeom prst="up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rot="16200000">
            <a:off x="-939944" y="3387427"/>
            <a:ext cx="2794291" cy="369332"/>
          </a:xfrm>
          <a:prstGeom prst="rect">
            <a:avLst/>
          </a:prstGeom>
          <a:noFill/>
        </p:spPr>
        <p:txBody>
          <a:bodyPr wrap="none" rtlCol="0">
            <a:spAutoFit/>
          </a:bodyPr>
          <a:lstStyle/>
          <a:p>
            <a:r>
              <a:rPr lang="en-US" sz="1800" b="1" dirty="0" smtClean="0">
                <a:solidFill>
                  <a:schemeClr val="bg1"/>
                </a:solidFill>
                <a:effectLst>
                  <a:outerShdw blurRad="38100" dist="38100" dir="2700000" algn="tl">
                    <a:srgbClr val="000000">
                      <a:alpha val="43137"/>
                    </a:srgbClr>
                  </a:outerShdw>
                </a:effectLst>
              </a:rPr>
              <a:t>Oxygenation Status Visibility</a:t>
            </a:r>
            <a:endParaRPr lang="en-US" sz="1800" b="1"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2885401" y="2762996"/>
            <a:ext cx="1866482" cy="1532335"/>
            <a:chOff x="3362418" y="3457257"/>
            <a:chExt cx="849913" cy="879809"/>
          </a:xfrm>
        </p:grpSpPr>
        <p:pic>
          <p:nvPicPr>
            <p:cNvPr id="21" name="Picture 2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5893" y="3457257"/>
              <a:ext cx="382963" cy="704724"/>
            </a:xfrm>
            <a:prstGeom prst="rect">
              <a:avLst/>
            </a:prstGeom>
          </p:spPr>
        </p:pic>
        <p:sp>
          <p:nvSpPr>
            <p:cNvPr id="22" name="TextBox 21"/>
            <p:cNvSpPr txBox="1"/>
            <p:nvPr/>
          </p:nvSpPr>
          <p:spPr>
            <a:xfrm>
              <a:off x="3362418" y="4060067"/>
              <a:ext cx="849913" cy="276999"/>
            </a:xfrm>
            <a:prstGeom prst="rect">
              <a:avLst/>
            </a:prstGeom>
            <a:noFill/>
          </p:spPr>
          <p:txBody>
            <a:bodyPr wrap="none" rtlCol="0">
              <a:spAutoFit/>
            </a:bodyPr>
            <a:lstStyle/>
            <a:p>
              <a:pPr algn="ctr"/>
              <a:r>
                <a:rPr lang="en-US" sz="1200" b="1" dirty="0" smtClean="0"/>
                <a:t>Rad-5/5v®</a:t>
              </a:r>
              <a:endParaRPr lang="en-US" sz="1200" b="1" dirty="0"/>
            </a:p>
          </p:txBody>
        </p:sp>
      </p:grpSp>
      <p:grpSp>
        <p:nvGrpSpPr>
          <p:cNvPr id="3" name="Group 2"/>
          <p:cNvGrpSpPr/>
          <p:nvPr/>
        </p:nvGrpSpPr>
        <p:grpSpPr>
          <a:xfrm>
            <a:off x="4278127" y="3053634"/>
            <a:ext cx="1279731" cy="1201725"/>
            <a:chOff x="4232172" y="3604137"/>
            <a:chExt cx="951287" cy="715677"/>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1577" y="3604137"/>
              <a:ext cx="252479" cy="377877"/>
            </a:xfrm>
            <a:prstGeom prst="rect">
              <a:avLst/>
            </a:prstGeom>
          </p:spPr>
        </p:pic>
        <p:sp>
          <p:nvSpPr>
            <p:cNvPr id="25" name="TextBox 24"/>
            <p:cNvSpPr txBox="1"/>
            <p:nvPr/>
          </p:nvSpPr>
          <p:spPr>
            <a:xfrm>
              <a:off x="4232172" y="4042815"/>
              <a:ext cx="951287" cy="276999"/>
            </a:xfrm>
            <a:prstGeom prst="rect">
              <a:avLst/>
            </a:prstGeom>
            <a:noFill/>
          </p:spPr>
          <p:txBody>
            <a:bodyPr wrap="none" rtlCol="0">
              <a:spAutoFit/>
            </a:bodyPr>
            <a:lstStyle/>
            <a:p>
              <a:pPr algn="ctr"/>
              <a:r>
                <a:rPr lang="en-US" sz="1200" b="1" dirty="0" smtClean="0"/>
                <a:t>Mighty Sat®</a:t>
              </a:r>
              <a:endParaRPr lang="en-US" sz="1200" b="1" dirty="0"/>
            </a:p>
          </p:txBody>
        </p:sp>
      </p:grpSp>
      <p:grpSp>
        <p:nvGrpSpPr>
          <p:cNvPr id="30" name="Group 29"/>
          <p:cNvGrpSpPr/>
          <p:nvPr/>
        </p:nvGrpSpPr>
        <p:grpSpPr>
          <a:xfrm>
            <a:off x="6378444" y="2217151"/>
            <a:ext cx="847460" cy="985140"/>
            <a:chOff x="6561495" y="1506641"/>
            <a:chExt cx="1193090" cy="1482925"/>
          </a:xfrm>
        </p:grpSpPr>
        <p:pic>
          <p:nvPicPr>
            <p:cNvPr id="39" name="Picture 3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4243" y="1506641"/>
              <a:ext cx="839435" cy="1259152"/>
            </a:xfrm>
            <a:prstGeom prst="rect">
              <a:avLst/>
            </a:prstGeom>
          </p:spPr>
        </p:pic>
        <p:sp>
          <p:nvSpPr>
            <p:cNvPr id="40" name="TextBox 39"/>
            <p:cNvSpPr txBox="1"/>
            <p:nvPr/>
          </p:nvSpPr>
          <p:spPr>
            <a:xfrm>
              <a:off x="6561495" y="2531813"/>
              <a:ext cx="1193090" cy="457753"/>
            </a:xfrm>
            <a:prstGeom prst="rect">
              <a:avLst/>
            </a:prstGeom>
            <a:noFill/>
          </p:spPr>
          <p:txBody>
            <a:bodyPr wrap="none" rtlCol="0">
              <a:spAutoFit/>
            </a:bodyPr>
            <a:lstStyle/>
            <a:p>
              <a:pPr algn="ctr"/>
              <a:r>
                <a:rPr lang="en-US" sz="1200" b="1" dirty="0" smtClean="0"/>
                <a:t>Rad-57®</a:t>
              </a:r>
              <a:endParaRPr lang="en-US" sz="1200" b="1" dirty="0"/>
            </a:p>
          </p:txBody>
        </p:sp>
      </p:grpSp>
      <p:grpSp>
        <p:nvGrpSpPr>
          <p:cNvPr id="48" name="Group 47"/>
          <p:cNvGrpSpPr/>
          <p:nvPr/>
        </p:nvGrpSpPr>
        <p:grpSpPr>
          <a:xfrm>
            <a:off x="1492599" y="4423420"/>
            <a:ext cx="931243" cy="1068770"/>
            <a:chOff x="3230609" y="4670149"/>
            <a:chExt cx="1272039" cy="1122715"/>
          </a:xfrm>
        </p:grpSpPr>
        <p:pic>
          <p:nvPicPr>
            <p:cNvPr id="49" name="Picture 6" descr="http://www.wms.co.uk/sharedimages/Large/W4435.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0609" y="4670149"/>
              <a:ext cx="921840" cy="796351"/>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367555" y="5416431"/>
              <a:ext cx="1135093" cy="376433"/>
            </a:xfrm>
            <a:prstGeom prst="rect">
              <a:avLst/>
            </a:prstGeom>
            <a:noFill/>
          </p:spPr>
          <p:txBody>
            <a:bodyPr wrap="none" rtlCol="0">
              <a:spAutoFit/>
            </a:bodyPr>
            <a:lstStyle/>
            <a:p>
              <a:pPr algn="ctr"/>
              <a:r>
                <a:rPr lang="en-US" sz="1200" b="1" dirty="0" smtClean="0"/>
                <a:t>Nonin</a:t>
              </a:r>
              <a:endParaRPr lang="en-US" sz="1200" b="1" dirty="0"/>
            </a:p>
          </p:txBody>
        </p:sp>
        <p:pic>
          <p:nvPicPr>
            <p:cNvPr id="52" name="Picture 8" descr="http://www.sanimed.de/files/sanimed/content/images/Medizintechnik/Monitoring/NONIN%209560%20Onyx%20II%20Bluetooth/NONIN_9560_Onyx_II_Bluetooth_fro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5505" y="4755856"/>
              <a:ext cx="427142" cy="610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947122" y="4829703"/>
            <a:ext cx="725262" cy="851909"/>
            <a:chOff x="2074346" y="5087003"/>
            <a:chExt cx="692434" cy="811327"/>
          </a:xfrm>
        </p:grpSpPr>
        <p:pic>
          <p:nvPicPr>
            <p:cNvPr id="54" name="Picture 14" descr="http://cdn3.volusion.com/rpqlu.rmsth/v/vspfiles/photos/md300cb-2.jpg?1427880520"/>
            <p:cNvPicPr>
              <a:picLocks noChangeAspect="1" noChangeArrowheads="1"/>
            </p:cNvPicPr>
            <p:nvPr/>
          </p:nvPicPr>
          <p:blipFill>
            <a:blip r:embed="rId7" cstate="print">
              <a:clrChange>
                <a:clrFrom>
                  <a:srgbClr val="C7EAFD"/>
                </a:clrFrom>
                <a:clrTo>
                  <a:srgbClr val="C7EAFD">
                    <a:alpha val="0"/>
                  </a:srgbClr>
                </a:clrTo>
              </a:clrChange>
              <a:extLst>
                <a:ext uri="{28A0092B-C50C-407E-A947-70E740481C1C}">
                  <a14:useLocalDpi xmlns:a14="http://schemas.microsoft.com/office/drawing/2010/main" val="0"/>
                </a:ext>
              </a:extLst>
            </a:blip>
            <a:srcRect/>
            <a:stretch>
              <a:fillRect/>
            </a:stretch>
          </p:blipFill>
          <p:spPr bwMode="auto">
            <a:xfrm>
              <a:off x="2229467" y="5087003"/>
              <a:ext cx="447957" cy="56276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074346" y="5538662"/>
              <a:ext cx="692434" cy="359668"/>
            </a:xfrm>
            <a:prstGeom prst="rect">
              <a:avLst/>
            </a:prstGeom>
            <a:noFill/>
          </p:spPr>
          <p:txBody>
            <a:bodyPr wrap="none" rtlCol="0">
              <a:spAutoFit/>
            </a:bodyPr>
            <a:lstStyle/>
            <a:p>
              <a:r>
                <a:rPr lang="en-US" sz="1200" b="1" dirty="0" smtClean="0"/>
                <a:t>Choice</a:t>
              </a:r>
              <a:endParaRPr lang="en-US" sz="1200" b="1" dirty="0"/>
            </a:p>
          </p:txBody>
        </p:sp>
      </p:gr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5482" y="1668473"/>
            <a:ext cx="1108367" cy="465265"/>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7386" y="2301929"/>
            <a:ext cx="1004423" cy="376659"/>
          </a:xfrm>
          <a:prstGeom prst="rect">
            <a:avLst/>
          </a:prstGeom>
        </p:spPr>
      </p:pic>
      <p:grpSp>
        <p:nvGrpSpPr>
          <p:cNvPr id="45" name="Group 44"/>
          <p:cNvGrpSpPr/>
          <p:nvPr/>
        </p:nvGrpSpPr>
        <p:grpSpPr>
          <a:xfrm>
            <a:off x="2290340" y="4703946"/>
            <a:ext cx="651333" cy="870660"/>
            <a:chOff x="2054519" y="4017562"/>
            <a:chExt cx="1015866" cy="1366913"/>
          </a:xfrm>
        </p:grpSpPr>
        <p:pic>
          <p:nvPicPr>
            <p:cNvPr id="46" name="Picture 2" descr="http://www.mediprostore.com/media/catalog/product/cache/1/image/460x440/9df78eab33525d08d6e5fb8d27136e95/c/o/coque_protection_oxymax_pm10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95988" y="4017562"/>
              <a:ext cx="974397" cy="93203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2054519" y="4949594"/>
              <a:ext cx="999365" cy="434881"/>
            </a:xfrm>
            <a:prstGeom prst="rect">
              <a:avLst/>
            </a:prstGeom>
            <a:noFill/>
          </p:spPr>
          <p:txBody>
            <a:bodyPr wrap="none" rtlCol="0">
              <a:spAutoFit/>
            </a:bodyPr>
            <a:lstStyle/>
            <a:p>
              <a:r>
                <a:rPr lang="en-US" sz="1200" b="1" dirty="0" smtClean="0"/>
                <a:t>Nellcor</a:t>
              </a:r>
              <a:endParaRPr lang="en-US" sz="1200" b="1" dirty="0"/>
            </a:p>
          </p:txBody>
        </p:sp>
      </p:grpSp>
      <p:sp>
        <p:nvSpPr>
          <p:cNvPr id="61" name="TextBox 8"/>
          <p:cNvSpPr txBox="1">
            <a:spLocks noChangeArrowheads="1"/>
          </p:cNvSpPr>
          <p:nvPr/>
        </p:nvSpPr>
        <p:spPr bwMode="auto">
          <a:xfrm>
            <a:off x="1078662" y="5754634"/>
            <a:ext cx="14657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ea typeface="ＭＳ Ｐゴシック" pitchFamily="34" charset="-128"/>
              </a:defRPr>
            </a:lvl1pPr>
            <a:lvl2pPr marL="742950" indent="-285750" eaLnBrk="0" hangingPunct="0">
              <a:defRPr sz="2400">
                <a:solidFill>
                  <a:schemeClr val="tx1"/>
                </a:solidFill>
                <a:latin typeface="Arial Narrow" pitchFamily="34" charset="0"/>
                <a:ea typeface="ＭＳ Ｐゴシック" pitchFamily="34" charset="-128"/>
              </a:defRPr>
            </a:lvl2pPr>
            <a:lvl3pPr marL="1143000" indent="-228600" eaLnBrk="0" hangingPunct="0">
              <a:defRPr sz="2400">
                <a:solidFill>
                  <a:schemeClr val="tx1"/>
                </a:solidFill>
                <a:latin typeface="Arial Narrow" pitchFamily="34" charset="0"/>
                <a:ea typeface="ＭＳ Ｐゴシック" pitchFamily="34" charset="-128"/>
              </a:defRPr>
            </a:lvl3pPr>
            <a:lvl4pPr marL="1600200" indent="-228600" eaLnBrk="0" hangingPunct="0">
              <a:defRPr sz="2400">
                <a:solidFill>
                  <a:schemeClr val="tx1"/>
                </a:solidFill>
                <a:latin typeface="Arial Narrow" pitchFamily="34" charset="0"/>
                <a:ea typeface="ＭＳ Ｐゴシック" pitchFamily="34" charset="-128"/>
              </a:defRPr>
            </a:lvl4pPr>
            <a:lvl5pPr marL="2057400" indent="-228600" eaLnBrk="0" hangingPunct="0">
              <a:defRPr sz="2400">
                <a:solidFill>
                  <a:schemeClr val="tx1"/>
                </a:solidFill>
                <a:latin typeface="Arial Narrow"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ＭＳ Ｐゴシック" pitchFamily="34" charset="-128"/>
              </a:defRPr>
            </a:lvl9pPr>
          </a:lstStyle>
          <a:p>
            <a:pPr algn="ctr" eaLnBrk="1" hangingPunct="1"/>
            <a:r>
              <a:rPr lang="en-US" altLang="en-US" sz="1600" b="1" dirty="0" smtClean="0">
                <a:ln w="0"/>
                <a:effectLst>
                  <a:outerShdw blurRad="38100" dist="19050" dir="2700000" algn="tl" rotWithShape="0">
                    <a:schemeClr val="dk1">
                      <a:alpha val="40000"/>
                    </a:schemeClr>
                  </a:outerShdw>
                </a:effectLst>
              </a:rPr>
              <a:t>Pulse Oximetry</a:t>
            </a:r>
          </a:p>
          <a:p>
            <a:pPr algn="ctr" eaLnBrk="1" hangingPunct="1"/>
            <a:r>
              <a:rPr lang="en-US" altLang="en-US" sz="1200" dirty="0" smtClean="0"/>
              <a:t>2 Wavelengths of Light</a:t>
            </a:r>
          </a:p>
        </p:txBody>
      </p:sp>
      <p:grpSp>
        <p:nvGrpSpPr>
          <p:cNvPr id="4" name="Group 3"/>
          <p:cNvGrpSpPr/>
          <p:nvPr/>
        </p:nvGrpSpPr>
        <p:grpSpPr>
          <a:xfrm>
            <a:off x="6923877" y="4769918"/>
            <a:ext cx="1172553" cy="727851"/>
            <a:chOff x="6671793" y="4411906"/>
            <a:chExt cx="1172553" cy="727851"/>
          </a:xfrm>
        </p:grpSpPr>
        <p:pic>
          <p:nvPicPr>
            <p:cNvPr id="1026" name="Picture 2" descr="http://img.medicalexpo.com/images_me/photo-m2/76654-756024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71793" y="4411906"/>
              <a:ext cx="1172553" cy="621453"/>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901241" y="4862758"/>
              <a:ext cx="713657" cy="276999"/>
            </a:xfrm>
            <a:prstGeom prst="rect">
              <a:avLst/>
            </a:prstGeom>
            <a:noFill/>
          </p:spPr>
          <p:txBody>
            <a:bodyPr wrap="none" rtlCol="0">
              <a:spAutoFit/>
            </a:bodyPr>
            <a:lstStyle/>
            <a:p>
              <a:pPr algn="ctr"/>
              <a:r>
                <a:rPr lang="en-US" sz="1200" b="1" dirty="0" smtClean="0"/>
                <a:t>OrSense</a:t>
              </a:r>
              <a:endParaRPr lang="en-US" sz="1200" b="1" dirty="0"/>
            </a:p>
          </p:txBody>
        </p:sp>
      </p:grpSp>
      <p:sp>
        <p:nvSpPr>
          <p:cNvPr id="5" name="Rectangle 4"/>
          <p:cNvSpPr/>
          <p:nvPr/>
        </p:nvSpPr>
        <p:spPr>
          <a:xfrm>
            <a:off x="3648907" y="1772106"/>
            <a:ext cx="1715534"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Next Generation</a:t>
            </a:r>
            <a:endParaRPr lang="en-US" sz="2000" dirty="0">
              <a:ln w="0"/>
              <a:effectLst>
                <a:outerShdw blurRad="38100" dist="19050" dir="2700000" algn="tl" rotWithShape="0">
                  <a:schemeClr val="dk1">
                    <a:alpha val="40000"/>
                  </a:schemeClr>
                </a:outerShdw>
              </a:effectLst>
            </a:endParaRPr>
          </a:p>
        </p:txBody>
      </p:sp>
      <p:sp>
        <p:nvSpPr>
          <p:cNvPr id="60" name="Rectangle 59"/>
          <p:cNvSpPr/>
          <p:nvPr/>
        </p:nvSpPr>
        <p:spPr>
          <a:xfrm>
            <a:off x="6465200" y="1098369"/>
            <a:ext cx="1951175"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Pulse Co-Oximetry</a:t>
            </a:r>
            <a:endParaRPr lang="en-US" sz="2000" dirty="0">
              <a:ln w="0"/>
              <a:effectLst>
                <a:outerShdw blurRad="38100" dist="19050" dir="2700000" algn="tl" rotWithShape="0">
                  <a:schemeClr val="dk1">
                    <a:alpha val="40000"/>
                  </a:schemeClr>
                </a:outerShdw>
              </a:effectLst>
            </a:endParaRPr>
          </a:p>
        </p:txBody>
      </p:sp>
      <p:sp>
        <p:nvSpPr>
          <p:cNvPr id="62" name="Rectangle 61"/>
          <p:cNvSpPr/>
          <p:nvPr/>
        </p:nvSpPr>
        <p:spPr>
          <a:xfrm>
            <a:off x="1102136" y="3925114"/>
            <a:ext cx="1412566" cy="400110"/>
          </a:xfrm>
          <a:prstGeom prst="rect">
            <a:avLst/>
          </a:prstGeom>
          <a:noFill/>
        </p:spPr>
        <p:txBody>
          <a:bodyPr wrap="none" lIns="91440" tIns="45720" rIns="91440" bIns="45720">
            <a:spAutoFit/>
          </a:bodyPr>
          <a:lstStyle/>
          <a:p>
            <a:pPr algn="ctr"/>
            <a:r>
              <a:rPr lang="en-US" sz="2000" dirty="0" smtClean="0">
                <a:ln w="0"/>
                <a:effectLst>
                  <a:outerShdw blurRad="38100" dist="19050" dir="2700000" algn="tl" rotWithShape="0">
                    <a:schemeClr val="dk1">
                      <a:alpha val="40000"/>
                    </a:schemeClr>
                  </a:outerShdw>
                </a:effectLst>
              </a:rPr>
              <a:t>Conventional</a:t>
            </a:r>
            <a:endParaRPr lang="en-US" sz="2000" dirty="0">
              <a:ln w="0"/>
              <a:effectLst>
                <a:outerShdw blurRad="38100" dist="19050" dir="2700000" algn="tl" rotWithShape="0">
                  <a:schemeClr val="dk1">
                    <a:alpha val="40000"/>
                  </a:schemeClr>
                </a:outerShdw>
              </a:effectLst>
            </a:endParaRPr>
          </a:p>
        </p:txBody>
      </p:sp>
      <p:sp>
        <p:nvSpPr>
          <p:cNvPr id="63" name="Rectangle 62"/>
          <p:cNvSpPr/>
          <p:nvPr/>
        </p:nvSpPr>
        <p:spPr>
          <a:xfrm>
            <a:off x="3388463" y="4260062"/>
            <a:ext cx="2197531" cy="523220"/>
          </a:xfrm>
          <a:prstGeom prst="rect">
            <a:avLst/>
          </a:prstGeom>
          <a:noFill/>
        </p:spPr>
        <p:txBody>
          <a:bodyPr wrap="square" lIns="91440" tIns="45720" rIns="91440" bIns="45720">
            <a:spAutoFit/>
          </a:bodyPr>
          <a:lstStyle/>
          <a:p>
            <a:pPr algn="ct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Confidence with Acute &amp;</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chronic illness</a:t>
            </a:r>
            <a:endPar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64" name="Rectangle 63"/>
          <p:cNvSpPr/>
          <p:nvPr/>
        </p:nvSpPr>
        <p:spPr>
          <a:xfrm>
            <a:off x="6266387" y="3437095"/>
            <a:ext cx="2343043" cy="1169551"/>
          </a:xfrm>
          <a:prstGeom prst="rect">
            <a:avLst/>
          </a:prstGeom>
          <a:noFill/>
        </p:spPr>
        <p:txBody>
          <a:bodyPr wrap="square" lIns="91440" tIns="45720" rIns="91440" bIns="45720">
            <a:spAutoFit/>
          </a:bodyPr>
          <a:lstStyle/>
          <a:p>
            <a:pPr algn="ct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Confidence with Acute &amp;</a:t>
            </a:r>
            <a:r>
              <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a:t>
            </a: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hronic illness</a:t>
            </a:r>
          </a:p>
          <a:p>
            <a:pPr algn="ctr"/>
            <a:endPar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MORE Info on </a:t>
            </a:r>
          </a:p>
          <a:p>
            <a:pPr algn="ctr"/>
            <a:r>
              <a:rPr lang="en-US" sz="1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Oxygenation Status</a:t>
            </a:r>
            <a:endParaRPr lang="en-US" sz="1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863" y="4914244"/>
            <a:ext cx="1589014" cy="50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0698" y="1554751"/>
            <a:ext cx="786175" cy="17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61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992187"/>
          </a:xfrm>
        </p:spPr>
        <p:txBody>
          <a:bodyPr/>
          <a:lstStyle/>
          <a:p>
            <a:r>
              <a:rPr lang="en-US" altLang="en-US" dirty="0"/>
              <a:t>Conventional to Next Generation   </a:t>
            </a:r>
            <a:r>
              <a:rPr lang="en-US" altLang="en-US" sz="4800" dirty="0"/>
              <a:t/>
            </a:r>
            <a:br>
              <a:rPr lang="en-US" altLang="en-US" sz="4800" dirty="0"/>
            </a:br>
            <a:r>
              <a:rPr lang="en-US" altLang="en-US" sz="2000" dirty="0">
                <a:solidFill>
                  <a:schemeClr val="tx1"/>
                </a:solidFill>
              </a:rPr>
              <a:t>Next Generation Pulse Oximetry, essential with Acutely and Chronically Ill Patients </a:t>
            </a:r>
            <a:endParaRPr lang="en-US" dirty="0"/>
          </a:p>
        </p:txBody>
      </p:sp>
      <p:sp>
        <p:nvSpPr>
          <p:cNvPr id="3" name="Content Placeholder 2"/>
          <p:cNvSpPr>
            <a:spLocks noGrp="1"/>
          </p:cNvSpPr>
          <p:nvPr>
            <p:ph idx="1"/>
          </p:nvPr>
        </p:nvSpPr>
        <p:spPr>
          <a:xfrm>
            <a:off x="520700" y="1389063"/>
            <a:ext cx="8204200" cy="4649787"/>
          </a:xfrm>
        </p:spPr>
        <p:txBody>
          <a:bodyPr/>
          <a:lstStyle/>
          <a:p>
            <a:pPr lvl="0">
              <a:buFont typeface="Wingdings" panose="05000000000000000000" pitchFamily="2" charset="2"/>
              <a:buChar char="Ø"/>
            </a:pPr>
            <a:r>
              <a:rPr lang="en-US" sz="2200" dirty="0"/>
              <a:t>All oximeters are not the same – </a:t>
            </a:r>
            <a:r>
              <a:rPr lang="en-US" sz="2200" dirty="0" smtClean="0"/>
              <a:t>Next Generation technology is superior to conventional and imports especially with sick patients</a:t>
            </a:r>
          </a:p>
          <a:p>
            <a:pPr>
              <a:buFont typeface="Wingdings" panose="05000000000000000000" pitchFamily="2" charset="2"/>
              <a:buChar char="Ø"/>
            </a:pPr>
            <a:endParaRPr lang="en-US" sz="2200" dirty="0" smtClean="0"/>
          </a:p>
          <a:p>
            <a:pPr lvl="0">
              <a:buFont typeface="Wingdings" panose="05000000000000000000" pitchFamily="2" charset="2"/>
              <a:buChar char="Ø"/>
            </a:pPr>
            <a:r>
              <a:rPr lang="en-US" sz="2200" dirty="0" smtClean="0"/>
              <a:t>Using Pulse Co-oximetry to </a:t>
            </a:r>
            <a:r>
              <a:rPr lang="en-US" sz="2200" dirty="0"/>
              <a:t>non invasively </a:t>
            </a:r>
            <a:r>
              <a:rPr lang="en-US" sz="2200" dirty="0" smtClean="0"/>
              <a:t>add </a:t>
            </a:r>
            <a:r>
              <a:rPr lang="en-US" sz="2200" dirty="0" err="1" smtClean="0"/>
              <a:t>SpHb</a:t>
            </a:r>
            <a:r>
              <a:rPr lang="en-US" sz="2200" dirty="0" smtClean="0"/>
              <a:t> screening </a:t>
            </a:r>
            <a:r>
              <a:rPr lang="en-US" sz="2200" dirty="0"/>
              <a:t>to </a:t>
            </a:r>
            <a:r>
              <a:rPr lang="en-US" sz="2200" dirty="0" smtClean="0"/>
              <a:t>a vital signs assessment may help clinicians get a better picture of oxygenation status</a:t>
            </a:r>
            <a:endParaRPr lang="en-US" sz="2200" dirty="0"/>
          </a:p>
          <a:p>
            <a:pPr>
              <a:buFont typeface="Wingdings" panose="05000000000000000000" pitchFamily="2" charset="2"/>
              <a:buChar char="Ø"/>
            </a:pPr>
            <a:endParaRPr lang="en-US" sz="2200" dirty="0"/>
          </a:p>
          <a:p>
            <a:pPr lvl="0"/>
            <a:r>
              <a:rPr lang="en-US" sz="2200" dirty="0" smtClean="0"/>
              <a:t>As </a:t>
            </a:r>
            <a:r>
              <a:rPr lang="en-US" sz="2200" dirty="0"/>
              <a:t>acuity levels go up in the home and </a:t>
            </a:r>
            <a:r>
              <a:rPr lang="en-US" sz="2200" dirty="0" smtClean="0"/>
              <a:t>LTC’s.    The ability to efficiently gather more information at the point </a:t>
            </a:r>
            <a:r>
              <a:rPr lang="en-US" sz="2200" dirty="0"/>
              <a:t>of care </a:t>
            </a:r>
            <a:r>
              <a:rPr lang="en-US" sz="2200" dirty="0" smtClean="0"/>
              <a:t>can aid in improving patient care and possibly a </a:t>
            </a:r>
            <a:r>
              <a:rPr lang="en-US" sz="2200" dirty="0"/>
              <a:t>re-admission reduction </a:t>
            </a:r>
            <a:r>
              <a:rPr lang="en-US" sz="2200" dirty="0" smtClean="0"/>
              <a:t>program</a:t>
            </a:r>
            <a:endParaRPr lang="en-US" sz="2400" dirty="0"/>
          </a:p>
          <a:p>
            <a:pPr>
              <a:buFont typeface="Wingdings" panose="05000000000000000000" pitchFamily="2" charset="2"/>
              <a:buChar char="Ø"/>
            </a:pPr>
            <a:endParaRPr lang="en-US" sz="2200" u="sng" dirty="0" smtClean="0"/>
          </a:p>
          <a:p>
            <a:pPr>
              <a:buFont typeface="Wingdings" panose="05000000000000000000" pitchFamily="2" charset="2"/>
              <a:buChar char="Ø"/>
            </a:pPr>
            <a:endParaRPr lang="en-US" sz="2200" u="sng" dirty="0"/>
          </a:p>
        </p:txBody>
      </p:sp>
    </p:spTree>
    <p:extLst>
      <p:ext uri="{BB962C8B-B14F-4D97-AF65-F5344CB8AC3E}">
        <p14:creationId xmlns:p14="http://schemas.microsoft.com/office/powerpoint/2010/main" val="2093921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ctrTitle"/>
          </p:nvPr>
        </p:nvSpPr>
        <p:spPr>
          <a:xfrm>
            <a:off x="714375" y="1933575"/>
            <a:ext cx="7772400" cy="1598613"/>
          </a:xfrm>
        </p:spPr>
        <p:txBody>
          <a:bodyPr/>
          <a:lstStyle/>
          <a:p>
            <a:r>
              <a:rPr lang="en-US" altLang="en-US" sz="4000">
                <a:solidFill>
                  <a:srgbClr val="C00000"/>
                </a:solidFill>
              </a:rPr>
              <a:t/>
            </a:r>
            <a:br>
              <a:rPr lang="en-US" altLang="en-US" sz="4000">
                <a:solidFill>
                  <a:srgbClr val="C00000"/>
                </a:solidFill>
              </a:rPr>
            </a:br>
            <a:r>
              <a:rPr lang="en-US" altLang="en-US" sz="4000">
                <a:solidFill>
                  <a:srgbClr val="C00000"/>
                </a:solidFill>
              </a:rPr>
              <a:t>EMMA Capnograph</a:t>
            </a:r>
            <a:br>
              <a:rPr lang="en-US" altLang="en-US" sz="4000">
                <a:solidFill>
                  <a:srgbClr val="C00000"/>
                </a:solidFill>
              </a:rPr>
            </a:br>
            <a:endParaRPr lang="en-US" altLang="en-US" sz="4000">
              <a:solidFill>
                <a:srgbClr val="C00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3230563"/>
            <a:ext cx="38100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54480" y="-38358"/>
            <a:ext cx="6007608" cy="707886"/>
          </a:xfrm>
          <a:prstGeom prst="rect">
            <a:avLst/>
          </a:prstGeom>
          <a:noFill/>
        </p:spPr>
        <p:txBody>
          <a:bodyPr wrap="square" rtlCol="0">
            <a:spAutoFit/>
          </a:bodyPr>
          <a:lstStyle/>
          <a:p>
            <a:r>
              <a:rPr lang="en-US" sz="4000" dirty="0" smtClean="0">
                <a:solidFill>
                  <a:srgbClr val="FF0000"/>
                </a:solidFill>
              </a:rPr>
              <a:t>The Other Half of the Equation</a:t>
            </a:r>
            <a:endParaRPr lang="en-US" sz="4000" dirty="0">
              <a:solidFill>
                <a:srgbClr val="FF0000"/>
              </a:solidFill>
            </a:endParaRPr>
          </a:p>
        </p:txBody>
      </p:sp>
    </p:spTree>
    <p:extLst>
      <p:ext uri="{BB962C8B-B14F-4D97-AF65-F5344CB8AC3E}">
        <p14:creationId xmlns:p14="http://schemas.microsoft.com/office/powerpoint/2010/main" val="41678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 and Audits</a:t>
            </a:r>
            <a:endParaRPr lang="en-US" dirty="0"/>
          </a:p>
        </p:txBody>
      </p:sp>
      <p:sp>
        <p:nvSpPr>
          <p:cNvPr id="3" name="Content Placeholder 2"/>
          <p:cNvSpPr>
            <a:spLocks noGrp="1"/>
          </p:cNvSpPr>
          <p:nvPr>
            <p:ph idx="1"/>
          </p:nvPr>
        </p:nvSpPr>
        <p:spPr/>
        <p:txBody>
          <a:bodyPr/>
          <a:lstStyle/>
          <a:p>
            <a:endParaRPr lang="en-US" dirty="0" smtClean="0"/>
          </a:p>
          <a:p>
            <a:r>
              <a:rPr lang="en-US" b="0" dirty="0" smtClean="0"/>
              <a:t>Choice of an appropriate treatment plan, including determination to use a ventilator vs. a </a:t>
            </a:r>
            <a:r>
              <a:rPr lang="en-US" b="0" dirty="0" err="1" smtClean="0"/>
              <a:t>bilevel</a:t>
            </a:r>
            <a:r>
              <a:rPr lang="en-US" b="0" dirty="0" smtClean="0"/>
              <a:t> PAP device, is made upon the specifics of each beneficiary’s medical condition.   In the event of a claim review, there must be sufficient detailed information in the medical record to justify the treatment selected.*</a:t>
            </a:r>
          </a:p>
          <a:p>
            <a:endParaRPr lang="en-US" dirty="0"/>
          </a:p>
          <a:p>
            <a:endParaRPr lang="en-US" dirty="0" smtClean="0"/>
          </a:p>
          <a:p>
            <a:r>
              <a:rPr lang="en-US" sz="2000" dirty="0" smtClean="0"/>
              <a:t>Correct Coding and Coverage of ventilators-Revised May 2016, Joint DME Publication</a:t>
            </a:r>
            <a:endParaRPr lang="en-US" sz="2000" dirty="0"/>
          </a:p>
        </p:txBody>
      </p:sp>
    </p:spTree>
    <p:extLst>
      <p:ext uri="{BB962C8B-B14F-4D97-AF65-F5344CB8AC3E}">
        <p14:creationId xmlns:p14="http://schemas.microsoft.com/office/powerpoint/2010/main" val="3482498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936893"/>
          </a:xfrm>
        </p:spPr>
        <p:txBody>
          <a:bodyPr/>
          <a:lstStyle/>
          <a:p>
            <a:r>
              <a:rPr lang="en-US" sz="3200" dirty="0" smtClean="0"/>
              <a:t>Spot Check EtCO2 </a:t>
            </a:r>
            <a:r>
              <a:rPr lang="en-US" sz="3200" dirty="0"/>
              <a:t>&amp;</a:t>
            </a:r>
            <a:r>
              <a:rPr lang="en-US" sz="3200" dirty="0" smtClean="0"/>
              <a:t> Respiratory Rate Measurements </a:t>
            </a:r>
            <a:endParaRPr lang="en-US" sz="3200" dirty="0"/>
          </a:p>
        </p:txBody>
      </p:sp>
      <p:sp>
        <p:nvSpPr>
          <p:cNvPr id="3" name="Content Placeholder 2"/>
          <p:cNvSpPr>
            <a:spLocks noGrp="1"/>
          </p:cNvSpPr>
          <p:nvPr>
            <p:ph idx="1"/>
          </p:nvPr>
        </p:nvSpPr>
        <p:spPr/>
        <p:txBody>
          <a:bodyPr/>
          <a:lstStyle/>
          <a:p>
            <a:r>
              <a:rPr lang="en-US" b="0" dirty="0" smtClean="0"/>
              <a:t>The purpose of NIV is to arrest or reverse the elevated levels of CO2 in the blood.</a:t>
            </a:r>
          </a:p>
          <a:p>
            <a:pPr marL="0" indent="0">
              <a:buNone/>
            </a:pPr>
            <a:endParaRPr lang="en-US" b="0" dirty="0" smtClean="0"/>
          </a:p>
          <a:p>
            <a:pPr lvl="1"/>
            <a:r>
              <a:rPr lang="en-US" dirty="0"/>
              <a:t>Respiratory Rate is a primary indicator of respiratory </a:t>
            </a:r>
            <a:r>
              <a:rPr lang="en-US" dirty="0" smtClean="0"/>
              <a:t>status and helps in evaluating efficacy of NIV therapy</a:t>
            </a:r>
          </a:p>
          <a:p>
            <a:pPr marL="457200" lvl="1" indent="0">
              <a:buNone/>
            </a:pPr>
            <a:endParaRPr lang="en-US" dirty="0"/>
          </a:p>
          <a:p>
            <a:pPr lvl="1"/>
            <a:r>
              <a:rPr lang="en-US" dirty="0" smtClean="0"/>
              <a:t>Spot check EtCo2 measurements also help in evaluating the efficacy of therapy</a:t>
            </a:r>
          </a:p>
          <a:p>
            <a:pPr lvl="2"/>
            <a:r>
              <a:rPr lang="en-US" dirty="0" smtClean="0"/>
              <a:t>Perform at same time of day</a:t>
            </a:r>
          </a:p>
          <a:p>
            <a:pPr lvl="2"/>
            <a:r>
              <a:rPr lang="en-US" dirty="0" smtClean="0"/>
              <a:t>Prevent leaks</a:t>
            </a:r>
          </a:p>
          <a:p>
            <a:pPr lvl="3"/>
            <a:r>
              <a:rPr lang="en-US" dirty="0" smtClean="0"/>
              <a:t>Nose clips, hands around lips, </a:t>
            </a:r>
            <a:r>
              <a:rPr lang="en-US" dirty="0" err="1" smtClean="0"/>
              <a:t>etc</a:t>
            </a:r>
            <a:r>
              <a:rPr lang="en-US" dirty="0" smtClean="0"/>
              <a:t>…</a:t>
            </a:r>
          </a:p>
          <a:p>
            <a:pPr lvl="3"/>
            <a:endParaRPr lang="en-US" dirty="0"/>
          </a:p>
          <a:p>
            <a:pPr marL="457200" lvl="1" indent="0">
              <a:buNone/>
            </a:pPr>
            <a:endParaRPr lang="en-US" dirty="0" smtClean="0"/>
          </a:p>
          <a:p>
            <a:pPr lvl="1"/>
            <a:endParaRPr lang="en-US" dirty="0" smtClean="0"/>
          </a:p>
          <a:p>
            <a:pPr marL="457200" lvl="1" indent="0">
              <a:buNone/>
            </a:pPr>
            <a:r>
              <a:rPr lang="en-US" b="1" dirty="0" smtClean="0"/>
              <a:t>Would having proof of usage and efficacy of therapy be beneficial in case of an audit?</a:t>
            </a:r>
            <a:endParaRPr lang="en-US" b="1" dirty="0"/>
          </a:p>
        </p:txBody>
      </p:sp>
    </p:spTree>
    <p:extLst>
      <p:ext uri="{BB962C8B-B14F-4D97-AF65-F5344CB8AC3E}">
        <p14:creationId xmlns:p14="http://schemas.microsoft.com/office/powerpoint/2010/main" val="1982935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379538"/>
            <a:ext cx="6359525"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a:spLocks noGrp="1"/>
          </p:cNvSpPr>
          <p:nvPr>
            <p:ph type="title"/>
          </p:nvPr>
        </p:nvSpPr>
        <p:spPr/>
        <p:txBody>
          <a:bodyPr/>
          <a:lstStyle/>
          <a:p>
            <a:r>
              <a:rPr lang="en-US" altLang="en-US" smtClean="0"/>
              <a:t>EMMA</a:t>
            </a:r>
            <a:r>
              <a:rPr lang="en-US" altLang="en-US" baseline="30000" smtClean="0"/>
              <a:t>TM</a:t>
            </a:r>
            <a:r>
              <a:rPr lang="en-US" altLang="en-US" smtClean="0"/>
              <a:t> User Interface</a:t>
            </a:r>
          </a:p>
        </p:txBody>
      </p:sp>
    </p:spTree>
    <p:extLst>
      <p:ext uri="{BB962C8B-B14F-4D97-AF65-F5344CB8AC3E}">
        <p14:creationId xmlns:p14="http://schemas.microsoft.com/office/powerpoint/2010/main" val="182306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EMMA</a:t>
            </a:r>
            <a:r>
              <a:rPr lang="en-US" altLang="en-US" baseline="30000" smtClean="0"/>
              <a:t>TM</a:t>
            </a:r>
            <a:r>
              <a:rPr lang="en-US" altLang="en-US" smtClean="0"/>
              <a:t> Airway Adapter</a:t>
            </a:r>
          </a:p>
        </p:txBody>
      </p:sp>
      <p:sp>
        <p:nvSpPr>
          <p:cNvPr id="8195" name="Content Placeholder 2"/>
          <p:cNvSpPr>
            <a:spLocks noGrp="1"/>
          </p:cNvSpPr>
          <p:nvPr>
            <p:ph idx="1"/>
          </p:nvPr>
        </p:nvSpPr>
        <p:spPr/>
        <p:txBody>
          <a:bodyPr/>
          <a:lstStyle/>
          <a:p>
            <a:r>
              <a:rPr lang="en-US" altLang="en-US" smtClean="0"/>
              <a:t>The EMMA Airway Adapter is intended for single patient use</a:t>
            </a:r>
          </a:p>
          <a:p>
            <a:r>
              <a:rPr lang="en-US" altLang="en-US" smtClean="0"/>
              <a:t>Two models</a:t>
            </a:r>
          </a:p>
          <a:p>
            <a:pPr lvl="1"/>
            <a:r>
              <a:rPr lang="en-US" altLang="en-US" smtClean="0"/>
              <a:t>Adult/Pediatric</a:t>
            </a:r>
          </a:p>
          <a:p>
            <a:pPr lvl="2"/>
            <a:r>
              <a:rPr lang="en-US" altLang="en-US" smtClean="0"/>
              <a:t>Dead space 6ml</a:t>
            </a:r>
          </a:p>
          <a:p>
            <a:pPr lvl="2"/>
            <a:r>
              <a:rPr lang="en-US" altLang="en-US" smtClean="0"/>
              <a:t>Flow resistance &lt;0.3 cm H2O at 30 Lpm</a:t>
            </a:r>
          </a:p>
          <a:p>
            <a:pPr lvl="2"/>
            <a:endParaRPr lang="en-US" altLang="en-US" smtClean="0"/>
          </a:p>
          <a:p>
            <a:pPr lvl="2"/>
            <a:endParaRPr lang="en-US" altLang="en-US" smtClean="0"/>
          </a:p>
          <a:p>
            <a:pPr lvl="1"/>
            <a:r>
              <a:rPr lang="en-US" altLang="en-US" smtClean="0"/>
              <a:t>Infant</a:t>
            </a:r>
          </a:p>
          <a:p>
            <a:pPr lvl="2"/>
            <a:r>
              <a:rPr lang="en-US" altLang="en-US" smtClean="0"/>
              <a:t>Dead space 1 ml</a:t>
            </a:r>
          </a:p>
          <a:p>
            <a:pPr lvl="2"/>
            <a:r>
              <a:rPr lang="en-US" altLang="en-US" smtClean="0"/>
              <a:t>Flow resistance &lt;1.3 cm H2O at 10 Lpm</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2401888"/>
            <a:ext cx="20780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4549775"/>
            <a:ext cx="20955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24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965029"/>
          </a:xfrm>
        </p:spPr>
        <p:txBody>
          <a:bodyPr/>
          <a:lstStyle/>
          <a:p>
            <a:r>
              <a:rPr lang="en-US" dirty="0" smtClean="0"/>
              <a:t>COPD Readmission Reduction Strategies</a:t>
            </a:r>
            <a:endParaRPr lang="en-US" dirty="0"/>
          </a:p>
        </p:txBody>
      </p:sp>
      <p:sp>
        <p:nvSpPr>
          <p:cNvPr id="3" name="Content Placeholder 2"/>
          <p:cNvSpPr>
            <a:spLocks noGrp="1"/>
          </p:cNvSpPr>
          <p:nvPr>
            <p:ph idx="1"/>
          </p:nvPr>
        </p:nvSpPr>
        <p:spPr>
          <a:xfrm>
            <a:off x="211014" y="1173163"/>
            <a:ext cx="8704385" cy="4383575"/>
          </a:xfrm>
        </p:spPr>
        <p:txBody>
          <a:bodyPr/>
          <a:lstStyle/>
          <a:p>
            <a:r>
              <a:rPr lang="en-US" sz="2400" dirty="0" smtClean="0"/>
              <a:t>Proper Equipment</a:t>
            </a:r>
          </a:p>
          <a:p>
            <a:pPr marL="914400" lvl="1" indent="-514350"/>
            <a:r>
              <a:rPr lang="en-US" sz="2200" dirty="0" smtClean="0"/>
              <a:t>MDI</a:t>
            </a:r>
          </a:p>
          <a:p>
            <a:pPr marL="914400" lvl="1" indent="-514350"/>
            <a:r>
              <a:rPr lang="en-US" sz="2200" dirty="0" smtClean="0"/>
              <a:t>Pulse Ox</a:t>
            </a:r>
          </a:p>
          <a:p>
            <a:pPr marL="914400" lvl="1" indent="-514350"/>
            <a:r>
              <a:rPr lang="en-US" sz="2200" dirty="0" smtClean="0"/>
              <a:t>Airway clearance devices</a:t>
            </a:r>
          </a:p>
          <a:p>
            <a:pPr marL="914400" lvl="1" indent="-514350"/>
            <a:r>
              <a:rPr lang="en-US" sz="2200" dirty="0" smtClean="0"/>
              <a:t>Peak flow meters </a:t>
            </a:r>
          </a:p>
          <a:p>
            <a:r>
              <a:rPr lang="en-US" sz="2400" dirty="0" smtClean="0"/>
              <a:t>Rapid Action Plan</a:t>
            </a:r>
          </a:p>
          <a:p>
            <a:pPr lvl="1"/>
            <a:r>
              <a:rPr lang="en-US" sz="2200" dirty="0" smtClean="0"/>
              <a:t>Early intervention is the key to successful exacerbation resolution and relapse avoidance</a:t>
            </a:r>
          </a:p>
          <a:p>
            <a:r>
              <a:rPr lang="en-US" sz="2400" dirty="0" smtClean="0"/>
              <a:t>Pulmonary Rehab, smoking cessation</a:t>
            </a:r>
          </a:p>
        </p:txBody>
      </p:sp>
      <p:sp>
        <p:nvSpPr>
          <p:cNvPr id="4" name="TextBox 3"/>
          <p:cNvSpPr txBox="1"/>
          <p:nvPr/>
        </p:nvSpPr>
        <p:spPr>
          <a:xfrm>
            <a:off x="267286" y="6358596"/>
            <a:ext cx="5678093" cy="307777"/>
          </a:xfrm>
          <a:prstGeom prst="rect">
            <a:avLst/>
          </a:prstGeom>
          <a:noFill/>
        </p:spPr>
        <p:txBody>
          <a:bodyPr wrap="none" rtlCol="0">
            <a:spAutoFit/>
          </a:bodyPr>
          <a:lstStyle/>
          <a:p>
            <a:r>
              <a:rPr lang="en-US" sz="1400" i="1" dirty="0" smtClean="0">
                <a:solidFill>
                  <a:schemeClr val="tx2">
                    <a:lumMod val="50000"/>
                    <a:lumOff val="50000"/>
                  </a:schemeClr>
                </a:solidFill>
              </a:rPr>
              <a:t>COPD Patient 30 day Hospital Readmission </a:t>
            </a:r>
            <a:r>
              <a:rPr lang="en-US" sz="1400" i="1" dirty="0">
                <a:solidFill>
                  <a:schemeClr val="tx2">
                    <a:lumMod val="50000"/>
                    <a:lumOff val="50000"/>
                  </a:schemeClr>
                </a:solidFill>
              </a:rPr>
              <a:t>R</a:t>
            </a:r>
            <a:r>
              <a:rPr lang="en-US" sz="1400" i="1" dirty="0" smtClean="0">
                <a:solidFill>
                  <a:schemeClr val="tx2">
                    <a:lumMod val="50000"/>
                    <a:lumOff val="50000"/>
                  </a:schemeClr>
                </a:solidFill>
              </a:rPr>
              <a:t>eduction Program White Paper, Nonin</a:t>
            </a:r>
            <a:endParaRPr lang="en-US" sz="1400" i="1" dirty="0">
              <a:solidFill>
                <a:schemeClr val="tx2">
                  <a:lumMod val="50000"/>
                  <a:lumOff val="50000"/>
                </a:schemeClr>
              </a:solidFill>
            </a:endParaRPr>
          </a:p>
        </p:txBody>
      </p:sp>
    </p:spTree>
    <p:extLst>
      <p:ext uri="{BB962C8B-B14F-4D97-AF65-F5344CB8AC3E}">
        <p14:creationId xmlns:p14="http://schemas.microsoft.com/office/powerpoint/2010/main" val="499190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Zeroing procedure </a:t>
            </a:r>
          </a:p>
        </p:txBody>
      </p:sp>
      <p:sp>
        <p:nvSpPr>
          <p:cNvPr id="15363" name="Content Placeholder 2"/>
          <p:cNvSpPr>
            <a:spLocks noGrp="1"/>
          </p:cNvSpPr>
          <p:nvPr>
            <p:ph idx="1"/>
          </p:nvPr>
        </p:nvSpPr>
        <p:spPr>
          <a:xfrm>
            <a:off x="152400" y="1104900"/>
            <a:ext cx="8763000" cy="4649788"/>
          </a:xfrm>
        </p:spPr>
        <p:txBody>
          <a:bodyPr/>
          <a:lstStyle/>
          <a:p>
            <a:r>
              <a:rPr lang="en-US" altLang="en-US" b="0" smtClean="0"/>
              <a:t>Press Power On button. </a:t>
            </a:r>
          </a:p>
          <a:p>
            <a:r>
              <a:rPr lang="en-US" altLang="en-US" b="0" smtClean="0"/>
              <a:t>Attach EMMA Airway Adapter </a:t>
            </a:r>
          </a:p>
          <a:p>
            <a:pPr lvl="1"/>
            <a:r>
              <a:rPr lang="en-US" altLang="en-US" smtClean="0"/>
              <a:t>Ambient air (0% CO2) in the EMMA Airway Adapter is crucial</a:t>
            </a:r>
          </a:p>
          <a:p>
            <a:r>
              <a:rPr lang="en-US" altLang="en-US" b="0" smtClean="0"/>
              <a:t>Press and keep holding down simultaneously Power On button and Alarm Silence button</a:t>
            </a:r>
          </a:p>
          <a:p>
            <a:pPr>
              <a:buFontTx/>
              <a:buNone/>
            </a:pPr>
            <a:endParaRPr lang="en-US" altLang="en-US" b="0" smtClean="0"/>
          </a:p>
          <a:p>
            <a:pPr lvl="1">
              <a:buFont typeface="Wingdings 2" panose="05020102010507070707" pitchFamily="18" charset="2"/>
              <a:buNone/>
            </a:pPr>
            <a:endParaRPr lang="en-US" altLang="en-US" smtClean="0"/>
          </a:p>
          <a:p>
            <a:pPr lvl="1">
              <a:buFont typeface="Wingdings 2" panose="05020102010507070707" pitchFamily="18" charset="2"/>
              <a:buNone/>
            </a:pPr>
            <a:endParaRPr lang="en-US" altLang="en-US" smtClean="0"/>
          </a:p>
          <a:p>
            <a:pPr lvl="1">
              <a:buFont typeface="Wingdings 2" panose="05020102010507070707" pitchFamily="18" charset="2"/>
              <a:buNone/>
            </a:pPr>
            <a:endParaRPr lang="en-US" altLang="en-US" smtClean="0"/>
          </a:p>
          <a:p>
            <a:r>
              <a:rPr lang="en-US" altLang="en-US" b="0" smtClean="0"/>
              <a:t>Once the Service value display </a:t>
            </a:r>
            <a:r>
              <a:rPr lang="ja-JP" altLang="en-US" b="0" smtClean="0"/>
              <a:t>“</a:t>
            </a:r>
            <a:r>
              <a:rPr lang="en-US" altLang="ja-JP" b="0" smtClean="0"/>
              <a:t>0</a:t>
            </a:r>
            <a:r>
              <a:rPr lang="ja-JP" altLang="en-US" b="0" smtClean="0"/>
              <a:t>”</a:t>
            </a:r>
            <a:r>
              <a:rPr lang="en-US" altLang="ja-JP" b="0" smtClean="0"/>
              <a:t>, Zeroing of EMMA is completed. </a:t>
            </a:r>
          </a:p>
          <a:p>
            <a:endParaRPr lang="en-US" altLang="en-US"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400" y="3594100"/>
            <a:ext cx="27336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4"/>
          <p:cNvSpPr>
            <a:spLocks noChangeArrowheads="1"/>
          </p:cNvSpPr>
          <p:nvPr/>
        </p:nvSpPr>
        <p:spPr bwMode="auto">
          <a:xfrm>
            <a:off x="3327400" y="3711575"/>
            <a:ext cx="508000" cy="46513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D70C05"/>
              </a:buClr>
              <a:buChar char="&gt;"/>
              <a:defRPr sz="2800" b="1">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lr>
                <a:srgbClr val="D70C05"/>
              </a:buClr>
              <a:buSzPct val="75000"/>
              <a:buFont typeface="Wingdings 2" panose="05020102010507070707" pitchFamily="18" charset="2"/>
              <a:buChar char=""/>
              <a:defRPr sz="24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Clr>
                <a:srgbClr val="D70C05"/>
              </a:buClr>
              <a:buSzPct val="75000"/>
              <a:buFont typeface="Wingdings 2" panose="05020102010507070707" pitchFamily="18" charset="2"/>
              <a:buChar char=""/>
              <a:defRPr sz="20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9pPr>
          </a:lstStyle>
          <a:p>
            <a:pPr>
              <a:spcBef>
                <a:spcPct val="0"/>
              </a:spcBef>
              <a:buClrTx/>
              <a:buFontTx/>
              <a:buNone/>
            </a:pPr>
            <a:endParaRPr lang="en-US" altLang="en-US" sz="2400" b="0"/>
          </a:p>
        </p:txBody>
      </p:sp>
      <p:sp>
        <p:nvSpPr>
          <p:cNvPr id="15366" name="Oval 6"/>
          <p:cNvSpPr>
            <a:spLocks noChangeArrowheads="1"/>
          </p:cNvSpPr>
          <p:nvPr/>
        </p:nvSpPr>
        <p:spPr bwMode="auto">
          <a:xfrm>
            <a:off x="3327400" y="4656138"/>
            <a:ext cx="508000" cy="463550"/>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D70C05"/>
              </a:buClr>
              <a:buChar char="&gt;"/>
              <a:defRPr sz="2800" b="1">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lr>
                <a:srgbClr val="D70C05"/>
              </a:buClr>
              <a:buSzPct val="75000"/>
              <a:buFont typeface="Wingdings 2" panose="05020102010507070707" pitchFamily="18" charset="2"/>
              <a:buChar char=""/>
              <a:defRPr sz="2400">
                <a:solidFill>
                  <a:schemeClr val="tx1"/>
                </a:solidFill>
                <a:latin typeface="Arial Narrow" panose="020B0606020202030204" pitchFamily="34" charset="0"/>
                <a:ea typeface="MS PGothic" panose="020B0600070205080204" pitchFamily="34" charset="-128"/>
              </a:defRPr>
            </a:lvl2pPr>
            <a:lvl3pPr marL="1143000" indent="-228600">
              <a:spcBef>
                <a:spcPct val="20000"/>
              </a:spcBef>
              <a:buClr>
                <a:srgbClr val="D70C05"/>
              </a:buClr>
              <a:buSzPct val="75000"/>
              <a:buFont typeface="Wingdings 2" panose="05020102010507070707" pitchFamily="18" charset="2"/>
              <a:buChar char=""/>
              <a:defRPr sz="20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9pPr>
          </a:lstStyle>
          <a:p>
            <a:pPr>
              <a:spcBef>
                <a:spcPct val="0"/>
              </a:spcBef>
              <a:buClrTx/>
              <a:buFontTx/>
              <a:buNone/>
            </a:pPr>
            <a:endParaRPr lang="en-US" altLang="en-US" sz="2400" b="0"/>
          </a:p>
        </p:txBody>
      </p:sp>
      <p:cxnSp>
        <p:nvCxnSpPr>
          <p:cNvPr id="15367" name="Straight Arrow Connector 7"/>
          <p:cNvCxnSpPr>
            <a:cxnSpLocks noChangeShapeType="1"/>
            <a:endCxn id="15366" idx="1"/>
          </p:cNvCxnSpPr>
          <p:nvPr/>
        </p:nvCxnSpPr>
        <p:spPr bwMode="auto">
          <a:xfrm>
            <a:off x="2128838" y="3594100"/>
            <a:ext cx="1273175" cy="1130300"/>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5368" name="Straight Arrow Connector 9"/>
          <p:cNvCxnSpPr>
            <a:cxnSpLocks noChangeShapeType="1"/>
          </p:cNvCxnSpPr>
          <p:nvPr/>
        </p:nvCxnSpPr>
        <p:spPr bwMode="auto">
          <a:xfrm>
            <a:off x="2128838" y="3594100"/>
            <a:ext cx="1198562" cy="350838"/>
          </a:xfrm>
          <a:prstGeom prst="straightConnector1">
            <a:avLst/>
          </a:prstGeom>
          <a:noFill/>
          <a:ln w="381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15369" name="TextBox 10"/>
          <p:cNvSpPr txBox="1">
            <a:spLocks noChangeArrowheads="1"/>
          </p:cNvSpPr>
          <p:nvPr/>
        </p:nvSpPr>
        <p:spPr bwMode="auto">
          <a:xfrm>
            <a:off x="5213350" y="3821113"/>
            <a:ext cx="39306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D70C05"/>
              </a:buClr>
              <a:buChar char="&gt;"/>
              <a:defRPr sz="2800" b="1">
                <a:solidFill>
                  <a:schemeClr val="tx1"/>
                </a:solidFill>
                <a:latin typeface="Arial Narrow" panose="020B0606020202030204" pitchFamily="34" charset="0"/>
                <a:ea typeface="MS PGothic" panose="020B0600070205080204" pitchFamily="34" charset="-128"/>
              </a:defRPr>
            </a:lvl1pPr>
            <a:lvl2pPr marL="742950" indent="-285750">
              <a:spcBef>
                <a:spcPct val="20000"/>
              </a:spcBef>
              <a:buClr>
                <a:srgbClr val="D70C05"/>
              </a:buClr>
              <a:buSzPct val="75000"/>
              <a:buFont typeface="Wingdings 2" panose="05020102010507070707" pitchFamily="18" charset="2"/>
              <a:buChar char=""/>
              <a:defRPr sz="2400">
                <a:solidFill>
                  <a:schemeClr val="tx1"/>
                </a:solidFill>
                <a:latin typeface="Arial Narrow" panose="020B0606020202030204" pitchFamily="34" charset="0"/>
                <a:ea typeface="MS PGothic" panose="020B0600070205080204" pitchFamily="34" charset="-128"/>
              </a:defRPr>
            </a:lvl2pPr>
            <a:lvl3pPr>
              <a:spcBef>
                <a:spcPct val="20000"/>
              </a:spcBef>
              <a:buClr>
                <a:srgbClr val="D70C05"/>
              </a:buClr>
              <a:buSzPct val="75000"/>
              <a:buFont typeface="Wingdings 2" panose="05020102010507070707" pitchFamily="18" charset="2"/>
              <a:buChar char=""/>
              <a:defRPr sz="2000">
                <a:solidFill>
                  <a:schemeClr val="tx1"/>
                </a:solidFill>
                <a:latin typeface="Arial Narrow" panose="020B0606020202030204" pitchFamily="34" charset="0"/>
                <a:ea typeface="MS PGothic" panose="020B0600070205080204" pitchFamily="34" charset="-128"/>
              </a:defRPr>
            </a:lvl3pPr>
            <a:lvl4pPr marL="16002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4pPr>
            <a:lvl5pPr marL="2057400" indent="-228600">
              <a:spcBef>
                <a:spcPct val="20000"/>
              </a:spcBef>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20000"/>
              </a:spcBef>
              <a:spcAft>
                <a:spcPct val="0"/>
              </a:spcAft>
              <a:buClr>
                <a:srgbClr val="D70C05"/>
              </a:buClr>
              <a:buSzPct val="75000"/>
              <a:buFont typeface="Wingdings 2" panose="05020102010507070707" pitchFamily="18" charset="2"/>
              <a:buChar char=""/>
              <a:defRPr>
                <a:solidFill>
                  <a:schemeClr val="tx1"/>
                </a:solidFill>
                <a:latin typeface="Arial Narrow" panose="020B0606020202030204" pitchFamily="34" charset="0"/>
                <a:ea typeface="MS PGothic" panose="020B0600070205080204" pitchFamily="34" charset="-128"/>
              </a:defRPr>
            </a:lvl9pPr>
          </a:lstStyle>
          <a:p>
            <a:pPr lvl="2">
              <a:spcBef>
                <a:spcPct val="0"/>
              </a:spcBef>
              <a:buClrTx/>
              <a:buSzTx/>
              <a:buFontTx/>
              <a:buNone/>
            </a:pPr>
            <a:r>
              <a:rPr lang="en-US" altLang="en-US" sz="1600" b="1"/>
              <a:t>Service value starts "counting down"                                                     i.e. displaying "9" - "8" - "7" etc.                                                          until "0" is displayed. </a:t>
            </a:r>
          </a:p>
        </p:txBody>
      </p:sp>
    </p:spTree>
    <p:extLst>
      <p:ext uri="{BB962C8B-B14F-4D97-AF65-F5344CB8AC3E}">
        <p14:creationId xmlns:p14="http://schemas.microsoft.com/office/powerpoint/2010/main" val="328375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1913"/>
            <a:ext cx="8686800" cy="950961"/>
          </a:xfrm>
        </p:spPr>
        <p:txBody>
          <a:bodyPr/>
          <a:lstStyle/>
          <a:p>
            <a:r>
              <a:rPr lang="en-US" dirty="0"/>
              <a:t>COPD Readmission Reduction </a:t>
            </a:r>
            <a:r>
              <a:rPr lang="en-US" dirty="0" smtClean="0"/>
              <a:t>Strategies</a:t>
            </a:r>
            <a:endParaRPr lang="en-US" dirty="0"/>
          </a:p>
        </p:txBody>
      </p:sp>
      <p:sp>
        <p:nvSpPr>
          <p:cNvPr id="3" name="Content Placeholder 2"/>
          <p:cNvSpPr>
            <a:spLocks noGrp="1"/>
          </p:cNvSpPr>
          <p:nvPr>
            <p:ph idx="1"/>
          </p:nvPr>
        </p:nvSpPr>
        <p:spPr/>
        <p:txBody>
          <a:bodyPr/>
          <a:lstStyle/>
          <a:p>
            <a:pPr marL="857250" lvl="2" indent="0">
              <a:buNone/>
            </a:pPr>
            <a:r>
              <a:rPr lang="en-US" sz="2800" dirty="0" smtClean="0">
                <a:solidFill>
                  <a:srgbClr val="FF0000"/>
                </a:solidFill>
              </a:rPr>
              <a:t>			</a:t>
            </a:r>
            <a:r>
              <a:rPr lang="en-US" sz="2800" b="1" dirty="0" smtClean="0"/>
              <a:t>Set Clinical Definitions</a:t>
            </a:r>
          </a:p>
          <a:p>
            <a:pPr marL="857250" lvl="2" indent="0">
              <a:buNone/>
            </a:pPr>
            <a:endParaRPr lang="en-US" sz="2400" dirty="0" smtClean="0">
              <a:solidFill>
                <a:srgbClr val="FF0000"/>
              </a:solidFill>
            </a:endParaRPr>
          </a:p>
          <a:p>
            <a:r>
              <a:rPr lang="en-US" sz="2400" u="sng" dirty="0" smtClean="0"/>
              <a:t>Chronic Respiratory Failure</a:t>
            </a:r>
            <a:r>
              <a:rPr lang="en-US" sz="2400" dirty="0" smtClean="0"/>
              <a:t> </a:t>
            </a:r>
            <a:r>
              <a:rPr lang="en-US" sz="2400" b="0" dirty="0" smtClean="0"/>
              <a:t>– inability of the respiratory system to maintain gas exchange within normal limits.  The degree of respiratory failure may range from mild to sever with the severity determining the urgency and extant of treatment.  It is generally divided into 2 forms:</a:t>
            </a:r>
          </a:p>
          <a:p>
            <a:pPr marL="0" indent="0">
              <a:buNone/>
            </a:pPr>
            <a:endParaRPr lang="en-US" sz="2400" b="0" dirty="0" smtClean="0"/>
          </a:p>
          <a:p>
            <a:r>
              <a:rPr lang="en-US" sz="2400" u="sng" dirty="0" smtClean="0"/>
              <a:t>Oxygenation failure </a:t>
            </a:r>
            <a:r>
              <a:rPr lang="en-US" sz="2400" b="0" dirty="0" smtClean="0"/>
              <a:t>– inability to maintain PaO2 of 60 mm HG or greater on room air.</a:t>
            </a:r>
          </a:p>
          <a:p>
            <a:r>
              <a:rPr lang="en-US" sz="2400" u="sng" dirty="0" smtClean="0"/>
              <a:t>Ventilatory failure </a:t>
            </a:r>
            <a:r>
              <a:rPr lang="en-US" sz="2400" b="0" dirty="0" smtClean="0"/>
              <a:t>– inability to maintain PaCO2 of 45 mm HG or below</a:t>
            </a:r>
          </a:p>
          <a:p>
            <a:pPr lvl="1"/>
            <a:endParaRPr lang="en-US" sz="2000" u="sng" dirty="0" smtClean="0"/>
          </a:p>
          <a:p>
            <a:pPr lvl="1"/>
            <a:r>
              <a:rPr lang="en-US" dirty="0" smtClean="0"/>
              <a:t>Lets talk oxygenation failure first</a:t>
            </a:r>
            <a:endParaRPr lang="en-US" b="0" dirty="0"/>
          </a:p>
        </p:txBody>
      </p:sp>
    </p:spTree>
    <p:extLst>
      <p:ext uri="{BB962C8B-B14F-4D97-AF65-F5344CB8AC3E}">
        <p14:creationId xmlns:p14="http://schemas.microsoft.com/office/powerpoint/2010/main" val="169686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33777"/>
            <a:ext cx="8802858" cy="1143000"/>
          </a:xfrm>
        </p:spPr>
        <p:txBody>
          <a:bodyPr/>
          <a:lstStyle/>
          <a:p>
            <a:r>
              <a:rPr lang="en-US" sz="3200" dirty="0" smtClean="0"/>
              <a:t>Recommendations of the 6</a:t>
            </a:r>
            <a:r>
              <a:rPr lang="en-US" sz="3200" baseline="30000" dirty="0" smtClean="0"/>
              <a:t>th</a:t>
            </a:r>
            <a:r>
              <a:rPr lang="en-US" sz="3200" dirty="0" smtClean="0"/>
              <a:t> LTOT Consensus Conference</a:t>
            </a:r>
            <a:endParaRPr lang="en-US" sz="3200" dirty="0"/>
          </a:p>
        </p:txBody>
      </p:sp>
      <p:sp>
        <p:nvSpPr>
          <p:cNvPr id="3" name="Content Placeholder 2"/>
          <p:cNvSpPr>
            <a:spLocks noGrp="1"/>
          </p:cNvSpPr>
          <p:nvPr>
            <p:ph idx="1"/>
          </p:nvPr>
        </p:nvSpPr>
        <p:spPr/>
        <p:txBody>
          <a:bodyPr/>
          <a:lstStyle/>
          <a:p>
            <a:r>
              <a:rPr lang="en-US" sz="2400" dirty="0" smtClean="0"/>
              <a:t> </a:t>
            </a:r>
            <a:r>
              <a:rPr lang="en-US" sz="2400" b="0" dirty="0" smtClean="0"/>
              <a:t>All patients who are provided an intermittent-flow device </a:t>
            </a:r>
            <a:r>
              <a:rPr lang="en-US" dirty="0" smtClean="0"/>
              <a:t>must be clinically evaluated and titrated </a:t>
            </a:r>
            <a:r>
              <a:rPr lang="en-US" sz="2400" b="0" dirty="0" smtClean="0"/>
              <a:t>to the intermittent flow required by the specific device being employed, in order to ensure optimal oxygen delivery for that individual patient during rest and during routine activities of daily living.</a:t>
            </a:r>
          </a:p>
          <a:p>
            <a:endParaRPr lang="en-US" sz="2400" b="0" dirty="0" smtClean="0"/>
          </a:p>
          <a:p>
            <a:r>
              <a:rPr lang="en-US" sz="2400" b="0" dirty="0" smtClean="0"/>
              <a:t> Evidenced based criteria are needed to define “ambulatory”, “portable,” and “wearable” oxygen technologies as they apply to each specific patient’s needs.  Until such evidence exists, the physician, patient, and home medical provider must effectively collaborate, using their best efforts and state of the art knowledge in that timeframe to ensure that all LTOT users have access to the best and most appropriate technology that fit their clinical and life style needs</a:t>
            </a:r>
            <a:endParaRPr lang="en-US" sz="2400" dirty="0"/>
          </a:p>
        </p:txBody>
      </p:sp>
    </p:spTree>
    <p:extLst>
      <p:ext uri="{BB962C8B-B14F-4D97-AF65-F5344CB8AC3E}">
        <p14:creationId xmlns:p14="http://schemas.microsoft.com/office/powerpoint/2010/main" val="79751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709"/>
            <a:ext cx="8686800" cy="1143000"/>
          </a:xfrm>
        </p:spPr>
        <p:txBody>
          <a:bodyPr/>
          <a:lstStyle/>
          <a:p>
            <a:r>
              <a:rPr lang="en-US" sz="3200" dirty="0" smtClean="0"/>
              <a:t>AARC Clinical Practice Guideline for Oxygen in the Home or Alternate Site Health Care Facility</a:t>
            </a:r>
            <a:endParaRPr lang="en-US" sz="3200" dirty="0"/>
          </a:p>
        </p:txBody>
      </p:sp>
      <p:sp>
        <p:nvSpPr>
          <p:cNvPr id="3" name="Content Placeholder 2"/>
          <p:cNvSpPr>
            <a:spLocks noGrp="1"/>
          </p:cNvSpPr>
          <p:nvPr>
            <p:ph idx="1"/>
          </p:nvPr>
        </p:nvSpPr>
        <p:spPr>
          <a:xfrm>
            <a:off x="152400" y="1455313"/>
            <a:ext cx="8763000" cy="4367637"/>
          </a:xfrm>
        </p:spPr>
        <p:txBody>
          <a:bodyPr/>
          <a:lstStyle/>
          <a:p>
            <a:pPr marL="0" indent="0">
              <a:buNone/>
            </a:pPr>
            <a:endParaRPr lang="en-US" dirty="0" smtClean="0"/>
          </a:p>
          <a:p>
            <a:r>
              <a:rPr lang="en-US" sz="2400" dirty="0" smtClean="0"/>
              <a:t>11.1.2 </a:t>
            </a:r>
            <a:r>
              <a:rPr lang="en-US" sz="2400" b="0" dirty="0" smtClean="0"/>
              <a:t>Measurement of baseline oxygen tension and/or saturation is essential before oxygen is begun. These measurements should be repeated when clinically indicated or to follow the course of the disease, as determined by the attending physician. </a:t>
            </a:r>
            <a:r>
              <a:rPr lang="en-US" sz="2400" b="0" u="sng" dirty="0" smtClean="0"/>
              <a:t>Measurement of oxygen saturation also should be made to determine appropriate oxygen flow or PDOD/DODS setting </a:t>
            </a:r>
            <a:r>
              <a:rPr lang="en-US" sz="2400" b="0" u="sng" dirty="0"/>
              <a:t>f</a:t>
            </a:r>
            <a:r>
              <a:rPr lang="en-US" sz="2400" b="0" u="sng" dirty="0" smtClean="0"/>
              <a:t>or ambulation, exercise, or sleep.*</a:t>
            </a:r>
          </a:p>
          <a:p>
            <a:endParaRPr lang="en-US" dirty="0"/>
          </a:p>
          <a:p>
            <a:pPr marL="0" indent="0">
              <a:buNone/>
            </a:pPr>
            <a:r>
              <a:rPr lang="en-US" sz="2000" b="0" dirty="0" smtClean="0"/>
              <a:t>* Includes continuous flow</a:t>
            </a:r>
            <a:endParaRPr lang="en-US" sz="2000" b="0" dirty="0"/>
          </a:p>
        </p:txBody>
      </p:sp>
    </p:spTree>
    <p:extLst>
      <p:ext uri="{BB962C8B-B14F-4D97-AF65-F5344CB8AC3E}">
        <p14:creationId xmlns:p14="http://schemas.microsoft.com/office/powerpoint/2010/main" val="152633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1" y="77486"/>
            <a:ext cx="8719458" cy="1092811"/>
          </a:xfrm>
          <a:solidFill>
            <a:schemeClr val="bg1"/>
          </a:solidFill>
          <a:ln>
            <a:solidFill>
              <a:srgbClr val="C00000"/>
            </a:solidFill>
          </a:ln>
        </p:spPr>
        <p:txBody>
          <a:bodyPr/>
          <a:lstStyle/>
          <a:p>
            <a:pPr algn="ctr"/>
            <a:r>
              <a:rPr lang="en-US" sz="3200" i="1" dirty="0" smtClean="0"/>
              <a:t>Are All Pulse Oximeters the same?   </a:t>
            </a:r>
            <a:r>
              <a:rPr lang="en-US" sz="2800" i="1" dirty="0" smtClean="0"/>
              <a:t>Consider Acutely/Chronically Ill Patients?</a:t>
            </a:r>
            <a:r>
              <a:rPr lang="en-US" sz="3200" i="1" dirty="0" smtClean="0">
                <a:solidFill>
                  <a:srgbClr val="C00000"/>
                </a:solidFill>
                <a:latin typeface="Calibri" panose="020F0502020204030204" pitchFamily="34" charset="0"/>
              </a:rPr>
              <a:t/>
            </a:r>
            <a:br>
              <a:rPr lang="en-US" sz="3200" i="1" dirty="0" smtClean="0">
                <a:solidFill>
                  <a:srgbClr val="C00000"/>
                </a:solidFill>
                <a:latin typeface="Calibri" panose="020F0502020204030204" pitchFamily="34" charset="0"/>
              </a:rPr>
            </a:br>
            <a:endParaRPr lang="en-US" sz="2000" b="0"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133" y="3440225"/>
            <a:ext cx="2322838" cy="2993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319" y="2203217"/>
            <a:ext cx="2356681" cy="3033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40224"/>
            <a:ext cx="2590799" cy="30315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968" y="2189504"/>
            <a:ext cx="2333315" cy="30577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50372" y="1884383"/>
            <a:ext cx="2166596" cy="1477328"/>
          </a:xfrm>
          <a:prstGeom prst="rect">
            <a:avLst/>
          </a:prstGeom>
          <a:noFill/>
        </p:spPr>
        <p:txBody>
          <a:bodyPr wrap="square" rtlCol="0">
            <a:spAutoFit/>
          </a:bodyPr>
          <a:lstStyle/>
          <a:p>
            <a:r>
              <a:rPr lang="en-US" sz="1800" cap="all" dirty="0">
                <a:latin typeface="Calibri" panose="020F0502020204030204" pitchFamily="34" charset="0"/>
                <a:ea typeface="+mj-ea"/>
                <a:cs typeface="MS PGothic"/>
              </a:rPr>
              <a:t>Pulse Oximetry Overestimates Oxygen Saturation in COPD</a:t>
            </a:r>
          </a:p>
        </p:txBody>
      </p:sp>
      <p:sp>
        <p:nvSpPr>
          <p:cNvPr id="8" name="TextBox 7"/>
          <p:cNvSpPr txBox="1"/>
          <p:nvPr/>
        </p:nvSpPr>
        <p:spPr>
          <a:xfrm>
            <a:off x="2590800" y="1335764"/>
            <a:ext cx="2333314" cy="646331"/>
          </a:xfrm>
          <a:prstGeom prst="rect">
            <a:avLst/>
          </a:prstGeom>
          <a:noFill/>
        </p:spPr>
        <p:txBody>
          <a:bodyPr wrap="square" rtlCol="0">
            <a:spAutoFit/>
          </a:bodyPr>
          <a:lstStyle/>
          <a:p>
            <a:r>
              <a:rPr lang="en-US" sz="1800" cap="all" dirty="0">
                <a:latin typeface="Calibri" panose="020F0502020204030204" pitchFamily="34" charset="0"/>
                <a:ea typeface="+mj-ea"/>
                <a:cs typeface="MS PGothic"/>
              </a:rPr>
              <a:t>Jones Nursing Study</a:t>
            </a:r>
          </a:p>
        </p:txBody>
      </p:sp>
      <p:sp>
        <p:nvSpPr>
          <p:cNvPr id="9" name="TextBox 8"/>
          <p:cNvSpPr txBox="1"/>
          <p:nvPr/>
        </p:nvSpPr>
        <p:spPr>
          <a:xfrm>
            <a:off x="4918935" y="1874107"/>
            <a:ext cx="2037036" cy="646331"/>
          </a:xfrm>
          <a:prstGeom prst="rect">
            <a:avLst/>
          </a:prstGeom>
          <a:noFill/>
        </p:spPr>
        <p:txBody>
          <a:bodyPr wrap="square" rtlCol="0">
            <a:spAutoFit/>
          </a:bodyPr>
          <a:lstStyle/>
          <a:p>
            <a:r>
              <a:rPr lang="en-US" sz="1800" cap="all" dirty="0" err="1" smtClean="0">
                <a:latin typeface="Calibri" panose="020F0502020204030204" pitchFamily="34" charset="0"/>
                <a:ea typeface="+mj-ea"/>
                <a:cs typeface="MS PGothic"/>
              </a:rPr>
              <a:t>Nonin</a:t>
            </a:r>
            <a:r>
              <a:rPr lang="en-US" sz="1800" cap="all" dirty="0" smtClean="0">
                <a:latin typeface="Calibri" panose="020F0502020204030204" pitchFamily="34" charset="0"/>
                <a:ea typeface="+mj-ea"/>
                <a:cs typeface="MS PGothic"/>
              </a:rPr>
              <a:t> </a:t>
            </a:r>
            <a:r>
              <a:rPr lang="en-US" sz="1800" cap="all" dirty="0">
                <a:latin typeface="Calibri" panose="020F0502020204030204" pitchFamily="34" charset="0"/>
                <a:ea typeface="+mj-ea"/>
                <a:cs typeface="MS PGothic"/>
              </a:rPr>
              <a:t>White Paper</a:t>
            </a:r>
          </a:p>
        </p:txBody>
      </p:sp>
      <p:sp>
        <p:nvSpPr>
          <p:cNvPr id="10" name="TextBox 9"/>
          <p:cNvSpPr txBox="1"/>
          <p:nvPr/>
        </p:nvSpPr>
        <p:spPr>
          <a:xfrm>
            <a:off x="6932793" y="1319947"/>
            <a:ext cx="2037036" cy="369332"/>
          </a:xfrm>
          <a:prstGeom prst="rect">
            <a:avLst/>
          </a:prstGeom>
          <a:noFill/>
        </p:spPr>
        <p:txBody>
          <a:bodyPr wrap="square" rtlCol="0">
            <a:spAutoFit/>
          </a:bodyPr>
          <a:lstStyle/>
          <a:p>
            <a:r>
              <a:rPr lang="en-US" sz="1800" cap="all" dirty="0">
                <a:latin typeface="Calibri" panose="020F0502020204030204" pitchFamily="34" charset="0"/>
                <a:ea typeface="+mj-ea"/>
                <a:cs typeface="MS PGothic"/>
              </a:rPr>
              <a:t>NAMDRC Letter</a:t>
            </a:r>
          </a:p>
        </p:txBody>
      </p:sp>
    </p:spTree>
    <p:extLst>
      <p:ext uri="{BB962C8B-B14F-4D97-AF65-F5344CB8AC3E}">
        <p14:creationId xmlns:p14="http://schemas.microsoft.com/office/powerpoint/2010/main" val="39216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property id=&quot;20226&quot; value=&quot;C:\Masimo\Presentations\Master Presentations\Masimo Presentation Template.ppt&quot;/&gt;&lt;object type=&quot;8&quot; unique_id=&quot;10002&quot;&gt;&lt;/object&gt;&lt;object type=&quot;2&quot; unique_id=&quot;10003&quot;&gt;&lt;object type=&quot;3&quot; unique_id=&quot;32046&quot;&gt;&lt;property id=&quot;20148&quot; value=&quot;5&quot;/&gt;&lt;property id=&quot;20300&quot; value=&quot;Slide 1&quot;/&gt;&lt;property id=&quot;20307&quot; value=&quot;256&quot;/&gt;&lt;/object&gt;&lt;object type=&quot;3&quot; unique_id=&quot;32047&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MS PGothic"/>
        <a:cs typeface=""/>
      </a:majorFont>
      <a:minorFont>
        <a:latin typeface="Arial Narrow"/>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7" tIns="44450" rIns="90487" bIns="44450" numCol="1" anchor="t" anchorCtr="0" compatLnSpc="1">
        <a:prstTxWarp prst="textNoShape">
          <a:avLst/>
        </a:prstTxWarp>
        <a:spAutoFit/>
      </a:bodyPr>
      <a:lstStyle>
        <a:defPPr marL="0" marR="0" indent="3175" algn="l" defTabSz="914400" rtl="0" eaLnBrk="0" fontAlgn="base" latinLnBrk="0" hangingPunct="0">
          <a:lnSpc>
            <a:spcPct val="80000"/>
          </a:lnSpc>
          <a:spcBef>
            <a:spcPct val="70000"/>
          </a:spcBef>
          <a:spcAft>
            <a:spcPct val="0"/>
          </a:spcAft>
          <a:buClr>
            <a:schemeClr val="accent1"/>
          </a:buClr>
          <a:buSzTx/>
          <a:buFont typeface="Times" pitchFamily="-50" charset="0"/>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2224</TotalTime>
  <Words>3546</Words>
  <Application>Microsoft Office PowerPoint</Application>
  <PresentationFormat>On-screen Show (4:3)</PresentationFormat>
  <Paragraphs>408</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MS PGothic</vt:lpstr>
      <vt:lpstr>MS PGothic</vt:lpstr>
      <vt:lpstr>Arial</vt:lpstr>
      <vt:lpstr>Arial Narrow</vt:lpstr>
      <vt:lpstr>Calibri</vt:lpstr>
      <vt:lpstr>Times</vt:lpstr>
      <vt:lpstr>Wingdings</vt:lpstr>
      <vt:lpstr>Wingdings 2</vt:lpstr>
      <vt:lpstr>Blank Presentation</vt:lpstr>
      <vt:lpstr>Innovative Technology  for Chronic Disease Management in the Home </vt:lpstr>
      <vt:lpstr>Why We Do What We Do</vt:lpstr>
      <vt:lpstr>CMS Refined Readmission Target Diagnoses</vt:lpstr>
      <vt:lpstr>COPD Readmission Reduction Strategies</vt:lpstr>
      <vt:lpstr>COPD Readmission Reduction Strategies</vt:lpstr>
      <vt:lpstr>COPD Readmission Reduction Strategies</vt:lpstr>
      <vt:lpstr>Recommendations of the 6th LTOT Consensus Conference</vt:lpstr>
      <vt:lpstr>AARC Clinical Practice Guideline for Oxygen in the Home or Alternate Site Health Care Facility</vt:lpstr>
      <vt:lpstr>Are All Pulse Oximeters the same?   Consider Acutely/Chronically Ill Patients? </vt:lpstr>
      <vt:lpstr>Next Generation Pulse Oximetry on Acutely/Chronically Ill Patients: Pulse Oximetry Overestimates oxygen saturation in COPD Published Respiratory Care Journal, June 2016 </vt:lpstr>
      <vt:lpstr>Next Generation Pulse Oximetry on Acutely/Chronically Ill Patients: How well Do Inexpensive, Portable Pulse Oximeter values agree with arterial Oxygenation saturation in acutely ill patients?   Published in Medsurg Nursing, Dec 2015  </vt:lpstr>
      <vt:lpstr>Next Generation Pulse Oximetry on Acutely/Chronically Ill Patients: Nonin White Paper</vt:lpstr>
      <vt:lpstr>Long Term Oxygen Must be Titrated to Saturation - Consensus Statement …..As of June 2016 from the top Pulmonologists in the US </vt:lpstr>
      <vt:lpstr>Titrate to Saturate Consensus Statement</vt:lpstr>
      <vt:lpstr>Titrate to Saturate Consensus Statement</vt:lpstr>
      <vt:lpstr>Titrate to Saturate Consensus Statement</vt:lpstr>
      <vt:lpstr>Titrate to Saturate Consensus Statement</vt:lpstr>
      <vt:lpstr>Titrate to Saturate Consensus Statement</vt:lpstr>
      <vt:lpstr>Titrate to Saturate Consensus Statement</vt:lpstr>
      <vt:lpstr>Titrate to Saturate Consensus Statement</vt:lpstr>
      <vt:lpstr>FDA Reviewed, Type II vs OTC Pulse Oximeters</vt:lpstr>
      <vt:lpstr>FDA Reviewed Type II Finger Tip oximeters</vt:lpstr>
      <vt:lpstr>Pulse Oximetry vs. Pulse CO-Oximetry</vt:lpstr>
      <vt:lpstr>Definitions</vt:lpstr>
      <vt:lpstr>PowerPoint Presentation</vt:lpstr>
      <vt:lpstr>Prevalence in the Elderly  (65 yrs. or &gt;)</vt:lpstr>
      <vt:lpstr>Chronic Anemia</vt:lpstr>
      <vt:lpstr>COPD Comorbidities</vt:lpstr>
      <vt:lpstr>Complications Associated with Anemia</vt:lpstr>
      <vt:lpstr>Anemia Impact on Patients</vt:lpstr>
      <vt:lpstr>Impact on NIV survival</vt:lpstr>
      <vt:lpstr>Reducing Falls**</vt:lpstr>
      <vt:lpstr>COPD Readmission Reduction Strategies</vt:lpstr>
      <vt:lpstr>PowerPoint Presentation</vt:lpstr>
      <vt:lpstr>The Role of SpO2 and SpHb in Oxygenation </vt:lpstr>
      <vt:lpstr>What SpO2 Tells You  About Patient Oxygenation Status</vt:lpstr>
      <vt:lpstr>What SpHb Adds to the Picture of  Oxygenation Status</vt:lpstr>
      <vt:lpstr>Low SpO2 and Low SpHb</vt:lpstr>
      <vt:lpstr> Suggested Support Document for Screening  Post Surgery with Pulse Co-OximetrY: Noninvasive Hemoglobin Monitoring, a rapid, reliable, and cost-effective method following total joint replacement Mayo Study Published in Journal of Bone and Joint Surgery, 2016</vt:lpstr>
      <vt:lpstr> Suggested Support Document for Screening  with Pulse Co-OximetrY: Lubbock, TX WIC Poster Presentation</vt:lpstr>
      <vt:lpstr> Suggested Support Document for Screening  with Pulse Co-OximetrY: Wisconsin, WIC Poster Presentation</vt:lpstr>
      <vt:lpstr>Pronto® Pulse CO-Oximeter ®    Upgrade Your Pulse Oximeter</vt:lpstr>
      <vt:lpstr>Evolution:  Conventional…. to Next Generation…. to Pulse CO-Oximetry</vt:lpstr>
      <vt:lpstr>Conventional to Next Generation    Next Generation Pulse Oximetry, essential with Acutely and Chronically Ill Patients </vt:lpstr>
      <vt:lpstr> EMMA Capnograph </vt:lpstr>
      <vt:lpstr>Reimbursement and Audits</vt:lpstr>
      <vt:lpstr>Spot Check EtCO2 &amp; Respiratory Rate Measurements </vt:lpstr>
      <vt:lpstr>EMMATM User Interface</vt:lpstr>
      <vt:lpstr>EMMATM Airway Adapter</vt:lpstr>
      <vt:lpstr>Zeroing procedure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Home Care Medical Supply</dc:title>
  <dc:creator>Gary Jones</dc:creator>
  <cp:lastModifiedBy>Timothy Quinn</cp:lastModifiedBy>
  <cp:revision>135</cp:revision>
  <cp:lastPrinted>2017-08-17T22:41:00Z</cp:lastPrinted>
  <dcterms:created xsi:type="dcterms:W3CDTF">2011-06-21T00:17:45Z</dcterms:created>
  <dcterms:modified xsi:type="dcterms:W3CDTF">2017-08-28T00:00:10Z</dcterms:modified>
</cp:coreProperties>
</file>