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64"/>
  </p:notesMasterIdLst>
  <p:handoutMasterIdLst>
    <p:handoutMasterId r:id="rId65"/>
  </p:handoutMasterIdLst>
  <p:sldIdLst>
    <p:sldId id="256" r:id="rId2"/>
    <p:sldId id="588" r:id="rId3"/>
    <p:sldId id="415" r:id="rId4"/>
    <p:sldId id="416" r:id="rId5"/>
    <p:sldId id="417" r:id="rId6"/>
    <p:sldId id="570" r:id="rId7"/>
    <p:sldId id="418" r:id="rId8"/>
    <p:sldId id="572" r:id="rId9"/>
    <p:sldId id="420" r:id="rId10"/>
    <p:sldId id="425" r:id="rId11"/>
    <p:sldId id="426" r:id="rId12"/>
    <p:sldId id="445" r:id="rId13"/>
    <p:sldId id="574" r:id="rId14"/>
    <p:sldId id="427" r:id="rId15"/>
    <p:sldId id="429" r:id="rId16"/>
    <p:sldId id="430" r:id="rId17"/>
    <p:sldId id="431" r:id="rId18"/>
    <p:sldId id="435" r:id="rId19"/>
    <p:sldId id="440" r:id="rId20"/>
    <p:sldId id="591" r:id="rId21"/>
    <p:sldId id="441" r:id="rId22"/>
    <p:sldId id="567" r:id="rId23"/>
    <p:sldId id="286" r:id="rId24"/>
    <p:sldId id="271" r:id="rId25"/>
    <p:sldId id="272" r:id="rId26"/>
    <p:sldId id="273" r:id="rId27"/>
    <p:sldId id="278" r:id="rId28"/>
    <p:sldId id="291" r:id="rId29"/>
    <p:sldId id="274" r:id="rId30"/>
    <p:sldId id="277" r:id="rId31"/>
    <p:sldId id="276" r:id="rId32"/>
    <p:sldId id="643" r:id="rId33"/>
    <p:sldId id="280" r:id="rId34"/>
    <p:sldId id="281" r:id="rId35"/>
    <p:sldId id="288" r:id="rId36"/>
    <p:sldId id="287" r:id="rId37"/>
    <p:sldId id="571" r:id="rId38"/>
    <p:sldId id="548" r:id="rId39"/>
    <p:sldId id="582" r:id="rId40"/>
    <p:sldId id="584" r:id="rId41"/>
    <p:sldId id="594" r:id="rId42"/>
    <p:sldId id="296" r:id="rId43"/>
    <p:sldId id="301" r:id="rId44"/>
    <p:sldId id="314" r:id="rId45"/>
    <p:sldId id="311" r:id="rId46"/>
    <p:sldId id="339" r:id="rId47"/>
    <p:sldId id="552" r:id="rId48"/>
    <p:sldId id="553" r:id="rId49"/>
    <p:sldId id="561" r:id="rId50"/>
    <p:sldId id="562" r:id="rId51"/>
    <p:sldId id="563" r:id="rId52"/>
    <p:sldId id="564" r:id="rId53"/>
    <p:sldId id="565" r:id="rId54"/>
    <p:sldId id="566" r:id="rId55"/>
    <p:sldId id="596" r:id="rId56"/>
    <p:sldId id="555" r:id="rId57"/>
    <p:sldId id="558" r:id="rId58"/>
    <p:sldId id="585" r:id="rId59"/>
    <p:sldId id="556" r:id="rId60"/>
    <p:sldId id="557" r:id="rId61"/>
    <p:sldId id="644" r:id="rId62"/>
    <p:sldId id="64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ferSingleView="1">
    <p:restoredLeft sz="15620" autoAdjust="0"/>
    <p:restoredTop sz="94660"/>
  </p:normalViewPr>
  <p:slideViewPr>
    <p:cSldViewPr>
      <p:cViewPr varScale="1">
        <p:scale>
          <a:sx n="147" d="100"/>
          <a:sy n="147" d="100"/>
        </p:scale>
        <p:origin x="-5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xmlns="" id="{EE818DC2-DE19-4DB0-8CA2-D90F59F585E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US" altLang="en-US"/>
          </a:p>
        </p:txBody>
      </p:sp>
      <p:sp>
        <p:nvSpPr>
          <p:cNvPr id="44035" name="Rectangle 3">
            <a:extLst>
              <a:ext uri="{FF2B5EF4-FFF2-40B4-BE49-F238E27FC236}">
                <a16:creationId xmlns:a16="http://schemas.microsoft.com/office/drawing/2014/main" xmlns="" id="{DE5530CD-CD17-4DE2-9856-638188FE7518}"/>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US" altLang="en-US"/>
          </a:p>
        </p:txBody>
      </p:sp>
      <p:sp>
        <p:nvSpPr>
          <p:cNvPr id="44036" name="Rectangle 4">
            <a:extLst>
              <a:ext uri="{FF2B5EF4-FFF2-40B4-BE49-F238E27FC236}">
                <a16:creationId xmlns:a16="http://schemas.microsoft.com/office/drawing/2014/main" xmlns="" id="{EFE11173-5FFF-43C6-B69F-3D8680DC107E}"/>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US" altLang="en-US"/>
          </a:p>
        </p:txBody>
      </p:sp>
      <p:sp>
        <p:nvSpPr>
          <p:cNvPr id="44037" name="Rectangle 5">
            <a:extLst>
              <a:ext uri="{FF2B5EF4-FFF2-40B4-BE49-F238E27FC236}">
                <a16:creationId xmlns:a16="http://schemas.microsoft.com/office/drawing/2014/main" xmlns="" id="{155CDEC3-0087-4BA1-AF26-79BE040F07B3}"/>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DC20C571-C396-4C05-BB84-5CB83BEB13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2FDCE528-6B20-4AE5-8F7F-BCFD93A74B9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US" altLang="en-US"/>
          </a:p>
        </p:txBody>
      </p:sp>
      <p:sp>
        <p:nvSpPr>
          <p:cNvPr id="38915" name="Rectangle 3">
            <a:extLst>
              <a:ext uri="{FF2B5EF4-FFF2-40B4-BE49-F238E27FC236}">
                <a16:creationId xmlns:a16="http://schemas.microsoft.com/office/drawing/2014/main" xmlns="" id="{20525A0F-2FA7-4214-9019-FB4D03D86DE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anose="02020603050405020304" pitchFamily="18" charset="0"/>
              </a:defRPr>
            </a:lvl1pPr>
          </a:lstStyle>
          <a:p>
            <a:pPr>
              <a:defRPr/>
            </a:pPr>
            <a:endParaRPr lang="en-US" altLang="en-US"/>
          </a:p>
        </p:txBody>
      </p:sp>
      <p:sp>
        <p:nvSpPr>
          <p:cNvPr id="3076" name="Rectangle 4">
            <a:extLst>
              <a:ext uri="{FF2B5EF4-FFF2-40B4-BE49-F238E27FC236}">
                <a16:creationId xmlns:a16="http://schemas.microsoft.com/office/drawing/2014/main" xmlns="" id="{0573F289-E791-4B50-AADF-FA34B02EEEB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8917" name="Rectangle 5">
            <a:extLst>
              <a:ext uri="{FF2B5EF4-FFF2-40B4-BE49-F238E27FC236}">
                <a16:creationId xmlns:a16="http://schemas.microsoft.com/office/drawing/2014/main" xmlns="" id="{8017E23E-4C0D-4F45-A205-9668BFA0120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8918" name="Rectangle 6">
            <a:extLst>
              <a:ext uri="{FF2B5EF4-FFF2-40B4-BE49-F238E27FC236}">
                <a16:creationId xmlns:a16="http://schemas.microsoft.com/office/drawing/2014/main" xmlns="" id="{65F93B1F-93E8-4C77-B824-6DDBC0013F83}"/>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New Roman" panose="02020603050405020304" pitchFamily="18" charset="0"/>
              </a:defRPr>
            </a:lvl1pPr>
          </a:lstStyle>
          <a:p>
            <a:pPr>
              <a:defRPr/>
            </a:pPr>
            <a:endParaRPr lang="en-US" altLang="en-US"/>
          </a:p>
        </p:txBody>
      </p:sp>
      <p:sp>
        <p:nvSpPr>
          <p:cNvPr id="38919" name="Rectangle 7">
            <a:extLst>
              <a:ext uri="{FF2B5EF4-FFF2-40B4-BE49-F238E27FC236}">
                <a16:creationId xmlns:a16="http://schemas.microsoft.com/office/drawing/2014/main" xmlns="" id="{BD53E0EE-36CE-49D5-97E5-2E915F12061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7C6E382F-0F88-4EEB-8CD7-DBB9F23A83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16D5E4F-8D16-45E4-BCD5-C506602BABD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8514A6-2577-4EBF-BDDF-0BC17E5C57C1}"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xmlns="" id="{72997E21-2631-4555-80D6-48D6A788553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4A3D8F87-6A9B-43B0-A9BA-426CB47CEB5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xmlns="" id="{AFB6BEFC-9612-4538-94C1-6D80E499015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534AC6-0673-4880-BBC2-DA9C9F76F369}"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xmlns="" id="{6FE2F2C7-A03F-43AE-B544-DF7DCDB0670B}"/>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xmlns="" id="{CFED4317-277B-4848-89E3-D6160973686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xmlns="" id="{535F87F1-597D-42DE-B091-ABCB0E620BF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1254A2-2C14-4008-912A-0FCC9DEB73BE}"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xmlns="" id="{10E9C4A1-6714-4122-87A3-682DC9CD69E2}"/>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xmlns="" id="{2CEFE5CF-10FF-44D5-A6ED-8B5593608C3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xmlns="" id="{4D7123E4-79D1-4985-A2F4-B7F9583A683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8D8731-141A-47CB-9335-98A1720E1433}" type="slidenum">
              <a:rPr lang="en-US" altLang="en-US" smtClean="0">
                <a:latin typeface="Times New Roman" panose="02020603050405020304" pitchFamily="18" charset="0"/>
              </a:rPr>
              <a:pPr/>
              <a:t>15</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xmlns="" id="{6B47A3E2-EBED-43D6-BFCD-2033677EFC5D}"/>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xmlns="" id="{E01C8FB7-E304-4DF2-9069-0C149C1C7AE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xmlns="" id="{FEC408EB-FBA5-4082-8217-A78E057445B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E007B8-76C5-4216-8796-5AFC572DC431}"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xmlns="" id="{699547FD-6325-4811-9079-C72CFC357D9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xmlns="" id="{A546E69F-2B17-4B65-921B-CD7DAF0EC87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xmlns="" id="{A581BE32-B62D-48D4-A990-6EBE99DF69C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95DD8F-3EFD-4C08-A3F1-B9C722B9C0BF}"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xmlns="" id="{B5884060-2085-4AD8-8E7E-C8922D9EB30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xmlns="" id="{2644F268-9533-4987-AA90-9DCBD0CF26A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ECC7CC5E-AA45-4A3E-ACE2-F16F4D1ED18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4A6685-DCEC-411C-AC08-550CAB56C975}" type="slidenum">
              <a:rPr lang="en-US" altLang="en-US" smtClean="0">
                <a:latin typeface="Times New Roman" panose="02020603050405020304" pitchFamily="18" charset="0"/>
              </a:rPr>
              <a:pPr/>
              <a:t>18</a:t>
            </a:fld>
            <a:endParaRPr lang="en-US" altLang="en-US">
              <a:latin typeface="Times New Roman" panose="02020603050405020304" pitchFamily="18" charset="0"/>
            </a:endParaRPr>
          </a:p>
        </p:txBody>
      </p:sp>
      <p:sp>
        <p:nvSpPr>
          <p:cNvPr id="37891" name="Rectangle 2">
            <a:extLst>
              <a:ext uri="{FF2B5EF4-FFF2-40B4-BE49-F238E27FC236}">
                <a16:creationId xmlns:a16="http://schemas.microsoft.com/office/drawing/2014/main" xmlns="" id="{9302ED94-6C45-421E-A50D-C14DB78A90F9}"/>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xmlns="" id="{96AA1DCF-9F80-4FE4-B057-96C08A9B2F1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xmlns="" id="{BBE5FA17-035E-4DCD-BF24-4FC81526352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1C9328-78FD-44A4-855F-0522300522F4}" type="slidenum">
              <a:rPr lang="en-US" altLang="en-US" smtClean="0">
                <a:latin typeface="Times New Roman" panose="02020603050405020304" pitchFamily="18" charset="0"/>
              </a:rPr>
              <a:pPr/>
              <a:t>19</a:t>
            </a:fld>
            <a:endParaRPr lang="en-US" altLang="en-US">
              <a:latin typeface="Times New Roman" panose="02020603050405020304" pitchFamily="18" charset="0"/>
            </a:endParaRPr>
          </a:p>
        </p:txBody>
      </p:sp>
      <p:sp>
        <p:nvSpPr>
          <p:cNvPr id="39939" name="Rectangle 2">
            <a:extLst>
              <a:ext uri="{FF2B5EF4-FFF2-40B4-BE49-F238E27FC236}">
                <a16:creationId xmlns:a16="http://schemas.microsoft.com/office/drawing/2014/main" xmlns="" id="{C38553F3-1E3B-485B-B089-22A3E65F4E1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xmlns="" id="{ABECBF83-91A8-41F6-9B02-6208EAF60A5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B8CF585F-B3FE-41E1-80EC-6CED1580916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1B4B7A-C0D6-4530-9ECA-1C3D45C7C2DA}" type="slidenum">
              <a:rPr lang="en-US" altLang="en-US" smtClean="0">
                <a:latin typeface="Times New Roman" panose="02020603050405020304" pitchFamily="18" charset="0"/>
              </a:rPr>
              <a:pPr/>
              <a:t>20</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xmlns="" id="{30925B9C-E23E-4EF4-B9D3-3D150B12BE93}"/>
              </a:ext>
            </a:extLst>
          </p:cNvPr>
          <p:cNvSpPr>
            <a:spLocks noGrp="1" noRot="1" noChangeAspect="1" noChangeArrowheads="1" noTextEdit="1"/>
          </p:cNvSpPr>
          <p:nvPr>
            <p:ph type="sldImg"/>
          </p:nvPr>
        </p:nvSpPr>
        <p:spPr>
          <a:xfrm>
            <a:off x="1150938" y="692150"/>
            <a:ext cx="4556125" cy="3416300"/>
          </a:xfrm>
          <a:ln/>
        </p:spPr>
      </p:sp>
      <p:sp>
        <p:nvSpPr>
          <p:cNvPr id="41988" name="Rectangle 3">
            <a:extLst>
              <a:ext uri="{FF2B5EF4-FFF2-40B4-BE49-F238E27FC236}">
                <a16:creationId xmlns:a16="http://schemas.microsoft.com/office/drawing/2014/main" xmlns="" id="{A1DF507D-897C-4C21-95E2-EDC9357EC794}"/>
              </a:ext>
            </a:extLst>
          </p:cNvPr>
          <p:cNvSpPr>
            <a:spLocks noGrp="1" noChangeArrowheads="1"/>
          </p:cNvSpPr>
          <p:nvPr>
            <p:ph type="body" idx="1"/>
          </p:nvPr>
        </p:nvSpPr>
        <p:spPr>
          <a:xfrm>
            <a:off x="914400" y="4343400"/>
            <a:ext cx="5029200" cy="4113213"/>
          </a:xfrm>
          <a:noFill/>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xmlns="" id="{4339FEDC-8B92-4A00-9F9A-0759FFC7A52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38F5F5E-99C5-4F99-97E7-C6C96C2220E3}"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
        <p:nvSpPr>
          <p:cNvPr id="44035" name="Rectangle 2">
            <a:extLst>
              <a:ext uri="{FF2B5EF4-FFF2-40B4-BE49-F238E27FC236}">
                <a16:creationId xmlns:a16="http://schemas.microsoft.com/office/drawing/2014/main" xmlns="" id="{E8572A86-419B-45C3-9A56-92EE41C75401}"/>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xmlns="" id="{88120FAE-E4C6-4A62-BBFB-37A256837C7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xmlns="" id="{280F526B-616F-48DA-A352-FAD15993615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996F25-9AC2-43D4-8D2E-D8A0B85BBD13}" type="slidenum">
              <a:rPr lang="en-US" altLang="en-US" smtClean="0">
                <a:latin typeface="Times New Roman" panose="02020603050405020304" pitchFamily="18" charset="0"/>
              </a:rPr>
              <a:pPr/>
              <a:t>22</a:t>
            </a:fld>
            <a:endParaRPr lang="en-US" altLang="en-US">
              <a:latin typeface="Times New Roman" panose="02020603050405020304" pitchFamily="18" charset="0"/>
            </a:endParaRPr>
          </a:p>
        </p:txBody>
      </p:sp>
      <p:sp>
        <p:nvSpPr>
          <p:cNvPr id="46083" name="Rectangle 2">
            <a:extLst>
              <a:ext uri="{FF2B5EF4-FFF2-40B4-BE49-F238E27FC236}">
                <a16:creationId xmlns:a16="http://schemas.microsoft.com/office/drawing/2014/main" xmlns="" id="{97EF5F64-CDF5-425C-AF88-39BBE6D5272C}"/>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xmlns="" id="{07174DE6-DB41-4085-BA22-5CC33E0498B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xmlns="" id="{9D8F9F14-0B20-4AA5-8262-C0E7C56769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32D1CC-A6EC-4C78-8DCF-287C967A7AD4}" type="slidenum">
              <a:rPr lang="en-US" altLang="en-US" smtClean="0">
                <a:latin typeface="Times New Roman" panose="02020603050405020304" pitchFamily="18" charset="0"/>
              </a:rPr>
              <a:pPr/>
              <a:t>3</a:t>
            </a:fld>
            <a:endParaRPr lang="en-US" altLang="en-US">
              <a:latin typeface="Times New Roman" panose="02020603050405020304" pitchFamily="18" charset="0"/>
            </a:endParaRPr>
          </a:p>
        </p:txBody>
      </p:sp>
      <p:sp>
        <p:nvSpPr>
          <p:cNvPr id="9219" name="Rectangle 2">
            <a:extLst>
              <a:ext uri="{FF2B5EF4-FFF2-40B4-BE49-F238E27FC236}">
                <a16:creationId xmlns:a16="http://schemas.microsoft.com/office/drawing/2014/main" xmlns="" id="{2E5314DD-199D-42BC-84A4-B6B34635D1CB}"/>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xmlns="" id="{CC772B33-52C9-4B96-BC75-29239281AFB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xmlns="" id="{905E003F-A66F-486C-8C39-888DA80059D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6AA905-890A-4DCA-93FD-2989F1C9D0B9}"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
        <p:nvSpPr>
          <p:cNvPr id="48131" name="Rectangle 2">
            <a:extLst>
              <a:ext uri="{FF2B5EF4-FFF2-40B4-BE49-F238E27FC236}">
                <a16:creationId xmlns:a16="http://schemas.microsoft.com/office/drawing/2014/main" xmlns="" id="{17DEE6C4-EBB5-4ED1-B7B6-C6F3B56A482C}"/>
              </a:ext>
            </a:extLst>
          </p:cNvPr>
          <p:cNvSpPr>
            <a:spLocks noGrp="1" noRot="1" noChangeAspect="1" noChangeArrowheads="1" noTextEdit="1"/>
          </p:cNvSpPr>
          <p:nvPr>
            <p:ph type="sldImg"/>
          </p:nvPr>
        </p:nvSpPr>
        <p:spPr>
          <a:xfrm>
            <a:off x="1289050" y="795338"/>
            <a:ext cx="4281488" cy="3209925"/>
          </a:xfrm>
          <a:solidFill>
            <a:srgbClr val="FFFFFF"/>
          </a:solidFill>
          <a:ln/>
        </p:spPr>
      </p:sp>
      <p:sp>
        <p:nvSpPr>
          <p:cNvPr id="48132" name="Rectangle 3">
            <a:extLst>
              <a:ext uri="{FF2B5EF4-FFF2-40B4-BE49-F238E27FC236}">
                <a16:creationId xmlns:a16="http://schemas.microsoft.com/office/drawing/2014/main" xmlns="" id="{2BE8FB88-3FB7-4472-8EF2-357D2F246040}"/>
              </a:ext>
            </a:extLst>
          </p:cNvPr>
          <p:cNvSpPr>
            <a:spLocks noGrp="1" noChangeArrowheads="1"/>
          </p:cNvSpPr>
          <p:nvPr>
            <p:ph type="body" idx="1"/>
          </p:nvPr>
        </p:nvSpPr>
        <p:spPr>
          <a:xfrm>
            <a:off x="914400" y="4564063"/>
            <a:ext cx="5029200" cy="4221162"/>
          </a:xfrm>
          <a:solidFill>
            <a:srgbClr val="FFFFFF"/>
          </a:solidFill>
          <a:ln>
            <a:solidFill>
              <a:srgbClr val="000000"/>
            </a:solidFill>
            <a:miter lim="800000"/>
            <a:headEnd/>
            <a:tailEnd/>
          </a:ln>
        </p:spPr>
        <p:txBody>
          <a:bodyPr/>
          <a:lstStyle/>
          <a:p>
            <a:pPr defTabSz="915988" eaLnBrk="1" hangingPunct="1">
              <a:tabLst>
                <a:tab pos="228600" algn="l"/>
              </a:tabLst>
            </a:pPr>
            <a:r>
              <a:rPr lang="en-US" altLang="en-US"/>
              <a:t>One of the most common diagnostic challenges in every flu season is differentiating influenza from the common cold.  In general, patients with colds are more likely to report gradual onset of stuffy noses, sneezing and sore throats, while sudden onset and severe, persistent constitutional symptoms tend to predominate in persons with influenza.</a:t>
            </a:r>
            <a:r>
              <a:rPr lang="en-US" altLang="en-US" baseline="30000"/>
              <a:t>11</a:t>
            </a:r>
            <a:r>
              <a:rPr lang="en-US" altLang="en-US"/>
              <a:t> </a:t>
            </a:r>
          </a:p>
        </p:txBody>
      </p:sp>
      <p:sp>
        <p:nvSpPr>
          <p:cNvPr id="48133" name="Text Box 4">
            <a:extLst>
              <a:ext uri="{FF2B5EF4-FFF2-40B4-BE49-F238E27FC236}">
                <a16:creationId xmlns:a16="http://schemas.microsoft.com/office/drawing/2014/main" xmlns="" id="{93EF9598-A7CD-4B72-BAE6-6D4960739EBE}"/>
              </a:ext>
            </a:extLst>
          </p:cNvPr>
          <p:cNvSpPr txBox="1">
            <a:spLocks noChangeArrowheads="1"/>
          </p:cNvSpPr>
          <p:nvPr/>
        </p:nvSpPr>
        <p:spPr bwMode="auto">
          <a:xfrm>
            <a:off x="4800600" y="349250"/>
            <a:ext cx="1335088"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10</a:t>
            </a:r>
          </a:p>
        </p:txBody>
      </p:sp>
      <p:sp>
        <p:nvSpPr>
          <p:cNvPr id="48134" name="Text Box 5">
            <a:extLst>
              <a:ext uri="{FF2B5EF4-FFF2-40B4-BE49-F238E27FC236}">
                <a16:creationId xmlns:a16="http://schemas.microsoft.com/office/drawing/2014/main" xmlns="" id="{D259DF38-7C3E-4340-BA64-99007589902E}"/>
              </a:ext>
            </a:extLst>
          </p:cNvPr>
          <p:cNvSpPr txBox="1">
            <a:spLocks noChangeArrowheads="1"/>
          </p:cNvSpPr>
          <p:nvPr/>
        </p:nvSpPr>
        <p:spPr bwMode="auto">
          <a:xfrm>
            <a:off x="895350" y="4114800"/>
            <a:ext cx="1198563"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t>Lecture Notes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xmlns="" id="{76EA4D9D-C6B7-4100-B039-BC6C32C3815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DB62E7-B072-4597-9233-DBBF44CA1253}" type="slidenum">
              <a:rPr lang="en-US" altLang="en-US" smtClean="0">
                <a:latin typeface="Times New Roman" panose="02020603050405020304" pitchFamily="18" charset="0"/>
              </a:rPr>
              <a:pPr/>
              <a:t>24</a:t>
            </a:fld>
            <a:endParaRPr lang="en-US" altLang="en-US">
              <a:latin typeface="Times New Roman" panose="02020603050405020304" pitchFamily="18" charset="0"/>
            </a:endParaRPr>
          </a:p>
        </p:txBody>
      </p:sp>
      <p:sp>
        <p:nvSpPr>
          <p:cNvPr id="50179" name="Rectangle 2">
            <a:extLst>
              <a:ext uri="{FF2B5EF4-FFF2-40B4-BE49-F238E27FC236}">
                <a16:creationId xmlns:a16="http://schemas.microsoft.com/office/drawing/2014/main" xmlns="" id="{3C0590E9-1BEE-45F6-B662-00C4C879FEC3}"/>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50180" name="Rectangle 3">
            <a:extLst>
              <a:ext uri="{FF2B5EF4-FFF2-40B4-BE49-F238E27FC236}">
                <a16:creationId xmlns:a16="http://schemas.microsoft.com/office/drawing/2014/main" xmlns="" id="{B950BBEE-2089-43EC-A6B3-F1FF96A3E90B}"/>
              </a:ext>
            </a:extLst>
          </p:cNvPr>
          <p:cNvSpPr>
            <a:spLocks noGrp="1" noChangeArrowheads="1"/>
          </p:cNvSpPr>
          <p:nvPr>
            <p:ph type="body" idx="1"/>
          </p:nvPr>
        </p:nvSpPr>
        <p:spPr>
          <a:xfrm>
            <a:off x="762000" y="4932363"/>
            <a:ext cx="5089525" cy="3635375"/>
          </a:xfrm>
          <a:solidFill>
            <a:srgbClr val="FFFFFF"/>
          </a:solidFill>
          <a:ln>
            <a:solidFill>
              <a:srgbClr val="000000"/>
            </a:solidFill>
            <a:miter lim="800000"/>
            <a:headEnd/>
            <a:tailEnd/>
          </a:ln>
        </p:spPr>
        <p:txBody>
          <a:bodyPr lIns="90301" tIns="45151" rIns="90301" bIns="45151"/>
          <a:lstStyle/>
          <a:p>
            <a:pPr eaLnBrk="1" hangingPunct="1"/>
            <a:r>
              <a:rPr lang="en-US" altLang="en-US"/>
              <a:t>As will be discussed further (see slide 9), influenza infection occurs in every age group across the entire population.</a:t>
            </a:r>
            <a:r>
              <a:rPr lang="en-US" altLang="en-US" baseline="30000"/>
              <a:t>6</a:t>
            </a:r>
            <a:r>
              <a:rPr lang="en-US" altLang="en-US"/>
              <a:t> The majority of pneumonia and influenza deaths occur in the elderly, who are less likely to survive the cardiopulmonary complications of the disease.</a:t>
            </a:r>
          </a:p>
        </p:txBody>
      </p:sp>
      <p:sp>
        <p:nvSpPr>
          <p:cNvPr id="50181" name="Text Box 4">
            <a:extLst>
              <a:ext uri="{FF2B5EF4-FFF2-40B4-BE49-F238E27FC236}">
                <a16:creationId xmlns:a16="http://schemas.microsoft.com/office/drawing/2014/main" xmlns="" id="{38D31078-516B-425C-86CA-5AC6E423C9CD}"/>
              </a:ext>
            </a:extLst>
          </p:cNvPr>
          <p:cNvSpPr txBox="1">
            <a:spLocks noChangeArrowheads="1"/>
          </p:cNvSpPr>
          <p:nvPr/>
        </p:nvSpPr>
        <p:spPr bwMode="auto">
          <a:xfrm>
            <a:off x="4953000" y="447675"/>
            <a:ext cx="1144588"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3</a:t>
            </a:r>
          </a:p>
        </p:txBody>
      </p:sp>
      <p:sp>
        <p:nvSpPr>
          <p:cNvPr id="50182" name="Text Box 5">
            <a:extLst>
              <a:ext uri="{FF2B5EF4-FFF2-40B4-BE49-F238E27FC236}">
                <a16:creationId xmlns:a16="http://schemas.microsoft.com/office/drawing/2014/main" xmlns="" id="{9F5BAD7C-0400-47E1-95A5-F75049B57D73}"/>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xmlns="" id="{67519360-B71E-418D-A702-E7C94B49718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6758D7-7FB7-4BF7-88B8-720BC86C0EF1}"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xmlns="" id="{C45AF020-EAD0-471C-AA03-88776B0BB9C2}"/>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52228" name="Rectangle 3">
            <a:extLst>
              <a:ext uri="{FF2B5EF4-FFF2-40B4-BE49-F238E27FC236}">
                <a16:creationId xmlns:a16="http://schemas.microsoft.com/office/drawing/2014/main" xmlns="" id="{B9A0DA94-149B-432A-8C1D-3D076858B6BC}"/>
              </a:ext>
            </a:extLst>
          </p:cNvPr>
          <p:cNvSpPr>
            <a:spLocks noGrp="1" noChangeArrowheads="1"/>
          </p:cNvSpPr>
          <p:nvPr>
            <p:ph type="body" idx="1"/>
          </p:nvPr>
        </p:nvSpPr>
        <p:spPr>
          <a:xfrm>
            <a:off x="762000" y="4932363"/>
            <a:ext cx="5181600" cy="3635375"/>
          </a:xfrm>
          <a:solidFill>
            <a:srgbClr val="FFFFFF"/>
          </a:solidFill>
          <a:ln>
            <a:solidFill>
              <a:srgbClr val="000000"/>
            </a:solidFill>
            <a:miter lim="800000"/>
            <a:headEnd/>
            <a:tailEnd/>
          </a:ln>
        </p:spPr>
        <p:txBody>
          <a:bodyPr lIns="90301" tIns="45151" rIns="90301" bIns="45151"/>
          <a:lstStyle/>
          <a:p>
            <a:pPr defTabSz="915988" eaLnBrk="1" hangingPunct="1"/>
            <a:r>
              <a:rPr lang="en-US" altLang="en-US"/>
              <a:t>Much of the morbidity and mortality associated with influenza infection occurs not because of the disease per se but because of its cardiopulmonary and upper respiratory complications. These include: </a:t>
            </a:r>
          </a:p>
          <a:p>
            <a:pPr lvl="1" defTabSz="915988" eaLnBrk="1" hangingPunct="1">
              <a:buFontTx/>
              <a:buChar char="•"/>
            </a:pPr>
            <a:r>
              <a:rPr lang="en-US" altLang="en-US"/>
              <a:t> Sinusitis</a:t>
            </a:r>
          </a:p>
          <a:p>
            <a:pPr lvl="1" defTabSz="915988" eaLnBrk="1" hangingPunct="1">
              <a:buFontTx/>
              <a:buChar char="•"/>
            </a:pPr>
            <a:r>
              <a:rPr lang="en-US" altLang="en-US"/>
              <a:t> Bronchitis</a:t>
            </a:r>
          </a:p>
          <a:p>
            <a:pPr lvl="1" defTabSz="915988" eaLnBrk="1" hangingPunct="1">
              <a:buFontTx/>
              <a:buChar char="•"/>
            </a:pPr>
            <a:r>
              <a:rPr lang="en-US" altLang="en-US"/>
              <a:t> Otitis media</a:t>
            </a:r>
          </a:p>
          <a:p>
            <a:pPr lvl="1" defTabSz="915988" eaLnBrk="1" hangingPunct="1">
              <a:buFontTx/>
              <a:buChar char="•"/>
            </a:pPr>
            <a:r>
              <a:rPr lang="en-US" altLang="en-US"/>
              <a:t> Viral and/or bacterial pneumonia, typically caused by </a:t>
            </a:r>
            <a:br>
              <a:rPr lang="en-US" altLang="en-US"/>
            </a:br>
            <a:r>
              <a:rPr lang="en-US" altLang="en-US"/>
              <a:t>  </a:t>
            </a:r>
            <a:r>
              <a:rPr lang="en-US" altLang="en-US" i="1"/>
              <a:t>S pneumoniae</a:t>
            </a:r>
            <a:r>
              <a:rPr lang="en-US" altLang="en-US"/>
              <a:t>, </a:t>
            </a:r>
            <a:r>
              <a:rPr lang="en-US" altLang="en-US" i="1"/>
              <a:t>S aureus</a:t>
            </a:r>
            <a:r>
              <a:rPr lang="en-US" altLang="en-US"/>
              <a:t>, or </a:t>
            </a:r>
            <a:r>
              <a:rPr lang="en-US" altLang="en-US" i="1"/>
              <a:t>H influenzae</a:t>
            </a:r>
            <a:endParaRPr lang="en-US" altLang="en-US"/>
          </a:p>
          <a:p>
            <a:pPr lvl="1" defTabSz="915988" eaLnBrk="1" hangingPunct="1">
              <a:buFontTx/>
              <a:buChar char="•"/>
            </a:pPr>
            <a:r>
              <a:rPr lang="en-US" altLang="en-US"/>
              <a:t> Rhinitis</a:t>
            </a:r>
          </a:p>
          <a:p>
            <a:pPr defTabSz="915988" eaLnBrk="1" hangingPunct="1"/>
            <a:r>
              <a:rPr lang="en-US" altLang="en-US"/>
              <a:t>The incidence of complications shown here comes from the study of a southwestern US health plan of about 270,000 patients during the period October 1994 through September 1996.  The age and gender distributions reflect those of a standard commercial health insurer.</a:t>
            </a:r>
          </a:p>
          <a:p>
            <a:pPr defTabSz="915988" eaLnBrk="1" hangingPunct="1"/>
            <a:r>
              <a:rPr lang="en-US" altLang="en-US"/>
              <a:t>It is difficult to determine the incidence of increases in underlying illness due to influenza, such as COPD, asthma, and CHF.  However, among those complications that are measurable, sinusitis appears to have the largest incidence, followed by bronchitis.  Otitis media is seen more in the pediatric population, while pneumonia is more often seen in the elderly. </a:t>
            </a:r>
          </a:p>
        </p:txBody>
      </p:sp>
      <p:sp>
        <p:nvSpPr>
          <p:cNvPr id="52229" name="Text Box 4">
            <a:extLst>
              <a:ext uri="{FF2B5EF4-FFF2-40B4-BE49-F238E27FC236}">
                <a16:creationId xmlns:a16="http://schemas.microsoft.com/office/drawing/2014/main" xmlns="" id="{7C8C58BC-FBB5-4627-B4F7-1131F82C7759}"/>
              </a:ext>
            </a:extLst>
          </p:cNvPr>
          <p:cNvSpPr txBox="1">
            <a:spLocks noChangeArrowheads="1"/>
          </p:cNvSpPr>
          <p:nvPr/>
        </p:nvSpPr>
        <p:spPr bwMode="auto">
          <a:xfrm>
            <a:off x="4905375" y="447675"/>
            <a:ext cx="1143000"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4</a:t>
            </a:r>
          </a:p>
        </p:txBody>
      </p:sp>
      <p:sp>
        <p:nvSpPr>
          <p:cNvPr id="52230" name="Text Box 5">
            <a:extLst>
              <a:ext uri="{FF2B5EF4-FFF2-40B4-BE49-F238E27FC236}">
                <a16:creationId xmlns:a16="http://schemas.microsoft.com/office/drawing/2014/main" xmlns="" id="{CE68B122-F221-4FA6-8A86-FC38C6C1AE85}"/>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xmlns="" id="{B13F8ECE-D0D5-438B-B107-450699E9C99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0580E3-B3CA-4B93-9C18-F8A320719D32}"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xmlns="" id="{95BA4FD1-5337-4DCC-977D-1E8376A415C6}"/>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54276" name="Rectangle 3">
            <a:extLst>
              <a:ext uri="{FF2B5EF4-FFF2-40B4-BE49-F238E27FC236}">
                <a16:creationId xmlns:a16="http://schemas.microsoft.com/office/drawing/2014/main" xmlns="" id="{18301EC8-D9D8-45E2-8DF5-D1B06B6790B9}"/>
              </a:ext>
            </a:extLst>
          </p:cNvPr>
          <p:cNvSpPr>
            <a:spLocks noGrp="1" noChangeArrowheads="1"/>
          </p:cNvSpPr>
          <p:nvPr>
            <p:ph type="body" idx="1"/>
          </p:nvPr>
        </p:nvSpPr>
        <p:spPr>
          <a:xfrm>
            <a:off x="762000" y="4960938"/>
            <a:ext cx="5181600" cy="3578225"/>
          </a:xfrm>
          <a:noFill/>
        </p:spPr>
        <p:txBody>
          <a:bodyPr lIns="90301" tIns="45151" rIns="90301" bIns="45151"/>
          <a:lstStyle/>
          <a:p>
            <a:pPr eaLnBrk="1" hangingPunct="1"/>
            <a:r>
              <a:rPr lang="en-US" altLang="en-US"/>
              <a:t>Two glycoproteins jut out from the surface of the influenza virus: hemagglutinin (HA) and neuraminidase (NA).  Both of these antigenic surface proteins play key roles in viral infection and dissemination.</a:t>
            </a:r>
          </a:p>
        </p:txBody>
      </p:sp>
      <p:sp>
        <p:nvSpPr>
          <p:cNvPr id="54277" name="Text Box 4">
            <a:extLst>
              <a:ext uri="{FF2B5EF4-FFF2-40B4-BE49-F238E27FC236}">
                <a16:creationId xmlns:a16="http://schemas.microsoft.com/office/drawing/2014/main" xmlns="" id="{0E75CC35-F9E1-48FB-A941-1C5E39B9B75A}"/>
              </a:ext>
            </a:extLst>
          </p:cNvPr>
          <p:cNvSpPr txBox="1">
            <a:spLocks noChangeArrowheads="1"/>
          </p:cNvSpPr>
          <p:nvPr/>
        </p:nvSpPr>
        <p:spPr bwMode="auto">
          <a:xfrm>
            <a:off x="4781550" y="450850"/>
            <a:ext cx="1311275"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11</a:t>
            </a:r>
          </a:p>
        </p:txBody>
      </p:sp>
      <p:sp>
        <p:nvSpPr>
          <p:cNvPr id="54278" name="Text Box 5">
            <a:extLst>
              <a:ext uri="{FF2B5EF4-FFF2-40B4-BE49-F238E27FC236}">
                <a16:creationId xmlns:a16="http://schemas.microsoft.com/office/drawing/2014/main" xmlns="" id="{3629700F-C654-4DEC-9DBE-4D7AAB094748}"/>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xmlns="" id="{6214AB5A-7BEB-4610-B148-CCE13898213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8893BA-C0DC-458A-BC02-15140A9F3310}" type="slidenum">
              <a:rPr lang="en-US" altLang="en-US" smtClean="0">
                <a:latin typeface="Times New Roman" panose="02020603050405020304" pitchFamily="18" charset="0"/>
              </a:rPr>
              <a:pPr/>
              <a:t>27</a:t>
            </a:fld>
            <a:endParaRPr lang="en-US"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xmlns="" id="{6F9DEDC3-27DF-4362-B547-1C7DBB917931}"/>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56324" name="Rectangle 3">
            <a:extLst>
              <a:ext uri="{FF2B5EF4-FFF2-40B4-BE49-F238E27FC236}">
                <a16:creationId xmlns:a16="http://schemas.microsoft.com/office/drawing/2014/main" xmlns="" id="{5BDCAC04-195F-44F4-B374-13234DB60EC6}"/>
              </a:ext>
            </a:extLst>
          </p:cNvPr>
          <p:cNvSpPr>
            <a:spLocks noGrp="1" noChangeArrowheads="1"/>
          </p:cNvSpPr>
          <p:nvPr>
            <p:ph type="body" idx="1"/>
          </p:nvPr>
        </p:nvSpPr>
        <p:spPr>
          <a:xfrm>
            <a:off x="762000" y="4999038"/>
            <a:ext cx="5181600" cy="3636962"/>
          </a:xfrm>
          <a:solidFill>
            <a:srgbClr val="FFFFFF"/>
          </a:solidFill>
          <a:ln>
            <a:solidFill>
              <a:srgbClr val="000000"/>
            </a:solidFill>
            <a:miter lim="800000"/>
            <a:headEnd/>
            <a:tailEnd/>
          </a:ln>
        </p:spPr>
        <p:txBody>
          <a:bodyPr lIns="90301" tIns="45151" rIns="90301" bIns="45151"/>
          <a:lstStyle/>
          <a:p>
            <a:pPr eaLnBrk="1" hangingPunct="1"/>
            <a:r>
              <a:rPr lang="en-US" altLang="en-US"/>
              <a:t>Influenza is caused by viruses belonging to the Orthomyxoviridae family.  The viruses are further classified according to the differing composition of their nuclear proteins into three types: type A, type B, and type C. Each type is associated with a different clinical and epidemiological profile. </a:t>
            </a:r>
          </a:p>
          <a:p>
            <a:pPr eaLnBrk="1" hangingPunct="1"/>
            <a:r>
              <a:rPr lang="en-US" altLang="en-US"/>
              <a:t>Influenza type A viruses cause potentially severe illness. Because they can change rapidly, type A viruses are responsible not only for epidemic but also pandemic infections that have swept the globe throughout this past century. This type of virus infects both humans and animals.</a:t>
            </a:r>
          </a:p>
          <a:p>
            <a:pPr eaLnBrk="1" hangingPunct="1"/>
            <a:r>
              <a:rPr lang="en-US" altLang="en-US"/>
              <a:t>Influenza type B viruses are more uniform than type A viruses. They infect only humans and usually produce less severe clinical illness than that associated with type A infections. However, type B viruses have been associated with epidemic infections that cause widespread hospitalization and death. Because they do not circulate in animals, interspecies antigenic shifts do not occur with influenza type B viruses and do not produce pandemic infection.</a:t>
            </a:r>
            <a:r>
              <a:rPr lang="en-US" altLang="en-US" baseline="30000"/>
              <a:t>13</a:t>
            </a:r>
            <a:endParaRPr lang="en-US" altLang="en-US"/>
          </a:p>
          <a:p>
            <a:pPr eaLnBrk="1" hangingPunct="1"/>
            <a:r>
              <a:rPr lang="en-US" altLang="en-US"/>
              <a:t>The influenza type C virus usually causes only mild, if not asymptomatic, infection. Its impact on public health is minimal.</a:t>
            </a:r>
            <a:r>
              <a:rPr lang="en-US" altLang="en-US" baseline="30000"/>
              <a:t>13</a:t>
            </a:r>
            <a:endParaRPr lang="en-US" altLang="en-US"/>
          </a:p>
        </p:txBody>
      </p:sp>
      <p:sp>
        <p:nvSpPr>
          <p:cNvPr id="56325" name="Text Box 4">
            <a:extLst>
              <a:ext uri="{FF2B5EF4-FFF2-40B4-BE49-F238E27FC236}">
                <a16:creationId xmlns:a16="http://schemas.microsoft.com/office/drawing/2014/main" xmlns="" id="{6C219754-9751-4157-85B8-83FC7102AD70}"/>
              </a:ext>
            </a:extLst>
          </p:cNvPr>
          <p:cNvSpPr txBox="1">
            <a:spLocks noChangeArrowheads="1"/>
          </p:cNvSpPr>
          <p:nvPr/>
        </p:nvSpPr>
        <p:spPr bwMode="auto">
          <a:xfrm>
            <a:off x="4740275" y="447675"/>
            <a:ext cx="1309688"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10</a:t>
            </a:r>
          </a:p>
        </p:txBody>
      </p:sp>
      <p:sp>
        <p:nvSpPr>
          <p:cNvPr id="56326" name="Text Box 5">
            <a:extLst>
              <a:ext uri="{FF2B5EF4-FFF2-40B4-BE49-F238E27FC236}">
                <a16:creationId xmlns:a16="http://schemas.microsoft.com/office/drawing/2014/main" xmlns="" id="{E00A5144-8509-4C6D-942A-A17C413E0BB2}"/>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xmlns="" id="{05D52FA7-2652-4058-9264-C51CF59A306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78CC79-45E3-48C5-95C0-E9D9758046FC}" type="slidenum">
              <a:rPr lang="en-US" altLang="en-US" smtClean="0">
                <a:latin typeface="Times New Roman" panose="02020603050405020304" pitchFamily="18" charset="0"/>
              </a:rPr>
              <a:pPr/>
              <a:t>28</a:t>
            </a:fld>
            <a:endParaRPr lang="en-US" altLang="en-US">
              <a:latin typeface="Times New Roman" panose="02020603050405020304" pitchFamily="18" charset="0"/>
            </a:endParaRPr>
          </a:p>
        </p:txBody>
      </p:sp>
      <p:sp>
        <p:nvSpPr>
          <p:cNvPr id="58371" name="Rectangle 2">
            <a:extLst>
              <a:ext uri="{FF2B5EF4-FFF2-40B4-BE49-F238E27FC236}">
                <a16:creationId xmlns:a16="http://schemas.microsoft.com/office/drawing/2014/main" xmlns="" id="{C9622DBE-91F3-4B91-ADA9-2DA6171FCA00}"/>
              </a:ext>
            </a:extLst>
          </p:cNvPr>
          <p:cNvSpPr>
            <a:spLocks noGrp="1" noRot="1" noChangeAspect="1" noChangeArrowheads="1" noTextEdit="1"/>
          </p:cNvSpPr>
          <p:nvPr>
            <p:ph type="sldImg"/>
          </p:nvPr>
        </p:nvSpPr>
        <p:spPr>
          <a:xfrm>
            <a:off x="958850" y="611188"/>
            <a:ext cx="4572000" cy="3429000"/>
          </a:xfrm>
          <a:solidFill>
            <a:srgbClr val="FFFFFF"/>
          </a:solidFill>
          <a:ln/>
        </p:spPr>
      </p:sp>
      <p:sp>
        <p:nvSpPr>
          <p:cNvPr id="58372" name="Rectangle 3">
            <a:extLst>
              <a:ext uri="{FF2B5EF4-FFF2-40B4-BE49-F238E27FC236}">
                <a16:creationId xmlns:a16="http://schemas.microsoft.com/office/drawing/2014/main" xmlns="" id="{71483791-B792-4634-A9B8-576C540B9E1E}"/>
              </a:ext>
            </a:extLst>
          </p:cNvPr>
          <p:cNvSpPr>
            <a:spLocks noGrp="1" noChangeArrowheads="1"/>
          </p:cNvSpPr>
          <p:nvPr>
            <p:ph type="body" idx="1"/>
          </p:nvPr>
        </p:nvSpPr>
        <p:spPr>
          <a:xfrm>
            <a:off x="584200" y="4572000"/>
            <a:ext cx="5283200" cy="4064000"/>
          </a:xfrm>
          <a:solidFill>
            <a:srgbClr val="FFFFFF"/>
          </a:solidFill>
          <a:ln>
            <a:solidFill>
              <a:srgbClr val="000000"/>
            </a:solidFill>
            <a:miter lim="800000"/>
            <a:headEnd/>
            <a:tailEnd/>
          </a:ln>
        </p:spPr>
        <p:txBody>
          <a:bodyPr lIns="90301" tIns="45151" rIns="90301" bIns="45151"/>
          <a:lstStyle/>
          <a:p>
            <a:pPr eaLnBrk="1" hangingPunct="1"/>
            <a:r>
              <a:rPr lang="en-US" altLang="en-US"/>
              <a:t>Both neuraminidase and hemagglutinin undergo constant mutations in their amino acid sequencing.  These antigenic changes give rise to newly evolved strains of influenza virus that often confound the efficacy of influenza vaccines prepared from existing viruses and create resistance to currently used antiviral therapies such as amantadine and rimantadine.</a:t>
            </a:r>
            <a:r>
              <a:rPr lang="en-US" altLang="en-US" baseline="30000"/>
              <a:t>1 </a:t>
            </a:r>
            <a:r>
              <a:rPr lang="en-US" altLang="en-US"/>
              <a:t>In order to be effective against a continually changing virus, an antiviral agent must therefore target a conserved site on the influenza virus, ie, one containing a configuration of amino acids that remains constant across all strains.</a:t>
            </a:r>
          </a:p>
          <a:p>
            <a:pPr eaLnBrk="1" hangingPunct="1"/>
            <a:r>
              <a:rPr lang="en-US" altLang="en-US"/>
              <a:t>Ongoing change caused by antigenic drift requires ongoing reformulation of influenza vaccines.  When there is significant antigenic drift of hemagglutinin, vaccines are less effective.</a:t>
            </a:r>
            <a:r>
              <a:rPr lang="en-US" altLang="en-US" baseline="30000"/>
              <a:t>1</a:t>
            </a:r>
            <a:r>
              <a:rPr lang="en-US" altLang="en-US"/>
              <a:t>  Although there can be a slight drift with neuraminidase, the active site of that enzyme appears to be well conserved, and when it does drift, the ability of influenza virus to infect other cells seems to be impaired.</a:t>
            </a:r>
            <a:r>
              <a:rPr lang="en-US" altLang="en-US" baseline="30000"/>
              <a:t>1</a:t>
            </a:r>
            <a:endParaRPr lang="en-US" altLang="en-US" b="1"/>
          </a:p>
        </p:txBody>
      </p:sp>
      <p:sp>
        <p:nvSpPr>
          <p:cNvPr id="58373" name="Text Box 4">
            <a:extLst>
              <a:ext uri="{FF2B5EF4-FFF2-40B4-BE49-F238E27FC236}">
                <a16:creationId xmlns:a16="http://schemas.microsoft.com/office/drawing/2014/main" xmlns="" id="{C0F71392-737C-4D38-9F84-C43CC6CF208B}"/>
              </a:ext>
            </a:extLst>
          </p:cNvPr>
          <p:cNvSpPr txBox="1">
            <a:spLocks noChangeArrowheads="1"/>
          </p:cNvSpPr>
          <p:nvPr/>
        </p:nvSpPr>
        <p:spPr bwMode="auto">
          <a:xfrm>
            <a:off x="4800600" y="123825"/>
            <a:ext cx="1193800"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6</a:t>
            </a:r>
            <a:endParaRPr lang="en-US" altLang="en-US" sz="2800" b="1">
              <a:latin typeface="GarmdITC BkCn BT" pitchFamily="18" charset="0"/>
            </a:endParaRPr>
          </a:p>
        </p:txBody>
      </p:sp>
      <p:sp>
        <p:nvSpPr>
          <p:cNvPr id="58374" name="Text Box 5">
            <a:extLst>
              <a:ext uri="{FF2B5EF4-FFF2-40B4-BE49-F238E27FC236}">
                <a16:creationId xmlns:a16="http://schemas.microsoft.com/office/drawing/2014/main" xmlns="" id="{04AE1705-8EF8-48A5-925A-A4860E82AEAB}"/>
              </a:ext>
            </a:extLst>
          </p:cNvPr>
          <p:cNvSpPr txBox="1">
            <a:spLocks noChangeArrowheads="1"/>
          </p:cNvSpPr>
          <p:nvPr/>
        </p:nvSpPr>
        <p:spPr bwMode="auto">
          <a:xfrm>
            <a:off x="609600" y="4208463"/>
            <a:ext cx="1198563"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t>Lecture Notes</a:t>
            </a:r>
            <a:endParaRPr lang="en-US" altLang="en-US" sz="1200">
              <a:latin typeface="Arial Black" panose="020B0A040201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xmlns="" id="{EE187C56-2578-491A-99E9-08C2985F27A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CF58DC-6E82-4AEF-B468-09592860A464}"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60419" name="Rectangle 2">
            <a:extLst>
              <a:ext uri="{FF2B5EF4-FFF2-40B4-BE49-F238E27FC236}">
                <a16:creationId xmlns:a16="http://schemas.microsoft.com/office/drawing/2014/main" xmlns="" id="{3FA9B53B-8D36-4B1C-9084-140C8FACD563}"/>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60420" name="Rectangle 3">
            <a:extLst>
              <a:ext uri="{FF2B5EF4-FFF2-40B4-BE49-F238E27FC236}">
                <a16:creationId xmlns:a16="http://schemas.microsoft.com/office/drawing/2014/main" xmlns="" id="{ABC9FCF6-49E9-4C19-AA98-14AD58CC8C2C}"/>
              </a:ext>
            </a:extLst>
          </p:cNvPr>
          <p:cNvSpPr>
            <a:spLocks noGrp="1" noChangeArrowheads="1"/>
          </p:cNvSpPr>
          <p:nvPr>
            <p:ph type="body" idx="1"/>
          </p:nvPr>
        </p:nvSpPr>
        <p:spPr>
          <a:xfrm>
            <a:off x="762000" y="4999038"/>
            <a:ext cx="5181600" cy="3636962"/>
          </a:xfrm>
          <a:solidFill>
            <a:srgbClr val="FFFFFF"/>
          </a:solidFill>
          <a:ln>
            <a:solidFill>
              <a:srgbClr val="000000"/>
            </a:solidFill>
            <a:miter lim="800000"/>
            <a:headEnd/>
            <a:tailEnd/>
          </a:ln>
        </p:spPr>
        <p:txBody>
          <a:bodyPr lIns="90301" tIns="45151" rIns="90301" bIns="45151"/>
          <a:lstStyle/>
          <a:p>
            <a:pPr eaLnBrk="1" hangingPunct="1"/>
            <a:r>
              <a:rPr lang="en-US" altLang="en-US"/>
              <a:t>In contrast to the gradual evolution of strains subject to antigenic drift, </a:t>
            </a:r>
            <a:r>
              <a:rPr lang="en-US" altLang="en-US" i="1"/>
              <a:t>antigenic shift</a:t>
            </a:r>
            <a:r>
              <a:rPr lang="en-US" altLang="en-US"/>
              <a:t> occurs as soon as a type A influenza virus with a completely novel hemagglutinin or neuraminidase formation moves into humans from other host species. The primary source is birds, certain species of which carry a reservoir of 15 influenza A subtypes.</a:t>
            </a:r>
            <a:r>
              <a:rPr lang="en-US" altLang="en-US" baseline="30000"/>
              <a:t>16</a:t>
            </a:r>
            <a:r>
              <a:rPr lang="en-US" altLang="en-US"/>
              <a:t>  These subtypes either genetically reassort themselves with circulating human influenza virus or are transmitted directly into humans, typically via intermediate hosts such as swine.</a:t>
            </a:r>
            <a:r>
              <a:rPr lang="en-US" altLang="en-US" baseline="30000"/>
              <a:t>15</a:t>
            </a:r>
            <a:endParaRPr lang="en-US" altLang="en-US"/>
          </a:p>
          <a:p>
            <a:pPr eaLnBrk="1" hangingPunct="1"/>
            <a:r>
              <a:rPr lang="en-US" altLang="en-US"/>
              <a:t>Antigenic shift of type A influenza viruses occurs less frequently than antigenic drift, but with more dramatic impact. The result of global immunologic susceptibility to a new influenza virus is often pandemic. The influenza pandemics of both 1957 and 1968, for example, were caused by genetic reassortment between human and avian influenza A virus.</a:t>
            </a:r>
            <a:r>
              <a:rPr lang="en-US" altLang="en-US" baseline="30000"/>
              <a:t>16</a:t>
            </a:r>
          </a:p>
          <a:p>
            <a:pPr eaLnBrk="1" hangingPunct="1"/>
            <a:r>
              <a:rPr lang="en-US" altLang="en-US"/>
              <a:t>To date, influenza type B viruses have not been subject to antigenic shift.</a:t>
            </a:r>
            <a:r>
              <a:rPr lang="en-US" altLang="en-US" baseline="30000"/>
              <a:t>15</a:t>
            </a:r>
            <a:endParaRPr lang="en-US" altLang="en-US"/>
          </a:p>
        </p:txBody>
      </p:sp>
      <p:sp>
        <p:nvSpPr>
          <p:cNvPr id="60421" name="Text Box 4">
            <a:extLst>
              <a:ext uri="{FF2B5EF4-FFF2-40B4-BE49-F238E27FC236}">
                <a16:creationId xmlns:a16="http://schemas.microsoft.com/office/drawing/2014/main" xmlns="" id="{E4E772AB-E9B0-4AA6-B3B6-8B720694F6DC}"/>
              </a:ext>
            </a:extLst>
          </p:cNvPr>
          <p:cNvSpPr txBox="1">
            <a:spLocks noChangeArrowheads="1"/>
          </p:cNvSpPr>
          <p:nvPr/>
        </p:nvSpPr>
        <p:spPr bwMode="auto">
          <a:xfrm>
            <a:off x="4740275" y="447675"/>
            <a:ext cx="1309688"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16</a:t>
            </a:r>
          </a:p>
        </p:txBody>
      </p:sp>
      <p:sp>
        <p:nvSpPr>
          <p:cNvPr id="60422" name="Text Box 5">
            <a:extLst>
              <a:ext uri="{FF2B5EF4-FFF2-40B4-BE49-F238E27FC236}">
                <a16:creationId xmlns:a16="http://schemas.microsoft.com/office/drawing/2014/main" xmlns="" id="{2EEB4BAC-4E94-4959-BAFF-6B12C04FC4F8}"/>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9CA79D9A-D114-4735-B5C6-E2451F0050E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A68A86-8BA0-4F67-AE83-8323753F2128}" type="slidenum">
              <a:rPr lang="en-US" altLang="en-US" smtClean="0">
                <a:latin typeface="Times New Roman" panose="02020603050405020304" pitchFamily="18" charset="0"/>
              </a:rPr>
              <a:pPr/>
              <a:t>30</a:t>
            </a:fld>
            <a:endParaRPr lang="en-US" altLang="en-US">
              <a:latin typeface="Times New Roman" panose="02020603050405020304" pitchFamily="18" charset="0"/>
            </a:endParaRPr>
          </a:p>
        </p:txBody>
      </p:sp>
      <p:sp>
        <p:nvSpPr>
          <p:cNvPr id="62467" name="Rectangle 2">
            <a:extLst>
              <a:ext uri="{FF2B5EF4-FFF2-40B4-BE49-F238E27FC236}">
                <a16:creationId xmlns:a16="http://schemas.microsoft.com/office/drawing/2014/main" xmlns="" id="{5B923BD7-3715-46E0-9FE3-56337670BB4C}"/>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62468" name="Rectangle 3">
            <a:extLst>
              <a:ext uri="{FF2B5EF4-FFF2-40B4-BE49-F238E27FC236}">
                <a16:creationId xmlns:a16="http://schemas.microsoft.com/office/drawing/2014/main" xmlns="" id="{F951002E-7455-4E29-AC64-8527B3D1E206}"/>
              </a:ext>
            </a:extLst>
          </p:cNvPr>
          <p:cNvSpPr>
            <a:spLocks noGrp="1" noChangeArrowheads="1"/>
          </p:cNvSpPr>
          <p:nvPr>
            <p:ph type="body" idx="1"/>
          </p:nvPr>
        </p:nvSpPr>
        <p:spPr>
          <a:xfrm>
            <a:off x="762000" y="4999038"/>
            <a:ext cx="5181600" cy="3636962"/>
          </a:xfrm>
          <a:solidFill>
            <a:srgbClr val="FFFFFF"/>
          </a:solidFill>
          <a:ln>
            <a:solidFill>
              <a:srgbClr val="000000"/>
            </a:solidFill>
            <a:miter lim="800000"/>
            <a:headEnd/>
            <a:tailEnd/>
          </a:ln>
        </p:spPr>
        <p:txBody>
          <a:bodyPr lIns="90301" tIns="45151" rIns="90301" bIns="45151"/>
          <a:lstStyle/>
          <a:p>
            <a:pPr eaLnBrk="1" hangingPunct="1"/>
            <a:r>
              <a:rPr lang="en-US" altLang="en-US"/>
              <a:t>This chart illustrates the natural history of human influenza viruses over the past century.</a:t>
            </a:r>
            <a:r>
              <a:rPr lang="en-US" altLang="en-US" baseline="30000"/>
              <a:t>20</a:t>
            </a:r>
            <a:r>
              <a:rPr lang="en-US" altLang="en-US"/>
              <a:t>  One type B and two type A influenza strains are currently circulating around the world. The latter include type A (H1N1) and type A (H3N2).</a:t>
            </a:r>
          </a:p>
        </p:txBody>
      </p:sp>
      <p:sp>
        <p:nvSpPr>
          <p:cNvPr id="62469" name="Text Box 4">
            <a:extLst>
              <a:ext uri="{FF2B5EF4-FFF2-40B4-BE49-F238E27FC236}">
                <a16:creationId xmlns:a16="http://schemas.microsoft.com/office/drawing/2014/main" xmlns="" id="{2472BCCF-A000-4A0E-84BD-014E691A8E9D}"/>
              </a:ext>
            </a:extLst>
          </p:cNvPr>
          <p:cNvSpPr txBox="1">
            <a:spLocks noChangeArrowheads="1"/>
          </p:cNvSpPr>
          <p:nvPr/>
        </p:nvSpPr>
        <p:spPr bwMode="auto">
          <a:xfrm>
            <a:off x="4740275" y="447675"/>
            <a:ext cx="1309688"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19</a:t>
            </a:r>
          </a:p>
        </p:txBody>
      </p:sp>
      <p:sp>
        <p:nvSpPr>
          <p:cNvPr id="62470" name="Text Box 5">
            <a:extLst>
              <a:ext uri="{FF2B5EF4-FFF2-40B4-BE49-F238E27FC236}">
                <a16:creationId xmlns:a16="http://schemas.microsoft.com/office/drawing/2014/main" xmlns="" id="{6D994617-4076-4091-BFCC-8F53A1108F8E}"/>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xmlns="" id="{05F3489E-12EF-4F64-8567-50C1D9ECF17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DD8BC12-3981-4714-B478-59D0BF49DF21}"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64515" name="Rectangle 2">
            <a:extLst>
              <a:ext uri="{FF2B5EF4-FFF2-40B4-BE49-F238E27FC236}">
                <a16:creationId xmlns:a16="http://schemas.microsoft.com/office/drawing/2014/main" xmlns="" id="{C0FA71AF-DE42-4315-8887-6A56C3726D37}"/>
              </a:ext>
            </a:extLst>
          </p:cNvPr>
          <p:cNvSpPr>
            <a:spLocks noGrp="1" noRot="1" noChangeAspect="1" noChangeArrowheads="1" noTextEdit="1"/>
          </p:cNvSpPr>
          <p:nvPr>
            <p:ph type="sldImg"/>
          </p:nvPr>
        </p:nvSpPr>
        <p:spPr>
          <a:xfrm>
            <a:off x="1071563" y="889000"/>
            <a:ext cx="4568825" cy="3427413"/>
          </a:xfrm>
          <a:solidFill>
            <a:srgbClr val="FFFFFF"/>
          </a:solidFill>
          <a:ln/>
        </p:spPr>
      </p:sp>
      <p:sp>
        <p:nvSpPr>
          <p:cNvPr id="64516" name="Rectangle 3">
            <a:extLst>
              <a:ext uri="{FF2B5EF4-FFF2-40B4-BE49-F238E27FC236}">
                <a16:creationId xmlns:a16="http://schemas.microsoft.com/office/drawing/2014/main" xmlns="" id="{E1AB364C-6F53-4C00-AACE-CF23731973F9}"/>
              </a:ext>
            </a:extLst>
          </p:cNvPr>
          <p:cNvSpPr>
            <a:spLocks noGrp="1" noChangeArrowheads="1"/>
          </p:cNvSpPr>
          <p:nvPr>
            <p:ph type="body" idx="1"/>
          </p:nvPr>
        </p:nvSpPr>
        <p:spPr>
          <a:xfrm>
            <a:off x="762000" y="4999038"/>
            <a:ext cx="5181600" cy="3636962"/>
          </a:xfrm>
          <a:solidFill>
            <a:srgbClr val="FFFFFF"/>
          </a:solidFill>
          <a:ln>
            <a:solidFill>
              <a:srgbClr val="000000"/>
            </a:solidFill>
            <a:miter lim="800000"/>
            <a:headEnd/>
            <a:tailEnd/>
          </a:ln>
        </p:spPr>
        <p:txBody>
          <a:bodyPr lIns="90301" tIns="45151" rIns="90301" bIns="45151"/>
          <a:lstStyle/>
          <a:p>
            <a:pPr eaLnBrk="1" hangingPunct="1"/>
            <a:r>
              <a:rPr lang="en-US" altLang="en-US"/>
              <a:t>Here’s how cycles of antigenic shifts and antigenic drifts translate into cycles of epidemics and pandemics.</a:t>
            </a:r>
          </a:p>
          <a:p>
            <a:pPr eaLnBrk="1" hangingPunct="1"/>
            <a:r>
              <a:rPr lang="en-US" altLang="en-US"/>
              <a:t>A new virus (shown here as Type A HxNx) is introduced to a population that has no antibodies against it.</a:t>
            </a:r>
            <a:r>
              <a:rPr lang="en-US" altLang="en-US" baseline="30000"/>
              <a:t>17</a:t>
            </a:r>
            <a:r>
              <a:rPr lang="en-US" altLang="en-US"/>
              <a:t> The result is widespread infection throughout the world, or a pandemic.  After widespread exposure to the virus, however, antibody formation increases. Increased immunity applies evolutionary pressures to the virus, which can respond with the formation of variant strains, ie, antigenic drift. If these slightly different strains have the “right” degree of transmissibility, they can cause repeated epidemics, each of which increases the level of immunity among the population.</a:t>
            </a:r>
          </a:p>
          <a:p>
            <a:pPr eaLnBrk="1" hangingPunct="1"/>
            <a:r>
              <a:rPr lang="en-US" altLang="en-US"/>
              <a:t>After about 10 years, the population as a whole develops widespread immunity to the virus.  Once again, selection pressures make the environment especially ripe for the spread of an entirely new virus, perhaps one introduced by genetic reassortment or antigenic shift. This new virus (shown here as Type A HyNy) spreads through a population that has no immunologic protection against it.  Once again, the result is pandemic infection.</a:t>
            </a:r>
            <a:r>
              <a:rPr lang="en-US" altLang="en-US" baseline="30000"/>
              <a:t>17</a:t>
            </a:r>
          </a:p>
        </p:txBody>
      </p:sp>
      <p:sp>
        <p:nvSpPr>
          <p:cNvPr id="64517" name="Text Box 4">
            <a:extLst>
              <a:ext uri="{FF2B5EF4-FFF2-40B4-BE49-F238E27FC236}">
                <a16:creationId xmlns:a16="http://schemas.microsoft.com/office/drawing/2014/main" xmlns="" id="{4CB3B8A9-9938-4D3F-8B5C-17C548BC37A5}"/>
              </a:ext>
            </a:extLst>
          </p:cNvPr>
          <p:cNvSpPr txBox="1">
            <a:spLocks noChangeArrowheads="1"/>
          </p:cNvSpPr>
          <p:nvPr/>
        </p:nvSpPr>
        <p:spPr bwMode="auto">
          <a:xfrm>
            <a:off x="4740275" y="447675"/>
            <a:ext cx="1309688"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17</a:t>
            </a:r>
          </a:p>
        </p:txBody>
      </p:sp>
      <p:sp>
        <p:nvSpPr>
          <p:cNvPr id="64518" name="Text Box 5">
            <a:extLst>
              <a:ext uri="{FF2B5EF4-FFF2-40B4-BE49-F238E27FC236}">
                <a16:creationId xmlns:a16="http://schemas.microsoft.com/office/drawing/2014/main" xmlns="" id="{84231952-FBA7-4C65-BDF6-DF4C2782DD85}"/>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xmlns="" id="{9920958B-C9C5-4254-87B2-4D988FA7659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EE679D-B633-4FC4-8703-5C2C516DC8FA}" type="slidenum">
              <a:rPr lang="en-US" altLang="en-US" smtClean="0">
                <a:latin typeface="Times New Roman" panose="02020603050405020304" pitchFamily="18" charset="0"/>
              </a:rPr>
              <a:pPr/>
              <a:t>33</a:t>
            </a:fld>
            <a:endParaRPr lang="en-US" altLang="en-US">
              <a:latin typeface="Times New Roman" panose="02020603050405020304" pitchFamily="18" charset="0"/>
            </a:endParaRPr>
          </a:p>
        </p:txBody>
      </p:sp>
      <p:sp>
        <p:nvSpPr>
          <p:cNvPr id="67587" name="Rectangle 2">
            <a:extLst>
              <a:ext uri="{FF2B5EF4-FFF2-40B4-BE49-F238E27FC236}">
                <a16:creationId xmlns:a16="http://schemas.microsoft.com/office/drawing/2014/main" xmlns="" id="{24771BEA-AC4E-475B-AE54-C89E60876DC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xmlns="" id="{15C3E9F0-3841-42E7-AD0C-5A2E2AD7BF9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xmlns="" id="{CFBF04F4-ECBF-4EA1-9C3A-1F60E880CAB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D3C15A-A7DE-457A-9722-B273576B9D26}"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1267" name="Rectangle 2">
            <a:extLst>
              <a:ext uri="{FF2B5EF4-FFF2-40B4-BE49-F238E27FC236}">
                <a16:creationId xmlns:a16="http://schemas.microsoft.com/office/drawing/2014/main" xmlns="" id="{A0B7E138-192B-4EFE-8B9D-00A26201B92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xmlns="" id="{242DC90D-DE95-4CB6-8CF1-FA930CF82AF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xmlns="" id="{AA74FF80-5952-483F-A6D5-CD4BB1853FD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F793C6-9442-4C48-AF73-DFB4A996C0C4}" type="slidenum">
              <a:rPr lang="en-US" altLang="en-US" smtClean="0">
                <a:latin typeface="Times New Roman" panose="02020603050405020304" pitchFamily="18" charset="0"/>
              </a:rPr>
              <a:pPr/>
              <a:t>34</a:t>
            </a:fld>
            <a:endParaRPr lang="en-US" altLang="en-US">
              <a:latin typeface="Times New Roman" panose="02020603050405020304" pitchFamily="18" charset="0"/>
            </a:endParaRPr>
          </a:p>
        </p:txBody>
      </p:sp>
      <p:sp>
        <p:nvSpPr>
          <p:cNvPr id="69635" name="Rectangle 2">
            <a:extLst>
              <a:ext uri="{FF2B5EF4-FFF2-40B4-BE49-F238E27FC236}">
                <a16:creationId xmlns:a16="http://schemas.microsoft.com/office/drawing/2014/main" xmlns="" id="{03A02EEC-47B1-4878-BDD3-FE7AE7D277F0}"/>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xmlns="" id="{06DBF21C-DDA5-4FCB-AA5E-DB0DF9073C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5AA7C3ED-F22D-45FC-8D78-66D37BA5362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4277D2-31FD-41A7-B60C-31C9C8A8A372}"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71683" name="Rectangle 2">
            <a:extLst>
              <a:ext uri="{FF2B5EF4-FFF2-40B4-BE49-F238E27FC236}">
                <a16:creationId xmlns:a16="http://schemas.microsoft.com/office/drawing/2014/main" xmlns="" id="{730526C4-10C9-4032-9DA2-4E7EB94A32CE}"/>
              </a:ext>
            </a:extLst>
          </p:cNvPr>
          <p:cNvSpPr>
            <a:spLocks noGrp="1" noRot="1" noChangeAspect="1" noChangeArrowheads="1" noTextEdit="1"/>
          </p:cNvSpPr>
          <p:nvPr>
            <p:ph type="sldImg"/>
          </p:nvPr>
        </p:nvSpPr>
        <p:spPr>
          <a:xfrm>
            <a:off x="1282700" y="795338"/>
            <a:ext cx="4292600" cy="3219450"/>
          </a:xfrm>
          <a:solidFill>
            <a:srgbClr val="FFFFFF"/>
          </a:solidFill>
          <a:ln/>
        </p:spPr>
      </p:sp>
      <p:sp>
        <p:nvSpPr>
          <p:cNvPr id="71684" name="Rectangle 3">
            <a:extLst>
              <a:ext uri="{FF2B5EF4-FFF2-40B4-BE49-F238E27FC236}">
                <a16:creationId xmlns:a16="http://schemas.microsoft.com/office/drawing/2014/main" xmlns="" id="{D7F1465E-6ACE-4815-8DB3-E23E3072ECB1}"/>
              </a:ext>
            </a:extLst>
          </p:cNvPr>
          <p:cNvSpPr>
            <a:spLocks noGrp="1" noChangeArrowheads="1"/>
          </p:cNvSpPr>
          <p:nvPr>
            <p:ph type="body" idx="1"/>
          </p:nvPr>
        </p:nvSpPr>
        <p:spPr>
          <a:xfrm>
            <a:off x="920750" y="4557713"/>
            <a:ext cx="5022850" cy="6627812"/>
          </a:xfrm>
          <a:solidFill>
            <a:srgbClr val="FFFFFF"/>
          </a:solidFill>
          <a:ln>
            <a:solidFill>
              <a:srgbClr val="000000"/>
            </a:solidFill>
            <a:miter lim="800000"/>
            <a:headEnd/>
            <a:tailEnd/>
          </a:ln>
        </p:spPr>
        <p:txBody>
          <a:bodyPr/>
          <a:lstStyle/>
          <a:p>
            <a:pPr defTabSz="915988" eaLnBrk="1" hangingPunct="1">
              <a:tabLst>
                <a:tab pos="228600" algn="l"/>
              </a:tabLst>
            </a:pPr>
            <a:r>
              <a:rPr lang="en-US" altLang="en-US"/>
              <a:t>One of the most recent advances in diagnosis of influenza has been the development of rapid diagnostic tests, ie, kits that facilitate a move toward office-based testing for viral antigens.  The differences among the four commercially available tests, as well as the Roche Influenza A/B Rapid Test will be explored in the following slides. </a:t>
            </a:r>
          </a:p>
          <a:p>
            <a:pPr defTabSz="915988" eaLnBrk="1" hangingPunct="1">
              <a:tabLst>
                <a:tab pos="228600" algn="l"/>
              </a:tabLst>
            </a:pPr>
            <a:r>
              <a:rPr lang="en-US" altLang="en-US"/>
              <a:t>It is important to note that as of October 4, 2000, only one of these kits (QuickVue</a:t>
            </a:r>
            <a:r>
              <a:rPr lang="en-US" altLang="en-US" baseline="30000"/>
              <a:t>®</a:t>
            </a:r>
            <a:r>
              <a:rPr lang="en-US" altLang="en-US"/>
              <a:t>) has received "waived" status under the Clinical Laboratory Improvement Amendments (CLIA).</a:t>
            </a:r>
            <a:r>
              <a:rPr lang="en-US" altLang="en-US" baseline="30000"/>
              <a:t>19</a:t>
            </a:r>
            <a:r>
              <a:rPr lang="en-US" altLang="en-US"/>
              <a:t> These federal guidelines, administered by the Health Care Financing Administration (HCFA), provide minimum quality standards for lab tests performed on specimens taken from humans—whether the tests are conducted in independent facilities, hospital laboratories or physician offices.</a:t>
            </a:r>
            <a:r>
              <a:rPr lang="en-US" altLang="en-US" baseline="30000"/>
              <a:t>20</a:t>
            </a:r>
            <a:r>
              <a:rPr lang="en-US" altLang="en-US"/>
              <a:t>  These standards are not simply guidelines affecting reimbursement: they are federal law.</a:t>
            </a:r>
          </a:p>
          <a:p>
            <a:pPr defTabSz="915988" eaLnBrk="1" hangingPunct="1">
              <a:tabLst>
                <a:tab pos="228600" algn="l"/>
              </a:tabLst>
            </a:pPr>
            <a:r>
              <a:rPr lang="en-US" altLang="en-US"/>
              <a:t>CLIA assigns tests to three categories: waived, moderate complexity or high complexity.</a:t>
            </a:r>
            <a:r>
              <a:rPr lang="en-US" altLang="en-US" baseline="30000"/>
              <a:t>21</a:t>
            </a:r>
            <a:r>
              <a:rPr lang="en-US" altLang="en-US"/>
              <a:t>  Because most rapid diagnostic flu tests are not CLIA waived, any office practice performing these tests must adhere to more stringent CLIA guidelines than those governing waived tests.  These guidelines include standards for proficiency testing, patient test management, quality control, personnel qualifications and quality assurance.</a:t>
            </a:r>
          </a:p>
        </p:txBody>
      </p:sp>
      <p:sp>
        <p:nvSpPr>
          <p:cNvPr id="71685" name="Text Box 4">
            <a:extLst>
              <a:ext uri="{FF2B5EF4-FFF2-40B4-BE49-F238E27FC236}">
                <a16:creationId xmlns:a16="http://schemas.microsoft.com/office/drawing/2014/main" xmlns="" id="{161584DB-7469-4F4F-8340-426AA3172CFF}"/>
              </a:ext>
            </a:extLst>
          </p:cNvPr>
          <p:cNvSpPr txBox="1">
            <a:spLocks noChangeArrowheads="1"/>
          </p:cNvSpPr>
          <p:nvPr/>
        </p:nvSpPr>
        <p:spPr bwMode="auto">
          <a:xfrm>
            <a:off x="4800600" y="349250"/>
            <a:ext cx="1335088"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18</a:t>
            </a:r>
          </a:p>
        </p:txBody>
      </p:sp>
      <p:sp>
        <p:nvSpPr>
          <p:cNvPr id="71686" name="Text Box 5">
            <a:extLst>
              <a:ext uri="{FF2B5EF4-FFF2-40B4-BE49-F238E27FC236}">
                <a16:creationId xmlns:a16="http://schemas.microsoft.com/office/drawing/2014/main" xmlns="" id="{00560ECF-E95B-4D91-80FE-A6B92AA3D4F4}"/>
              </a:ext>
            </a:extLst>
          </p:cNvPr>
          <p:cNvSpPr txBox="1">
            <a:spLocks noChangeArrowheads="1"/>
          </p:cNvSpPr>
          <p:nvPr/>
        </p:nvSpPr>
        <p:spPr bwMode="auto">
          <a:xfrm>
            <a:off x="895350" y="4114800"/>
            <a:ext cx="1198563"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t>Lecture Notes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AAAC46EA-07A9-4CA8-BE1F-D7BACCA6299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8235CB-64D2-4CA2-B3B1-254252D96A34}" type="slidenum">
              <a:rPr lang="en-US" altLang="en-US" smtClean="0">
                <a:latin typeface="Times New Roman" panose="02020603050405020304" pitchFamily="18" charset="0"/>
              </a:rPr>
              <a:pPr/>
              <a:t>36</a:t>
            </a:fld>
            <a:endParaRPr lang="en-US" altLang="en-US">
              <a:latin typeface="Times New Roman" panose="02020603050405020304" pitchFamily="18" charset="0"/>
            </a:endParaRPr>
          </a:p>
        </p:txBody>
      </p:sp>
      <p:sp>
        <p:nvSpPr>
          <p:cNvPr id="73731" name="Rectangle 2">
            <a:extLst>
              <a:ext uri="{FF2B5EF4-FFF2-40B4-BE49-F238E27FC236}">
                <a16:creationId xmlns:a16="http://schemas.microsoft.com/office/drawing/2014/main" xmlns="" id="{9E0E6B5D-22EB-40ED-95FD-43FF322A53F2}"/>
              </a:ext>
            </a:extLst>
          </p:cNvPr>
          <p:cNvSpPr>
            <a:spLocks noGrp="1" noRot="1" noChangeAspect="1" noChangeArrowheads="1" noTextEdit="1"/>
          </p:cNvSpPr>
          <p:nvPr>
            <p:ph type="sldImg"/>
          </p:nvPr>
        </p:nvSpPr>
        <p:spPr>
          <a:xfrm>
            <a:off x="1289050" y="795338"/>
            <a:ext cx="4281488" cy="3209925"/>
          </a:xfrm>
          <a:solidFill>
            <a:srgbClr val="FFFFFF"/>
          </a:solidFill>
          <a:ln/>
        </p:spPr>
      </p:sp>
      <p:sp>
        <p:nvSpPr>
          <p:cNvPr id="73732" name="Rectangle 3">
            <a:extLst>
              <a:ext uri="{FF2B5EF4-FFF2-40B4-BE49-F238E27FC236}">
                <a16:creationId xmlns:a16="http://schemas.microsoft.com/office/drawing/2014/main" xmlns="" id="{88BD7D13-C0CD-4E50-9713-6A2C273A253B}"/>
              </a:ext>
            </a:extLst>
          </p:cNvPr>
          <p:cNvSpPr>
            <a:spLocks noGrp="1" noChangeArrowheads="1"/>
          </p:cNvSpPr>
          <p:nvPr>
            <p:ph type="body" idx="1"/>
          </p:nvPr>
        </p:nvSpPr>
        <p:spPr>
          <a:xfrm>
            <a:off x="914400" y="4564063"/>
            <a:ext cx="5029200" cy="4221162"/>
          </a:xfrm>
          <a:solidFill>
            <a:srgbClr val="FFFFFF"/>
          </a:solidFill>
          <a:ln>
            <a:solidFill>
              <a:srgbClr val="000000"/>
            </a:solidFill>
            <a:miter lim="800000"/>
            <a:headEnd/>
            <a:tailEnd/>
          </a:ln>
        </p:spPr>
        <p:txBody>
          <a:bodyPr/>
          <a:lstStyle/>
          <a:p>
            <a:pPr defTabSz="915988" eaLnBrk="1" hangingPunct="1">
              <a:tabLst>
                <a:tab pos="114300" algn="l"/>
              </a:tabLst>
            </a:pPr>
            <a:r>
              <a:rPr lang="en-US" altLang="en-US"/>
              <a:t>One of the key diagnostic features of influenza is the prevailing epidemiology.  That is, the constellation of classic signs and symptoms in the setting of a local or regional outbreak of virologically confirmed influenza is an extremely accurate indicator of infection in a particular individual.</a:t>
            </a:r>
            <a:r>
              <a:rPr lang="en-US" altLang="en-US" baseline="30000"/>
              <a:t>4</a:t>
            </a:r>
            <a:r>
              <a:rPr lang="en-US" altLang="en-US"/>
              <a:t>  The accuracy of a clinical diagnosis in a community outbreak of influenza has been estimated to be as high as 85%.</a:t>
            </a:r>
            <a:r>
              <a:rPr lang="en-US" altLang="en-US" baseline="30000"/>
              <a:t>4 </a:t>
            </a:r>
          </a:p>
          <a:p>
            <a:pPr defTabSz="915988" eaLnBrk="1" hangingPunct="1">
              <a:tabLst>
                <a:tab pos="114300" algn="l"/>
              </a:tabLst>
            </a:pPr>
            <a:endParaRPr lang="en-US" altLang="en-US"/>
          </a:p>
        </p:txBody>
      </p:sp>
      <p:sp>
        <p:nvSpPr>
          <p:cNvPr id="73733" name="Text Box 4">
            <a:extLst>
              <a:ext uri="{FF2B5EF4-FFF2-40B4-BE49-F238E27FC236}">
                <a16:creationId xmlns:a16="http://schemas.microsoft.com/office/drawing/2014/main" xmlns="" id="{B77AB847-722F-49E4-B0C9-654D9081C29C}"/>
              </a:ext>
            </a:extLst>
          </p:cNvPr>
          <p:cNvSpPr txBox="1">
            <a:spLocks noChangeArrowheads="1"/>
          </p:cNvSpPr>
          <p:nvPr/>
        </p:nvSpPr>
        <p:spPr bwMode="auto">
          <a:xfrm>
            <a:off x="4816475" y="349250"/>
            <a:ext cx="1335088"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12</a:t>
            </a:r>
          </a:p>
        </p:txBody>
      </p:sp>
      <p:sp>
        <p:nvSpPr>
          <p:cNvPr id="73734" name="Text Box 5">
            <a:extLst>
              <a:ext uri="{FF2B5EF4-FFF2-40B4-BE49-F238E27FC236}">
                <a16:creationId xmlns:a16="http://schemas.microsoft.com/office/drawing/2014/main" xmlns="" id="{95560517-CF54-4B2A-906E-55DBC02CF91E}"/>
              </a:ext>
            </a:extLst>
          </p:cNvPr>
          <p:cNvSpPr txBox="1">
            <a:spLocks noChangeArrowheads="1"/>
          </p:cNvSpPr>
          <p:nvPr/>
        </p:nvSpPr>
        <p:spPr bwMode="auto">
          <a:xfrm>
            <a:off x="895350" y="4114800"/>
            <a:ext cx="1198563" cy="27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b="1"/>
              <a:t>Lecture Notes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xmlns="" id="{23E5E6FB-EFB8-41AC-B105-182F8AFD2CE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21BEEA-7B21-4238-9E2F-DA982998C1D7}"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78851" name="Rectangle 2">
            <a:extLst>
              <a:ext uri="{FF2B5EF4-FFF2-40B4-BE49-F238E27FC236}">
                <a16:creationId xmlns:a16="http://schemas.microsoft.com/office/drawing/2014/main" xmlns="" id="{D389127D-E795-47B4-AC23-122AE15B5B6C}"/>
              </a:ext>
            </a:extLst>
          </p:cNvPr>
          <p:cNvSpPr>
            <a:spLocks noGrp="1" noRot="1" noChangeAspect="1" noChangeArrowheads="1" noTextEdit="1"/>
          </p:cNvSpPr>
          <p:nvPr>
            <p:ph type="sldImg"/>
          </p:nvPr>
        </p:nvSpPr>
        <p:spPr>
          <a:xfrm>
            <a:off x="1071563" y="889000"/>
            <a:ext cx="4568825" cy="3427413"/>
          </a:xfrm>
          <a:ln/>
        </p:spPr>
      </p:sp>
      <p:sp>
        <p:nvSpPr>
          <p:cNvPr id="78852" name="Rectangle 3">
            <a:extLst>
              <a:ext uri="{FF2B5EF4-FFF2-40B4-BE49-F238E27FC236}">
                <a16:creationId xmlns:a16="http://schemas.microsoft.com/office/drawing/2014/main" xmlns="" id="{2FFFE573-0385-4E0F-852F-38C10C3FECFF}"/>
              </a:ext>
            </a:extLst>
          </p:cNvPr>
          <p:cNvSpPr>
            <a:spLocks noGrp="1" noChangeArrowheads="1"/>
          </p:cNvSpPr>
          <p:nvPr>
            <p:ph type="body" idx="1"/>
          </p:nvPr>
        </p:nvSpPr>
        <p:spPr>
          <a:xfrm>
            <a:off x="762000" y="4999038"/>
            <a:ext cx="5181600" cy="3636962"/>
          </a:xfrm>
          <a:noFill/>
        </p:spPr>
        <p:txBody>
          <a:bodyPr lIns="90301" tIns="45151" rIns="90301" bIns="45151"/>
          <a:lstStyle/>
          <a:p>
            <a:pPr defTabSz="915988" eaLnBrk="1" hangingPunct="1">
              <a:tabLst>
                <a:tab pos="228600" algn="l"/>
                <a:tab pos="571500" algn="l"/>
              </a:tabLst>
            </a:pPr>
            <a:r>
              <a:rPr lang="en-US" altLang="en-US"/>
              <a:t>According to the Advisory Committee on Immunization Practices, when an influenza vaccine accurately reflects the strains of circulating viruses, clinical efficacy in preventing infection or its complications can be quite high. For example, it can be expected to be</a:t>
            </a:r>
            <a:r>
              <a:rPr lang="en-US" altLang="en-US" baseline="30000"/>
              <a:t>3</a:t>
            </a:r>
            <a:r>
              <a:rPr lang="en-US" altLang="en-US"/>
              <a:t>:</a:t>
            </a:r>
          </a:p>
          <a:p>
            <a:pPr lvl="1" defTabSz="915988" eaLnBrk="1" hangingPunct="1">
              <a:buFontTx/>
              <a:buChar char="•"/>
              <a:tabLst>
                <a:tab pos="228600" algn="l"/>
                <a:tab pos="571500" algn="l"/>
              </a:tabLst>
            </a:pPr>
            <a:r>
              <a:rPr lang="en-US" altLang="en-US"/>
              <a:t> 	Most effective (70%-90%) in preventing illness in persons under</a:t>
            </a:r>
            <a:br>
              <a:rPr lang="en-US" altLang="en-US"/>
            </a:br>
            <a:r>
              <a:rPr lang="en-US" altLang="en-US"/>
              <a:t>  	the age of 65 years (an often overlooked point since so many</a:t>
            </a:r>
            <a:br>
              <a:rPr lang="en-US" altLang="en-US"/>
            </a:br>
            <a:r>
              <a:rPr lang="en-US" altLang="en-US"/>
              <a:t>  	recommendations regarding influenza tend to focus on the elderly</a:t>
            </a:r>
            <a:br>
              <a:rPr lang="en-US" altLang="en-US"/>
            </a:br>
            <a:r>
              <a:rPr lang="en-US" altLang="en-US"/>
              <a:t>   and the high-risk patient)</a:t>
            </a:r>
          </a:p>
          <a:p>
            <a:pPr lvl="1" defTabSz="915988" eaLnBrk="1" hangingPunct="1">
              <a:buFontTx/>
              <a:buChar char="•"/>
              <a:tabLst>
                <a:tab pos="228600" algn="l"/>
                <a:tab pos="571500" algn="l"/>
              </a:tabLst>
            </a:pPr>
            <a:r>
              <a:rPr lang="en-US" altLang="en-US"/>
              <a:t> 	30%-70% effective in preventing hospitalization due to 		pneumonia and influenza in elderly patients who are not residents 	of a chronic care facility</a:t>
            </a:r>
          </a:p>
          <a:p>
            <a:pPr lvl="1" defTabSz="915988" eaLnBrk="1" hangingPunct="1">
              <a:buFontTx/>
              <a:buChar char="•"/>
              <a:tabLst>
                <a:tab pos="228600" algn="l"/>
                <a:tab pos="571500" algn="l"/>
              </a:tabLst>
            </a:pPr>
            <a:r>
              <a:rPr lang="en-US" altLang="en-US"/>
              <a:t> 	30%-40% effective in preventing influenza illness in the frail 	elderly</a:t>
            </a:r>
          </a:p>
          <a:p>
            <a:pPr lvl="1" defTabSz="915988" eaLnBrk="1" hangingPunct="1">
              <a:buFontTx/>
              <a:buChar char="•"/>
              <a:tabLst>
                <a:tab pos="228600" algn="l"/>
                <a:tab pos="571500" algn="l"/>
              </a:tabLst>
            </a:pPr>
            <a:r>
              <a:rPr lang="en-US" altLang="en-US"/>
              <a:t> 	50%-60% effective in preventing hospitalization due to 		pneumonia and influenza in elderly residents of nursing homes</a:t>
            </a:r>
          </a:p>
          <a:p>
            <a:pPr lvl="1" defTabSz="915988" eaLnBrk="1" hangingPunct="1">
              <a:buFontTx/>
              <a:buChar char="•"/>
              <a:tabLst>
                <a:tab pos="228600" algn="l"/>
                <a:tab pos="571500" algn="l"/>
              </a:tabLst>
            </a:pPr>
            <a:r>
              <a:rPr lang="en-US" altLang="en-US"/>
              <a:t> 	80% effective in preventing death in elderly nursing home 		residents </a:t>
            </a:r>
          </a:p>
          <a:p>
            <a:pPr defTabSz="915988" eaLnBrk="1" hangingPunct="1">
              <a:tabLst>
                <a:tab pos="228600" algn="l"/>
                <a:tab pos="571500" algn="l"/>
              </a:tabLst>
            </a:pPr>
            <a:endParaRPr lang="en-US" altLang="en-US"/>
          </a:p>
        </p:txBody>
      </p:sp>
      <p:sp>
        <p:nvSpPr>
          <p:cNvPr id="78853" name="Text Box 4">
            <a:extLst>
              <a:ext uri="{FF2B5EF4-FFF2-40B4-BE49-F238E27FC236}">
                <a16:creationId xmlns:a16="http://schemas.microsoft.com/office/drawing/2014/main" xmlns="" id="{5C61829C-EFD9-484C-8CD9-F64C1506F24D}"/>
              </a:ext>
            </a:extLst>
          </p:cNvPr>
          <p:cNvSpPr txBox="1">
            <a:spLocks noChangeArrowheads="1"/>
          </p:cNvSpPr>
          <p:nvPr/>
        </p:nvSpPr>
        <p:spPr bwMode="auto">
          <a:xfrm>
            <a:off x="4724400" y="447675"/>
            <a:ext cx="1311275" cy="452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13" tIns="45706" rIns="91413" bIns="45706">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36</a:t>
            </a:r>
          </a:p>
        </p:txBody>
      </p:sp>
      <p:sp>
        <p:nvSpPr>
          <p:cNvPr id="78854" name="Text Box 5">
            <a:extLst>
              <a:ext uri="{FF2B5EF4-FFF2-40B4-BE49-F238E27FC236}">
                <a16:creationId xmlns:a16="http://schemas.microsoft.com/office/drawing/2014/main" xmlns="" id="{9FBC888C-5A87-45D3-8E07-6817F058F4F9}"/>
              </a:ext>
            </a:extLst>
          </p:cNvPr>
          <p:cNvSpPr txBox="1">
            <a:spLocks noChangeArrowheads="1"/>
          </p:cNvSpPr>
          <p:nvPr/>
        </p:nvSpPr>
        <p:spPr bwMode="auto">
          <a:xfrm>
            <a:off x="747713" y="4557713"/>
            <a:ext cx="1177925" cy="25241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15" tIns="45158" rIns="90315" bIns="45158">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xmlns="" id="{B9A5FE7B-7C3E-43A7-AB6A-9A4EBD2B21A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DE7854-AFDC-4DD2-98B3-C116C8F11FA9}"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81923" name="Rectangle 2">
            <a:extLst>
              <a:ext uri="{FF2B5EF4-FFF2-40B4-BE49-F238E27FC236}">
                <a16:creationId xmlns:a16="http://schemas.microsoft.com/office/drawing/2014/main" xmlns="" id="{9EF2CAD1-806D-4C01-B058-8F33A06DF556}"/>
              </a:ext>
            </a:extLst>
          </p:cNvPr>
          <p:cNvSpPr>
            <a:spLocks noGrp="1" noRot="1" noChangeAspect="1" noChangeArrowheads="1" noTextEdit="1"/>
          </p:cNvSpPr>
          <p:nvPr>
            <p:ph type="sldImg"/>
          </p:nvPr>
        </p:nvSpPr>
        <p:spPr>
          <a:xfrm>
            <a:off x="1289050" y="795338"/>
            <a:ext cx="4281488" cy="3209925"/>
          </a:xfrm>
          <a:solidFill>
            <a:srgbClr val="FFFFFF"/>
          </a:solidFill>
          <a:ln/>
        </p:spPr>
      </p:sp>
      <p:sp>
        <p:nvSpPr>
          <p:cNvPr id="81924" name="Rectangle 3">
            <a:extLst>
              <a:ext uri="{FF2B5EF4-FFF2-40B4-BE49-F238E27FC236}">
                <a16:creationId xmlns:a16="http://schemas.microsoft.com/office/drawing/2014/main" xmlns="" id="{DE0991A3-E2BB-45F2-BBFB-5AC8F04FC7EE}"/>
              </a:ext>
            </a:extLst>
          </p:cNvPr>
          <p:cNvSpPr>
            <a:spLocks noGrp="1" noChangeArrowheads="1"/>
          </p:cNvSpPr>
          <p:nvPr>
            <p:ph type="body" idx="1"/>
          </p:nvPr>
        </p:nvSpPr>
        <p:spPr>
          <a:xfrm>
            <a:off x="914400" y="4545013"/>
            <a:ext cx="4953000" cy="4221162"/>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92062" tIns="46031" rIns="92062" bIns="46031"/>
          <a:lstStyle/>
          <a:p>
            <a:pPr eaLnBrk="1" hangingPunct="1"/>
            <a:r>
              <a:rPr lang="en-US" altLang="en-US"/>
              <a:t>The efficacy analysis was based on 69 (56 Tamiflu™ [oseltamivir phosphate], 3 placebo) of the 80 subjects who had laboratory-documented infection.  Peak viral titers were observed about 1</a:t>
            </a:r>
            <a:r>
              <a:rPr lang="en-US" altLang="en-US">
                <a:sym typeface="Bookshelf Symbol 2" pitchFamily="2" charset="2"/>
              </a:rPr>
              <a:t></a:t>
            </a:r>
            <a:r>
              <a:rPr lang="en-US" altLang="en-US"/>
              <a:t> days after challenge (12 hours after starting study drug) in both groups and tended to be lower in the Tamiflu recipients.  At 24 and 36 hours after initiation of study drugs, the median viral titers were reduced by 2.1 log</a:t>
            </a:r>
            <a:r>
              <a:rPr lang="en-US" altLang="en-US" baseline="-25000"/>
              <a:t>10</a:t>
            </a:r>
            <a:r>
              <a:rPr lang="en-US" altLang="en-US"/>
              <a:t> and 3.5 log</a:t>
            </a:r>
            <a:r>
              <a:rPr lang="en-US" altLang="en-US" baseline="-25000"/>
              <a:t>10</a:t>
            </a:r>
            <a:r>
              <a:rPr lang="en-US" altLang="en-US"/>
              <a:t>, respectively, in the combined Tamiflu group compared with placebo (</a:t>
            </a:r>
            <a:r>
              <a:rPr lang="en-US" altLang="en-US" i="1"/>
              <a:t>P</a:t>
            </a:r>
            <a:r>
              <a:rPr lang="en-US" altLang="en-US"/>
              <a:t>=0.02 by AUC analysis).  No significant differences were observed across the Tamiflu dose groups, although the 200-mg-once-daily group had a higher viral titer AUC value compared with the twice-daily-dose groups.</a:t>
            </a:r>
            <a:r>
              <a:rPr lang="en-US" altLang="en-US" baseline="30000"/>
              <a:t>1</a:t>
            </a:r>
            <a:endParaRPr lang="en-US" altLang="en-US"/>
          </a:p>
          <a:p>
            <a:pPr eaLnBrk="1" hangingPunct="1"/>
            <a:endParaRPr lang="en-US" altLang="en-US"/>
          </a:p>
        </p:txBody>
      </p:sp>
      <p:sp>
        <p:nvSpPr>
          <p:cNvPr id="81925" name="Text Box 4">
            <a:extLst>
              <a:ext uri="{FF2B5EF4-FFF2-40B4-BE49-F238E27FC236}">
                <a16:creationId xmlns:a16="http://schemas.microsoft.com/office/drawing/2014/main" xmlns="" id="{87517F9C-DE4E-435F-A931-E7C4C4DBE409}"/>
              </a:ext>
            </a:extLst>
          </p:cNvPr>
          <p:cNvSpPr txBox="1">
            <a:spLocks noChangeArrowheads="1"/>
          </p:cNvSpPr>
          <p:nvPr/>
        </p:nvSpPr>
        <p:spPr bwMode="auto">
          <a:xfrm>
            <a:off x="4648200" y="349250"/>
            <a:ext cx="1309688"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6" tIns="45713" rIns="91426"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12</a:t>
            </a:r>
          </a:p>
        </p:txBody>
      </p:sp>
      <p:sp>
        <p:nvSpPr>
          <p:cNvPr id="81926" name="Text Box 5">
            <a:extLst>
              <a:ext uri="{FF2B5EF4-FFF2-40B4-BE49-F238E27FC236}">
                <a16:creationId xmlns:a16="http://schemas.microsoft.com/office/drawing/2014/main" xmlns="" id="{2B4E4C3C-8285-46A9-9D39-50FED64D0AAE}"/>
              </a:ext>
            </a:extLst>
          </p:cNvPr>
          <p:cNvSpPr txBox="1">
            <a:spLocks noChangeArrowheads="1"/>
          </p:cNvSpPr>
          <p:nvPr/>
        </p:nvSpPr>
        <p:spPr bwMode="auto">
          <a:xfrm>
            <a:off x="957263" y="4137025"/>
            <a:ext cx="1176337" cy="25241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6" tIns="45713" rIns="91426"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xmlns="" id="{CBFEA6A0-99B2-454F-9671-AB5514516AE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D945C6-A912-4D3B-A0D3-C9E2D36EAE11}"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83971" name="Text Box 2">
            <a:extLst>
              <a:ext uri="{FF2B5EF4-FFF2-40B4-BE49-F238E27FC236}">
                <a16:creationId xmlns:a16="http://schemas.microsoft.com/office/drawing/2014/main" xmlns="" id="{76C50A8C-4ED9-4898-BE4E-914F8AA020D0}"/>
              </a:ext>
            </a:extLst>
          </p:cNvPr>
          <p:cNvSpPr txBox="1">
            <a:spLocks noChangeArrowheads="1"/>
          </p:cNvSpPr>
          <p:nvPr/>
        </p:nvSpPr>
        <p:spPr bwMode="auto">
          <a:xfrm>
            <a:off x="4648200" y="349250"/>
            <a:ext cx="1335088"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6" tIns="45713" rIns="91426"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19</a:t>
            </a:r>
          </a:p>
        </p:txBody>
      </p:sp>
      <p:sp>
        <p:nvSpPr>
          <p:cNvPr id="83972" name="Rectangle 3">
            <a:extLst>
              <a:ext uri="{FF2B5EF4-FFF2-40B4-BE49-F238E27FC236}">
                <a16:creationId xmlns:a16="http://schemas.microsoft.com/office/drawing/2014/main" xmlns="" id="{FB669ED6-8770-4EA8-9F42-C931B152B1DA}"/>
              </a:ext>
            </a:extLst>
          </p:cNvPr>
          <p:cNvSpPr>
            <a:spLocks noGrp="1" noRot="1" noChangeAspect="1" noChangeArrowheads="1" noTextEdit="1"/>
          </p:cNvSpPr>
          <p:nvPr>
            <p:ph type="sldImg"/>
          </p:nvPr>
        </p:nvSpPr>
        <p:spPr>
          <a:xfrm>
            <a:off x="1289050" y="795338"/>
            <a:ext cx="4281488" cy="3209925"/>
          </a:xfrm>
          <a:solidFill>
            <a:srgbClr val="FFFFFF"/>
          </a:solidFill>
          <a:ln/>
        </p:spPr>
      </p:sp>
      <p:sp>
        <p:nvSpPr>
          <p:cNvPr id="83973" name="Rectangle 4">
            <a:extLst>
              <a:ext uri="{FF2B5EF4-FFF2-40B4-BE49-F238E27FC236}">
                <a16:creationId xmlns:a16="http://schemas.microsoft.com/office/drawing/2014/main" xmlns="" id="{C5E453FB-A4F3-4965-8301-9648597FB241}"/>
              </a:ext>
            </a:extLst>
          </p:cNvPr>
          <p:cNvSpPr>
            <a:spLocks noGrp="1" noChangeArrowheads="1"/>
          </p:cNvSpPr>
          <p:nvPr>
            <p:ph type="body" idx="1"/>
          </p:nvPr>
        </p:nvSpPr>
        <p:spPr>
          <a:xfrm>
            <a:off x="914400" y="4535488"/>
            <a:ext cx="4953000" cy="4221162"/>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92062" tIns="46031" rIns="92062" bIns="46031"/>
          <a:lstStyle/>
          <a:p>
            <a:pPr eaLnBrk="1" hangingPunct="1"/>
            <a:r>
              <a:rPr lang="en-US" altLang="en-US"/>
              <a:t>In both studies at the recommended dose of Tamiflu™ (oseltamivir phosphate) 75 mg twice daily for 5 days, there was a 1.3-day (30%) difference in the median time to improvement in subjects receiving Tamiflu compared with subjects receiving placebo twice daily for </a:t>
            </a:r>
            <a:br>
              <a:rPr lang="en-US" altLang="en-US"/>
            </a:br>
            <a:r>
              <a:rPr lang="en-US" altLang="en-US"/>
              <a:t>5 days.</a:t>
            </a:r>
            <a:r>
              <a:rPr lang="en-US" altLang="en-US" baseline="30000"/>
              <a:t>2,3</a:t>
            </a:r>
            <a:endParaRPr lang="en-US" altLang="en-US"/>
          </a:p>
          <a:p>
            <a:pPr eaLnBrk="1" hangingPunct="1"/>
            <a:endParaRPr lang="en-US" altLang="en-US"/>
          </a:p>
        </p:txBody>
      </p:sp>
      <p:sp>
        <p:nvSpPr>
          <p:cNvPr id="83974" name="Text Box 5">
            <a:extLst>
              <a:ext uri="{FF2B5EF4-FFF2-40B4-BE49-F238E27FC236}">
                <a16:creationId xmlns:a16="http://schemas.microsoft.com/office/drawing/2014/main" xmlns="" id="{526987EE-A617-49FB-AE8A-2091CD1843FF}"/>
              </a:ext>
            </a:extLst>
          </p:cNvPr>
          <p:cNvSpPr txBox="1">
            <a:spLocks noChangeArrowheads="1"/>
          </p:cNvSpPr>
          <p:nvPr/>
        </p:nvSpPr>
        <p:spPr bwMode="auto">
          <a:xfrm>
            <a:off x="946150" y="4137025"/>
            <a:ext cx="1198563" cy="25558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6" tIns="45713" rIns="91426" bIns="45713">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xmlns="" id="{3C85A9BF-7633-417D-B8BF-B6FE393B9BB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00C2A4-D0E7-42F5-86BD-6FA7690430B4}"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86019" name="Rectangle 2">
            <a:extLst>
              <a:ext uri="{FF2B5EF4-FFF2-40B4-BE49-F238E27FC236}">
                <a16:creationId xmlns:a16="http://schemas.microsoft.com/office/drawing/2014/main" xmlns="" id="{112CA160-04BD-4A6D-BDBC-504246445B06}"/>
              </a:ext>
            </a:extLst>
          </p:cNvPr>
          <p:cNvSpPr>
            <a:spLocks noGrp="1" noRot="1" noChangeAspect="1" noChangeArrowheads="1" noTextEdit="1"/>
          </p:cNvSpPr>
          <p:nvPr>
            <p:ph type="sldImg"/>
          </p:nvPr>
        </p:nvSpPr>
        <p:spPr>
          <a:xfrm>
            <a:off x="1289050" y="795338"/>
            <a:ext cx="4281488" cy="3209925"/>
          </a:xfrm>
          <a:solidFill>
            <a:srgbClr val="FFFFFF"/>
          </a:solidFill>
          <a:ln/>
        </p:spPr>
      </p:sp>
      <p:sp>
        <p:nvSpPr>
          <p:cNvPr id="86020" name="Rectangle 3">
            <a:extLst>
              <a:ext uri="{FF2B5EF4-FFF2-40B4-BE49-F238E27FC236}">
                <a16:creationId xmlns:a16="http://schemas.microsoft.com/office/drawing/2014/main" xmlns="" id="{B61C9D41-F0E3-4C91-84E2-B650216211C1}"/>
              </a:ext>
            </a:extLst>
          </p:cNvPr>
          <p:cNvSpPr>
            <a:spLocks noGrp="1" noChangeArrowheads="1"/>
          </p:cNvSpPr>
          <p:nvPr>
            <p:ph type="body" idx="1"/>
          </p:nvPr>
        </p:nvSpPr>
        <p:spPr>
          <a:xfrm>
            <a:off x="914400" y="4576763"/>
            <a:ext cx="5029200" cy="4224337"/>
          </a:xfrm>
          <a:solidFill>
            <a:srgbClr val="FFFFFF"/>
          </a:solidFill>
          <a:ln>
            <a:solidFill>
              <a:srgbClr val="000000"/>
            </a:solidFill>
            <a:miter lim="800000"/>
            <a:headEnd/>
            <a:tailEnd/>
          </a:ln>
        </p:spPr>
        <p:txBody>
          <a:bodyPr/>
          <a:lstStyle/>
          <a:p>
            <a:pPr eaLnBrk="1" hangingPunct="1">
              <a:spcBef>
                <a:spcPts val="600"/>
              </a:spcBef>
            </a:pPr>
            <a:r>
              <a:rPr lang="en-US" altLang="en-US"/>
              <a:t>Oseltamivir phosphate significantly reduced the median time to overall alleviation of symptoms by 36% (4.2 days vs 2.6 days) (</a:t>
            </a:r>
            <a:r>
              <a:rPr lang="en-US" altLang="en-US" i="1"/>
              <a:t>P</a:t>
            </a:r>
            <a:r>
              <a:rPr lang="en-US" altLang="en-US"/>
              <a:t>&lt;0.0001) on the validated Canadian Acute Respiratory Illness and Flu Scale (CARIFS),</a:t>
            </a:r>
            <a:r>
              <a:rPr lang="en-US" altLang="en-US" baseline="30000"/>
              <a:t>19,20</a:t>
            </a:r>
            <a:r>
              <a:rPr lang="en-US" altLang="en-US"/>
              <a:t> in which a constellation of 18 symptoms are individually graded on a scale of 0 to 3. Scores were taken from diary cards completed by subjects’ parents twice daily for 10 days and then once daily up to day 28.</a:t>
            </a:r>
            <a:r>
              <a:rPr lang="en-US" altLang="en-US" baseline="30000"/>
              <a:t>19</a:t>
            </a:r>
            <a:r>
              <a:rPr lang="en-US" altLang="en-US"/>
              <a:t> </a:t>
            </a:r>
          </a:p>
          <a:p>
            <a:pPr eaLnBrk="1" hangingPunct="1">
              <a:spcBef>
                <a:spcPts val="600"/>
              </a:spcBef>
            </a:pPr>
            <a:r>
              <a:rPr lang="en-US" altLang="en-US"/>
              <a:t>The 36% (1-day) reduction in duration of fever associated with oseltamivir phosphate was significantly shorter (</a:t>
            </a:r>
            <a:r>
              <a:rPr lang="en-US" altLang="en-US" i="1"/>
              <a:t>P</a:t>
            </a:r>
            <a:r>
              <a:rPr lang="en-US" altLang="en-US"/>
              <a:t>&lt;0.0001) than that seen with placebo, as was the 45% (1.3-day) reduction of cough (</a:t>
            </a:r>
            <a:r>
              <a:rPr lang="en-US" altLang="en-US" i="1"/>
              <a:t>P</a:t>
            </a:r>
            <a:r>
              <a:rPr lang="en-US" altLang="en-US"/>
              <a:t>=0.0008). The median duration of nasal congestion was reduced by 34% (1 day), </a:t>
            </a:r>
            <a:r>
              <a:rPr lang="en-US" altLang="en-US" i="1"/>
              <a:t>P</a:t>
            </a:r>
            <a:r>
              <a:rPr lang="en-US" altLang="en-US"/>
              <a:t>=0.09. The evaluation of fever used here was not taken from the CARIFS score, but was based on time elapsed until temperature was no higher than 98.9ºF. </a:t>
            </a:r>
          </a:p>
        </p:txBody>
      </p:sp>
      <p:sp>
        <p:nvSpPr>
          <p:cNvPr id="86021" name="Text Box 4">
            <a:extLst>
              <a:ext uri="{FF2B5EF4-FFF2-40B4-BE49-F238E27FC236}">
                <a16:creationId xmlns:a16="http://schemas.microsoft.com/office/drawing/2014/main" xmlns="" id="{05E043EF-4428-477F-BB5F-BCE67574A3D6}"/>
              </a:ext>
            </a:extLst>
          </p:cNvPr>
          <p:cNvSpPr txBox="1">
            <a:spLocks noChangeArrowheads="1"/>
          </p:cNvSpPr>
          <p:nvPr/>
        </p:nvSpPr>
        <p:spPr bwMode="auto">
          <a:xfrm>
            <a:off x="4624388" y="301625"/>
            <a:ext cx="1335087"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399" tIns="45699" rIns="91399" bIns="45699">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23</a:t>
            </a:r>
          </a:p>
        </p:txBody>
      </p:sp>
      <p:sp>
        <p:nvSpPr>
          <p:cNvPr id="86022" name="Text Box 5">
            <a:extLst>
              <a:ext uri="{FF2B5EF4-FFF2-40B4-BE49-F238E27FC236}">
                <a16:creationId xmlns:a16="http://schemas.microsoft.com/office/drawing/2014/main" xmlns="" id="{BB8AEC40-9DD6-42F9-B983-74447A0DD978}"/>
              </a:ext>
            </a:extLst>
          </p:cNvPr>
          <p:cNvSpPr txBox="1">
            <a:spLocks noChangeArrowheads="1"/>
          </p:cNvSpPr>
          <p:nvPr/>
        </p:nvSpPr>
        <p:spPr bwMode="auto">
          <a:xfrm>
            <a:off x="914400" y="4179888"/>
            <a:ext cx="1177925" cy="254000"/>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301" tIns="45151" rIns="90301" bIns="45151">
            <a:spAutoFit/>
          </a:bodyPr>
          <a:lstStyle>
            <a:lvl1pPr defTabSz="903288">
              <a:defRPr>
                <a:solidFill>
                  <a:schemeClr val="tx1"/>
                </a:solidFill>
                <a:latin typeface="Arial" panose="020B0604020202020204" pitchFamily="34" charset="0"/>
                <a:cs typeface="Arial" panose="020B0604020202020204" pitchFamily="34" charset="0"/>
              </a:defRPr>
            </a:lvl1pPr>
            <a:lvl2pPr marL="742950" indent="-285750" defTabSz="903288">
              <a:defRPr>
                <a:solidFill>
                  <a:schemeClr val="tx1"/>
                </a:solidFill>
                <a:latin typeface="Arial" panose="020B0604020202020204" pitchFamily="34" charset="0"/>
                <a:cs typeface="Arial" panose="020B0604020202020204" pitchFamily="34" charset="0"/>
              </a:defRPr>
            </a:lvl2pPr>
            <a:lvl3pPr marL="1143000" indent="-228600" defTabSz="903288">
              <a:defRPr>
                <a:solidFill>
                  <a:schemeClr val="tx1"/>
                </a:solidFill>
                <a:latin typeface="Arial" panose="020B0604020202020204" pitchFamily="34" charset="0"/>
                <a:cs typeface="Arial" panose="020B0604020202020204" pitchFamily="34" charset="0"/>
              </a:defRPr>
            </a:lvl3pPr>
            <a:lvl4pPr marL="1600200" indent="-228600" defTabSz="903288">
              <a:defRPr>
                <a:solidFill>
                  <a:schemeClr val="tx1"/>
                </a:solidFill>
                <a:latin typeface="Arial" panose="020B0604020202020204" pitchFamily="34" charset="0"/>
                <a:cs typeface="Arial" panose="020B0604020202020204" pitchFamily="34" charset="0"/>
              </a:defRPr>
            </a:lvl4pPr>
            <a:lvl5pPr marL="2057400" indent="-228600" defTabSz="903288">
              <a:defRPr>
                <a:solidFill>
                  <a:schemeClr val="tx1"/>
                </a:solidFill>
                <a:latin typeface="Arial" panose="020B0604020202020204" pitchFamily="34" charset="0"/>
                <a:cs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xmlns="" id="{C3D66F08-FF74-416B-8F8D-9AEF5183AD5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31FE80-CFD4-462F-AC51-71A7B343D405}"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88067" name="Rectangle 2">
            <a:extLst>
              <a:ext uri="{FF2B5EF4-FFF2-40B4-BE49-F238E27FC236}">
                <a16:creationId xmlns:a16="http://schemas.microsoft.com/office/drawing/2014/main" xmlns="" id="{1D8BD433-9D25-4544-ABBB-63DD512DFE75}"/>
              </a:ext>
            </a:extLst>
          </p:cNvPr>
          <p:cNvSpPr>
            <a:spLocks noGrp="1" noRot="1" noChangeAspect="1" noChangeArrowheads="1" noTextEdit="1"/>
          </p:cNvSpPr>
          <p:nvPr>
            <p:ph type="sldImg"/>
          </p:nvPr>
        </p:nvSpPr>
        <p:spPr>
          <a:xfrm>
            <a:off x="1289050" y="795338"/>
            <a:ext cx="4281488" cy="3209925"/>
          </a:xfrm>
          <a:solidFill>
            <a:srgbClr val="FFFFFF"/>
          </a:solidFill>
          <a:ln/>
        </p:spPr>
      </p:sp>
      <p:sp>
        <p:nvSpPr>
          <p:cNvPr id="88068" name="Rectangle 3">
            <a:extLst>
              <a:ext uri="{FF2B5EF4-FFF2-40B4-BE49-F238E27FC236}">
                <a16:creationId xmlns:a16="http://schemas.microsoft.com/office/drawing/2014/main" xmlns="" id="{3B46AB81-0C70-4C51-86EA-F04FE4E83192}"/>
              </a:ext>
            </a:extLst>
          </p:cNvPr>
          <p:cNvSpPr>
            <a:spLocks noGrp="1" noChangeArrowheads="1"/>
          </p:cNvSpPr>
          <p:nvPr>
            <p:ph type="body" idx="1"/>
          </p:nvPr>
        </p:nvSpPr>
        <p:spPr>
          <a:xfrm>
            <a:off x="901700" y="4579938"/>
            <a:ext cx="5041900" cy="6629400"/>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92075" tIns="46038" rIns="92075" bIns="46038"/>
          <a:lstStyle/>
          <a:p>
            <a:pPr eaLnBrk="1" hangingPunct="1"/>
            <a:r>
              <a:rPr lang="en-US" altLang="en-US"/>
              <a:t>In the postexposure prophylaxis study in household contacts of an influenza-infected index case, a 92% difference in the incidence of laboratory-confirmed clinical influenza from 12% (24/200) in the placebo group to 1% (2/205) in the Tamiflu™ (oseltamivir phosphate) 75 mg- once-daily group was demonstrated. Index cases did not receive Tamiflu in the study. </a:t>
            </a:r>
          </a:p>
          <a:p>
            <a:pPr eaLnBrk="1" hangingPunct="1"/>
            <a:r>
              <a:rPr lang="en-US" altLang="en-US"/>
              <a:t>Oseltamivir was generally well-tolerated. Adverse events were qualitatively very similar to those seen in the treatment studies.</a:t>
            </a:r>
          </a:p>
        </p:txBody>
      </p:sp>
      <p:sp>
        <p:nvSpPr>
          <p:cNvPr id="88069" name="Text Box 4">
            <a:extLst>
              <a:ext uri="{FF2B5EF4-FFF2-40B4-BE49-F238E27FC236}">
                <a16:creationId xmlns:a16="http://schemas.microsoft.com/office/drawing/2014/main" xmlns="" id="{6DCF880A-BE92-4125-9931-EF7374038874}"/>
              </a:ext>
            </a:extLst>
          </p:cNvPr>
          <p:cNvSpPr txBox="1">
            <a:spLocks noChangeArrowheads="1"/>
          </p:cNvSpPr>
          <p:nvPr/>
        </p:nvSpPr>
        <p:spPr bwMode="auto">
          <a:xfrm>
            <a:off x="4778375" y="347663"/>
            <a:ext cx="1165225"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t>Slide 5</a:t>
            </a:r>
          </a:p>
        </p:txBody>
      </p:sp>
      <p:sp>
        <p:nvSpPr>
          <p:cNvPr id="88070" name="Text Box 5">
            <a:extLst>
              <a:ext uri="{FF2B5EF4-FFF2-40B4-BE49-F238E27FC236}">
                <a16:creationId xmlns:a16="http://schemas.microsoft.com/office/drawing/2014/main" xmlns="" id="{31989A55-0461-4D84-AFB2-0EDD6D63956B}"/>
              </a:ext>
            </a:extLst>
          </p:cNvPr>
          <p:cNvSpPr txBox="1">
            <a:spLocks noChangeArrowheads="1"/>
          </p:cNvSpPr>
          <p:nvPr/>
        </p:nvSpPr>
        <p:spPr bwMode="auto">
          <a:xfrm>
            <a:off x="896938" y="4156075"/>
            <a:ext cx="1198562" cy="25558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en-US" altLang="en-US" sz="1200" b="1"/>
              <a:t>Lecture Notes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xmlns="" id="{B87E43B0-4361-46D3-B3A8-B5D0CBC2771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0F90BF-AC2B-48BC-BDB8-50CC4401A61D}"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90115" name="Rectangle 2">
            <a:extLst>
              <a:ext uri="{FF2B5EF4-FFF2-40B4-BE49-F238E27FC236}">
                <a16:creationId xmlns:a16="http://schemas.microsoft.com/office/drawing/2014/main" xmlns="" id="{2973FD86-9884-41EE-8AE8-E494C38EA1CC}"/>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xmlns="" id="{12AFBEFA-93D5-4123-905B-906C31AF343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xmlns="" id="{77957660-B290-4FD4-9507-8D5D7A04CD5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A1EA23-EE54-40FD-8695-2EF3A0B2AF00}"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94211" name="Rectangle 2">
            <a:extLst>
              <a:ext uri="{FF2B5EF4-FFF2-40B4-BE49-F238E27FC236}">
                <a16:creationId xmlns:a16="http://schemas.microsoft.com/office/drawing/2014/main" xmlns="" id="{37658302-61CB-4CBD-A0B6-EAA83BA04CDF}"/>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xmlns="" id="{DDCADD1A-728A-4EFB-9B3B-3BDE7D16FC7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xmlns="" id="{460CAFBD-7C18-4FFA-B590-1A51247B0AA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A59A1C-D821-4003-AE80-202BAB779F7A}"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
        <p:nvSpPr>
          <p:cNvPr id="13315" name="Rectangle 2">
            <a:extLst>
              <a:ext uri="{FF2B5EF4-FFF2-40B4-BE49-F238E27FC236}">
                <a16:creationId xmlns:a16="http://schemas.microsoft.com/office/drawing/2014/main" xmlns="" id="{F1CADBD5-637E-4306-890B-07F267335BB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xmlns="" id="{A15B2DAC-2005-4C58-B759-85BFE463F6F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xmlns="" id="{CBC623D8-AD12-48EE-9F84-D53EDDF5C29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3D264B-A7CE-41ED-B329-CBB42E55A180}"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96259" name="Rectangle 2">
            <a:extLst>
              <a:ext uri="{FF2B5EF4-FFF2-40B4-BE49-F238E27FC236}">
                <a16:creationId xmlns:a16="http://schemas.microsoft.com/office/drawing/2014/main" xmlns="" id="{3FBE1FD5-36FA-4AAC-B4F3-3DE67C906A53}"/>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xmlns="" id="{C7D099FF-2721-4A20-BF0D-1D66635560F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xmlns="" id="{5AE14076-FFB4-4242-B398-FE7E0F188A1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27D2AB-92B3-41A6-986D-028E787E868B}"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98307" name="Rectangle 2">
            <a:extLst>
              <a:ext uri="{FF2B5EF4-FFF2-40B4-BE49-F238E27FC236}">
                <a16:creationId xmlns:a16="http://schemas.microsoft.com/office/drawing/2014/main" xmlns="" id="{5174B3F9-A000-40F7-8A3F-159914F1327E}"/>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xmlns="" id="{05BBF239-8E06-4BE9-A97B-FC4246B4BED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xmlns="" id="{CBC08E60-18EB-45F2-8B13-306F5034B9F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3FB09A-37A5-4C73-B465-BF34178C4568}"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100355" name="Rectangle 2">
            <a:extLst>
              <a:ext uri="{FF2B5EF4-FFF2-40B4-BE49-F238E27FC236}">
                <a16:creationId xmlns:a16="http://schemas.microsoft.com/office/drawing/2014/main" xmlns="" id="{305141F9-7A52-446E-AFA2-B7F5C4AEA8F4}"/>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xmlns="" id="{DC7F3DE1-70C8-4FF5-9216-BD01C51E2A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xmlns="" id="{29FEA900-A918-47A5-BFA7-045A0905644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752C53F-8546-4BB3-87D9-5F196FD7697E}"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102403" name="Rectangle 2">
            <a:extLst>
              <a:ext uri="{FF2B5EF4-FFF2-40B4-BE49-F238E27FC236}">
                <a16:creationId xmlns:a16="http://schemas.microsoft.com/office/drawing/2014/main" xmlns="" id="{816A474F-91B5-4856-B4E5-D07C80C2E7AF}"/>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xmlns="" id="{D3259C2E-2836-4969-BD5D-EB12450244C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xmlns="" id="{06970113-1979-40BA-A208-189F8601FFB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3C2B36-CBF6-48C0-B2BE-CFA237BC5C7B}"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104451" name="Rectangle 2">
            <a:extLst>
              <a:ext uri="{FF2B5EF4-FFF2-40B4-BE49-F238E27FC236}">
                <a16:creationId xmlns:a16="http://schemas.microsoft.com/office/drawing/2014/main" xmlns="" id="{D20DD628-071C-4E94-8390-96324A30CB78}"/>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xmlns="" id="{F35D3F32-58C3-4669-8815-F5857D6C8AC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xmlns="" id="{0DE45154-2E7C-4E58-9119-295F6950EEB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440BA3-8515-44BA-A5C0-D89574E40852}"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110595" name="Rectangle 2">
            <a:extLst>
              <a:ext uri="{FF2B5EF4-FFF2-40B4-BE49-F238E27FC236}">
                <a16:creationId xmlns:a16="http://schemas.microsoft.com/office/drawing/2014/main" xmlns="" id="{5E4F5754-A00E-434F-AC8F-EDA396DB7A52}"/>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xmlns="" id="{4B35FCA5-A8EB-47DC-888B-7940CFFC60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xmlns="" id="{33088777-772B-43BD-B0D9-0F99DAD7B11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FB6AB4-F37C-40DA-B69E-7E86F192C00B}" type="slidenum">
              <a:rPr lang="en-US" altLang="en-US">
                <a:latin typeface="Times New Roman" panose="02020603050405020304" pitchFamily="18" charset="0"/>
              </a:rPr>
              <a:pPr/>
              <a:t>61</a:t>
            </a:fld>
            <a:endParaRPr lang="en-US" altLang="en-US">
              <a:latin typeface="Times New Roman" panose="02020603050405020304" pitchFamily="18" charset="0"/>
            </a:endParaRPr>
          </a:p>
        </p:txBody>
      </p:sp>
      <p:sp>
        <p:nvSpPr>
          <p:cNvPr id="84995" name="Rectangle 2">
            <a:extLst>
              <a:ext uri="{FF2B5EF4-FFF2-40B4-BE49-F238E27FC236}">
                <a16:creationId xmlns:a16="http://schemas.microsoft.com/office/drawing/2014/main" xmlns="" id="{EBC078EF-87B8-4CB1-BED8-74DB48AA3D23}"/>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xmlns="" id="{2E9C166C-8956-4B8C-A8AD-8AE8C2693C1A}"/>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xmlns="" val="13210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xmlns="" id="{C1F8D252-D181-4950-BA9F-92791637A28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C1FDDF-A11E-4AED-8EC8-4D3A964CB11A}"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
        <p:nvSpPr>
          <p:cNvPr id="16387" name="Rectangle 2">
            <a:extLst>
              <a:ext uri="{FF2B5EF4-FFF2-40B4-BE49-F238E27FC236}">
                <a16:creationId xmlns:a16="http://schemas.microsoft.com/office/drawing/2014/main" xmlns="" id="{F136C90D-AF77-4BA8-BA4F-3920710B0D7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xmlns="" id="{CBBE7CA2-FD52-4233-81E2-82719148A7F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xmlns="" id="{7866BB26-0F06-43DC-9DAE-B44D21EFC4A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635468-B614-427A-808E-9385D4E3DE30}"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19459" name="Rectangle 2">
            <a:extLst>
              <a:ext uri="{FF2B5EF4-FFF2-40B4-BE49-F238E27FC236}">
                <a16:creationId xmlns:a16="http://schemas.microsoft.com/office/drawing/2014/main" xmlns="" id="{B71DC81D-B419-4E80-9DA7-158F1FE9BCD7}"/>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xmlns="" id="{B4428364-568C-4D98-80B9-DDDE7CEFA57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xmlns="" id="{54B118BF-A1CE-4BB9-9EE6-2AF9201838B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01C61B-91D9-4963-8A5E-06C619519172}"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1507" name="Rectangle 2">
            <a:extLst>
              <a:ext uri="{FF2B5EF4-FFF2-40B4-BE49-F238E27FC236}">
                <a16:creationId xmlns:a16="http://schemas.microsoft.com/office/drawing/2014/main" xmlns="" id="{B87E51A9-4D2D-423F-9AD4-60B01F198CC1}"/>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xmlns="" id="{E71E4705-7696-46D9-A975-32914AF352E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xmlns="" id="{08C1666A-483A-4A15-A387-53C7A935049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847B22-957B-4866-9E27-8B6385BA7AF3}"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xmlns="" id="{DD590906-396C-4929-ACC0-6A2D16CA65E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xmlns="" id="{42B55F40-C2A4-46BB-81A4-9394A07D4A0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xmlns="" id="{5EE131B2-9352-4288-A6CB-CD4366221B5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F50BDA-381C-4A3A-9284-8B6D32493F09}" type="slidenum">
              <a:rPr lang="en-US" altLang="en-US" smtClean="0">
                <a:latin typeface="Times New Roman" panose="02020603050405020304" pitchFamily="18" charset="0"/>
              </a:rPr>
              <a:pPr/>
              <a:t>12</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xmlns="" id="{6CD46D1B-8F7B-407E-9DC4-000C8907E472}"/>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xmlns="" id="{4D743E25-CC44-4CEB-A48C-64608E6990C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F017D1-8C23-44E6-A858-8415555A4FD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F7F7097-B16C-4728-A8C4-4968EF72AF7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4F6C34CB-E6A1-44FF-A8DB-79B681436BE8}"/>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xmlns="" id="{FBC3F26F-4D92-4CE1-9658-69293D4AF1DC}"/>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xmlns="" id="{B4C2327E-FC33-474E-A5D3-E7381B0856AA}"/>
              </a:ext>
            </a:extLst>
          </p:cNvPr>
          <p:cNvSpPr>
            <a:spLocks noGrp="1"/>
          </p:cNvSpPr>
          <p:nvPr>
            <p:ph type="sldNum" sz="quarter" idx="12"/>
          </p:nvPr>
        </p:nvSpPr>
        <p:spPr/>
        <p:txBody>
          <a:bodyPr/>
          <a:lstStyle/>
          <a:p>
            <a:pPr>
              <a:defRPr/>
            </a:pPr>
            <a:fld id="{C6F40B1B-DCEF-4435-8493-AA3C4417841A}" type="slidenum">
              <a:rPr lang="en-US" altLang="en-US" smtClean="0"/>
              <a:pPr>
                <a:defRPr/>
              </a:pPr>
              <a:t>‹#›</a:t>
            </a:fld>
            <a:endParaRPr lang="en-US" altLang="en-US"/>
          </a:p>
        </p:txBody>
      </p:sp>
    </p:spTree>
    <p:extLst>
      <p:ext uri="{BB962C8B-B14F-4D97-AF65-F5344CB8AC3E}">
        <p14:creationId xmlns:p14="http://schemas.microsoft.com/office/powerpoint/2010/main" xmlns="" val="52680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07C1A1-7A0F-4CBA-B2A6-DE3D504F6D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85FFE78-665E-4E9C-9F8A-7D91AD78DDA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C74AFC-E09A-422B-8E9E-0901281354A9}"/>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xmlns="" id="{779E9001-D01E-4DFB-A38B-6596E9F324F9}"/>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xmlns="" id="{7E86EE6A-B7F6-4EF3-8F7A-C462FB23331C}"/>
              </a:ext>
            </a:extLst>
          </p:cNvPr>
          <p:cNvSpPr>
            <a:spLocks noGrp="1"/>
          </p:cNvSpPr>
          <p:nvPr>
            <p:ph type="sldNum" sz="quarter" idx="12"/>
          </p:nvPr>
        </p:nvSpPr>
        <p:spPr/>
        <p:txBody>
          <a:bodyPr/>
          <a:lstStyle/>
          <a:p>
            <a:pPr>
              <a:defRPr/>
            </a:pPr>
            <a:fld id="{99B2F11A-5A81-4EA1-B992-9D459361173E}" type="slidenum">
              <a:rPr lang="en-US" altLang="en-US" smtClean="0"/>
              <a:pPr>
                <a:defRPr/>
              </a:pPr>
              <a:t>‹#›</a:t>
            </a:fld>
            <a:endParaRPr lang="en-US" altLang="en-US"/>
          </a:p>
        </p:txBody>
      </p:sp>
    </p:spTree>
    <p:extLst>
      <p:ext uri="{BB962C8B-B14F-4D97-AF65-F5344CB8AC3E}">
        <p14:creationId xmlns:p14="http://schemas.microsoft.com/office/powerpoint/2010/main" xmlns="" val="3819059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109A933-A126-4C0A-B51F-82EBC046AF7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81550-3B2A-4EEB-AEB0-A947686C23F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9EA6CBC-C4E5-4E46-8689-43F047EA8A71}"/>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xmlns="" id="{6F2B4D81-B7F7-4D9B-AFAF-DD9DD51EDA9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xmlns="" id="{49179C8A-10E7-44E6-9F4D-1838DDB0D410}"/>
              </a:ext>
            </a:extLst>
          </p:cNvPr>
          <p:cNvSpPr>
            <a:spLocks noGrp="1"/>
          </p:cNvSpPr>
          <p:nvPr>
            <p:ph type="sldNum" sz="quarter" idx="12"/>
          </p:nvPr>
        </p:nvSpPr>
        <p:spPr/>
        <p:txBody>
          <a:bodyPr/>
          <a:lstStyle/>
          <a:p>
            <a:pPr>
              <a:defRPr/>
            </a:pPr>
            <a:fld id="{F96B9AB8-F677-42AB-930B-B5834E85073E}" type="slidenum">
              <a:rPr lang="en-US" altLang="en-US" smtClean="0"/>
              <a:pPr>
                <a:defRPr/>
              </a:pPr>
              <a:t>‹#›</a:t>
            </a:fld>
            <a:endParaRPr lang="en-US" altLang="en-US"/>
          </a:p>
        </p:txBody>
      </p:sp>
    </p:spTree>
    <p:extLst>
      <p:ext uri="{BB962C8B-B14F-4D97-AF65-F5344CB8AC3E}">
        <p14:creationId xmlns:p14="http://schemas.microsoft.com/office/powerpoint/2010/main" xmlns="" val="233931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65952-7E63-4BAC-9738-864BDCAA7264}"/>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a:extLst>
              <a:ext uri="{FF2B5EF4-FFF2-40B4-BE49-F238E27FC236}">
                <a16:creationId xmlns:a16="http://schemas.microsoft.com/office/drawing/2014/main" xmlns="" id="{F7168FA9-40CD-4AFB-A4A7-F98A2A13EE4A}"/>
              </a:ext>
            </a:extLst>
          </p:cNvPr>
          <p:cNvSpPr>
            <a:spLocks noGrp="1"/>
          </p:cNvSpPr>
          <p:nvPr>
            <p:ph type="tbl" idx="1"/>
          </p:nvPr>
        </p:nvSpPr>
        <p:spPr>
          <a:xfrm>
            <a:off x="457200" y="1600200"/>
            <a:ext cx="8229600" cy="4530725"/>
          </a:xfrm>
        </p:spPr>
        <p:txBody>
          <a:bodyPr/>
          <a:lstStyle/>
          <a:p>
            <a:pPr lvl="0"/>
            <a:endParaRPr lang="en-US" noProof="0"/>
          </a:p>
        </p:txBody>
      </p:sp>
      <p:sp>
        <p:nvSpPr>
          <p:cNvPr id="4" name="Rectangle 4">
            <a:extLst>
              <a:ext uri="{FF2B5EF4-FFF2-40B4-BE49-F238E27FC236}">
                <a16:creationId xmlns:a16="http://schemas.microsoft.com/office/drawing/2014/main" xmlns="" id="{E4224D41-1D2D-448B-B81E-0B6E446DDB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ED2EB70E-4CBA-4543-B573-831F1A8B69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BE6DB024-A699-4187-A5B8-EE2DFC858A0F}"/>
              </a:ext>
            </a:extLst>
          </p:cNvPr>
          <p:cNvSpPr>
            <a:spLocks noGrp="1" noChangeArrowheads="1"/>
          </p:cNvSpPr>
          <p:nvPr>
            <p:ph type="sldNum" sz="quarter" idx="12"/>
          </p:nvPr>
        </p:nvSpPr>
        <p:spPr>
          <a:ln/>
        </p:spPr>
        <p:txBody>
          <a:bodyPr/>
          <a:lstStyle>
            <a:lvl1pPr>
              <a:defRPr/>
            </a:lvl1pPr>
          </a:lstStyle>
          <a:p>
            <a:pPr>
              <a:defRPr/>
            </a:pPr>
            <a:fld id="{94BBE9B6-9683-4C02-9373-6BAF8C45D825}" type="slidenum">
              <a:rPr lang="en-US" altLang="en-US"/>
              <a:pPr>
                <a:defRPr/>
              </a:pPr>
              <a:t>‹#›</a:t>
            </a:fld>
            <a:endParaRPr lang="en-US" altLang="en-US"/>
          </a:p>
        </p:txBody>
      </p:sp>
    </p:spTree>
    <p:extLst>
      <p:ext uri="{BB962C8B-B14F-4D97-AF65-F5344CB8AC3E}">
        <p14:creationId xmlns:p14="http://schemas.microsoft.com/office/powerpoint/2010/main" xmlns="" val="37576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6BC7127-2376-459B-9246-F70D578695F4}"/>
              </a:ext>
            </a:extLst>
          </p:cNvPr>
          <p:cNvSpPr>
            <a:spLocks noGrp="1"/>
          </p:cNvSpPr>
          <p:nvPr>
            <p:ph/>
          </p:nvPr>
        </p:nvSpPr>
        <p:spPr>
          <a:xfrm>
            <a:off x="457200" y="277813"/>
            <a:ext cx="82296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5BBBCB24-041E-4F5F-A781-9B023A2279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1E99C333-200F-4387-8F76-26824CD9CFB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9F604304-21C1-4077-8774-497CF1AF27CE}"/>
              </a:ext>
            </a:extLst>
          </p:cNvPr>
          <p:cNvSpPr>
            <a:spLocks noGrp="1" noChangeArrowheads="1"/>
          </p:cNvSpPr>
          <p:nvPr>
            <p:ph type="sldNum" sz="quarter" idx="12"/>
          </p:nvPr>
        </p:nvSpPr>
        <p:spPr>
          <a:ln/>
        </p:spPr>
        <p:txBody>
          <a:bodyPr/>
          <a:lstStyle>
            <a:lvl1pPr>
              <a:defRPr/>
            </a:lvl1pPr>
          </a:lstStyle>
          <a:p>
            <a:pPr>
              <a:defRPr/>
            </a:pPr>
            <a:fld id="{9AFAF0E8-70A8-4640-9F62-91CA0DA94301}" type="slidenum">
              <a:rPr lang="en-US" altLang="en-US"/>
              <a:pPr>
                <a:defRPr/>
              </a:pPr>
              <a:t>‹#›</a:t>
            </a:fld>
            <a:endParaRPr lang="en-US" altLang="en-US"/>
          </a:p>
        </p:txBody>
      </p:sp>
    </p:spTree>
    <p:extLst>
      <p:ext uri="{BB962C8B-B14F-4D97-AF65-F5344CB8AC3E}">
        <p14:creationId xmlns:p14="http://schemas.microsoft.com/office/powerpoint/2010/main" xmlns="" val="37991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36EDF-2751-4D8C-BE60-BCDDA020E6B6}"/>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a:extLst>
              <a:ext uri="{FF2B5EF4-FFF2-40B4-BE49-F238E27FC236}">
                <a16:creationId xmlns:a16="http://schemas.microsoft.com/office/drawing/2014/main" xmlns="" id="{8BB635A9-9D90-48D0-A831-B99F13A7E8A5}"/>
              </a:ext>
            </a:extLst>
          </p:cNvPr>
          <p:cNvSpPr>
            <a:spLocks noGrp="1"/>
          </p:cNvSpPr>
          <p:nvPr>
            <p:ph type="chart" idx="1"/>
          </p:nvPr>
        </p:nvSpPr>
        <p:spPr>
          <a:xfrm>
            <a:off x="457200" y="1600200"/>
            <a:ext cx="8229600" cy="4530725"/>
          </a:xfrm>
        </p:spPr>
        <p:txBody>
          <a:bodyPr/>
          <a:lstStyle/>
          <a:p>
            <a:pPr lvl="0"/>
            <a:endParaRPr lang="en-US" noProof="0"/>
          </a:p>
        </p:txBody>
      </p:sp>
      <p:sp>
        <p:nvSpPr>
          <p:cNvPr id="4" name="Rectangle 4">
            <a:extLst>
              <a:ext uri="{FF2B5EF4-FFF2-40B4-BE49-F238E27FC236}">
                <a16:creationId xmlns:a16="http://schemas.microsoft.com/office/drawing/2014/main" xmlns="" id="{0A55F448-FD40-410F-874E-D4A924630B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C9716CE5-46AD-4681-9CC2-2ED02BD321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1E68EA78-DA3D-4E00-B717-8C7B47C084C9}"/>
              </a:ext>
            </a:extLst>
          </p:cNvPr>
          <p:cNvSpPr>
            <a:spLocks noGrp="1" noChangeArrowheads="1"/>
          </p:cNvSpPr>
          <p:nvPr>
            <p:ph type="sldNum" sz="quarter" idx="12"/>
          </p:nvPr>
        </p:nvSpPr>
        <p:spPr>
          <a:ln/>
        </p:spPr>
        <p:txBody>
          <a:bodyPr/>
          <a:lstStyle>
            <a:lvl1pPr>
              <a:defRPr/>
            </a:lvl1pPr>
          </a:lstStyle>
          <a:p>
            <a:pPr>
              <a:defRPr/>
            </a:pPr>
            <a:fld id="{EA4AB586-A01D-4204-8C50-853061772A54}" type="slidenum">
              <a:rPr lang="en-US" altLang="en-US"/>
              <a:pPr>
                <a:defRPr/>
              </a:pPr>
              <a:t>‹#›</a:t>
            </a:fld>
            <a:endParaRPr lang="en-US" altLang="en-US"/>
          </a:p>
        </p:txBody>
      </p:sp>
    </p:spTree>
    <p:extLst>
      <p:ext uri="{BB962C8B-B14F-4D97-AF65-F5344CB8AC3E}">
        <p14:creationId xmlns:p14="http://schemas.microsoft.com/office/powerpoint/2010/main" xmlns="" val="2282568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86243D-E161-49EA-88B5-FDE56452A0D1}"/>
              </a:ext>
            </a:extLst>
          </p:cNvPr>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BF81B08-4022-49D7-8D8C-5BDF2BA9A2CC}"/>
              </a:ext>
            </a:extLst>
          </p:cNvPr>
          <p:cNvSpPr>
            <a:spLocks noGrp="1"/>
          </p:cNvSpPr>
          <p:nvPr>
            <p:ph type="body" sz="half" idx="1"/>
          </p:nvPr>
        </p:nvSpPr>
        <p:spPr>
          <a:xfrm>
            <a:off x="457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382A350-F2D2-4863-BF9B-FDE5C3963526}"/>
              </a:ext>
            </a:extLst>
          </p:cNvPr>
          <p:cNvSpPr>
            <a:spLocks noGrp="1"/>
          </p:cNvSpPr>
          <p:nvPr>
            <p:ph sz="half" idx="2"/>
          </p:nvPr>
        </p:nvSpPr>
        <p:spPr>
          <a:xfrm>
            <a:off x="4648200" y="1600200"/>
            <a:ext cx="4038600" cy="4530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AD79B2F8-8A38-4BB8-8C92-4608DB86C7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DAFAF728-CC96-49C9-9F0E-3BB8DA5DFB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A0AE0A93-0870-4C4D-AC74-AEF25F91C387}"/>
              </a:ext>
            </a:extLst>
          </p:cNvPr>
          <p:cNvSpPr>
            <a:spLocks noGrp="1" noChangeArrowheads="1"/>
          </p:cNvSpPr>
          <p:nvPr>
            <p:ph type="sldNum" sz="quarter" idx="12"/>
          </p:nvPr>
        </p:nvSpPr>
        <p:spPr>
          <a:ln/>
        </p:spPr>
        <p:txBody>
          <a:bodyPr/>
          <a:lstStyle>
            <a:lvl1pPr>
              <a:defRPr/>
            </a:lvl1pPr>
          </a:lstStyle>
          <a:p>
            <a:pPr>
              <a:defRPr/>
            </a:pPr>
            <a:fld id="{E48B3F55-5BA3-4B80-981E-5AD3E1B00CE6}" type="slidenum">
              <a:rPr lang="en-US" altLang="en-US"/>
              <a:pPr>
                <a:defRPr/>
              </a:pPr>
              <a:t>‹#›</a:t>
            </a:fld>
            <a:endParaRPr lang="en-US" altLang="en-US"/>
          </a:p>
        </p:txBody>
      </p:sp>
    </p:spTree>
    <p:extLst>
      <p:ext uri="{BB962C8B-B14F-4D97-AF65-F5344CB8AC3E}">
        <p14:creationId xmlns:p14="http://schemas.microsoft.com/office/powerpoint/2010/main" xmlns="" val="293605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3C8B0-5115-4A06-94D9-170FF5D34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2621429-1B54-45B3-A38B-ED02337CEF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4AA3ED-A005-44EB-9C45-A3647EA16BD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xmlns="" id="{112BE95D-63FD-4A41-B0E8-72B21A7FEA62}"/>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xmlns="" id="{2F5656AE-4D32-4F2F-A4CE-D94F419B3782}"/>
              </a:ext>
            </a:extLst>
          </p:cNvPr>
          <p:cNvSpPr>
            <a:spLocks noGrp="1"/>
          </p:cNvSpPr>
          <p:nvPr>
            <p:ph type="sldNum" sz="quarter" idx="12"/>
          </p:nvPr>
        </p:nvSpPr>
        <p:spPr/>
        <p:txBody>
          <a:bodyPr/>
          <a:lstStyle/>
          <a:p>
            <a:pPr>
              <a:defRPr/>
            </a:pPr>
            <a:fld id="{63C8EFF1-A1FB-455D-AA1D-9A2C08445D0C}" type="slidenum">
              <a:rPr lang="en-US" altLang="en-US" smtClean="0"/>
              <a:pPr>
                <a:defRPr/>
              </a:pPr>
              <a:t>‹#›</a:t>
            </a:fld>
            <a:endParaRPr lang="en-US" altLang="en-US"/>
          </a:p>
        </p:txBody>
      </p:sp>
    </p:spTree>
    <p:extLst>
      <p:ext uri="{BB962C8B-B14F-4D97-AF65-F5344CB8AC3E}">
        <p14:creationId xmlns:p14="http://schemas.microsoft.com/office/powerpoint/2010/main" xmlns="" val="119571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BFB9E-2FF6-4840-9927-379B6C14678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8694C627-7487-4D03-978D-F797986F7C7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AF2BA85-05AA-46F4-AC08-F7DC0578E4FB}"/>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xmlns="" id="{6081E186-65C0-4855-B547-E327B77A9B21}"/>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xmlns="" id="{BCAD6503-C580-48AE-BAD0-CF6A4DCFB3CD}"/>
              </a:ext>
            </a:extLst>
          </p:cNvPr>
          <p:cNvSpPr>
            <a:spLocks noGrp="1"/>
          </p:cNvSpPr>
          <p:nvPr>
            <p:ph type="sldNum" sz="quarter" idx="12"/>
          </p:nvPr>
        </p:nvSpPr>
        <p:spPr/>
        <p:txBody>
          <a:bodyPr/>
          <a:lstStyle/>
          <a:p>
            <a:pPr>
              <a:defRPr/>
            </a:pPr>
            <a:fld id="{C23F2B71-55CD-4DA6-BC4A-CD3B77D25E13}" type="slidenum">
              <a:rPr lang="en-US" altLang="en-US" smtClean="0"/>
              <a:pPr>
                <a:defRPr/>
              </a:pPr>
              <a:t>‹#›</a:t>
            </a:fld>
            <a:endParaRPr lang="en-US" altLang="en-US"/>
          </a:p>
        </p:txBody>
      </p:sp>
    </p:spTree>
    <p:extLst>
      <p:ext uri="{BB962C8B-B14F-4D97-AF65-F5344CB8AC3E}">
        <p14:creationId xmlns:p14="http://schemas.microsoft.com/office/powerpoint/2010/main" xmlns="" val="341386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05C16E-A935-4DD4-BA18-2E2C30064F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9256CF0-35D5-4712-B6B5-2BB65310112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1F677B0-1206-420E-8CA1-DEE7DCD90FE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1B60849-4975-4019-A222-6BEFB5616FAB}"/>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xmlns="" id="{C092447D-D96C-4DEE-B746-7BDDEEBCFF0D}"/>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xmlns="" id="{D3177209-2131-4306-84A7-60DC3D015EB7}"/>
              </a:ext>
            </a:extLst>
          </p:cNvPr>
          <p:cNvSpPr>
            <a:spLocks noGrp="1"/>
          </p:cNvSpPr>
          <p:nvPr>
            <p:ph type="sldNum" sz="quarter" idx="12"/>
          </p:nvPr>
        </p:nvSpPr>
        <p:spPr/>
        <p:txBody>
          <a:bodyPr/>
          <a:lstStyle/>
          <a:p>
            <a:pPr>
              <a:defRPr/>
            </a:pPr>
            <a:fld id="{C3797F78-1993-41F3-B691-2E4A460608DC}" type="slidenum">
              <a:rPr lang="en-US" altLang="en-US" smtClean="0"/>
              <a:pPr>
                <a:defRPr/>
              </a:pPr>
              <a:t>‹#›</a:t>
            </a:fld>
            <a:endParaRPr lang="en-US" altLang="en-US"/>
          </a:p>
        </p:txBody>
      </p:sp>
    </p:spTree>
    <p:extLst>
      <p:ext uri="{BB962C8B-B14F-4D97-AF65-F5344CB8AC3E}">
        <p14:creationId xmlns:p14="http://schemas.microsoft.com/office/powerpoint/2010/main" xmlns="" val="49996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60CC91-1FCB-477D-A0E1-54BDD22C9E4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B5753C1-5B35-483F-9710-16A0A3A2F9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813C1CD8-65A3-4FE0-9664-FFE7053FAA7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9AE3A80-C196-4CB9-A838-EC48F7A5174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3BDD4F2E-28A0-4E4A-8FFD-8EDC3C44DFB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844C7C3-75E7-42D2-A7E7-B18FED0E496A}"/>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xmlns="" id="{A8DC9C49-2694-4CE7-9BF5-4E2601413924}"/>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xmlns="" id="{005F9970-8286-4AB4-A674-1C3EDFA16FE2}"/>
              </a:ext>
            </a:extLst>
          </p:cNvPr>
          <p:cNvSpPr>
            <a:spLocks noGrp="1"/>
          </p:cNvSpPr>
          <p:nvPr>
            <p:ph type="sldNum" sz="quarter" idx="12"/>
          </p:nvPr>
        </p:nvSpPr>
        <p:spPr/>
        <p:txBody>
          <a:bodyPr/>
          <a:lstStyle/>
          <a:p>
            <a:pPr>
              <a:defRPr/>
            </a:pPr>
            <a:fld id="{347E5E1F-0EDC-4DFC-8E38-1E2A5DC71840}" type="slidenum">
              <a:rPr lang="en-US" altLang="en-US" smtClean="0"/>
              <a:pPr>
                <a:defRPr/>
              </a:pPr>
              <a:t>‹#›</a:t>
            </a:fld>
            <a:endParaRPr lang="en-US" altLang="en-US"/>
          </a:p>
        </p:txBody>
      </p:sp>
    </p:spTree>
    <p:extLst>
      <p:ext uri="{BB962C8B-B14F-4D97-AF65-F5344CB8AC3E}">
        <p14:creationId xmlns:p14="http://schemas.microsoft.com/office/powerpoint/2010/main" xmlns="" val="2906710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F513D-6F6A-48D0-9808-B8D6CC0E86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C76A717-89CF-4B9D-8B5C-5093D14D7022}"/>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xmlns="" id="{D123FD1B-8C52-450F-AABC-93155E0AAEB6}"/>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xmlns="" id="{DCDA9590-4BF7-48EF-A597-BB791BF58C4C}"/>
              </a:ext>
            </a:extLst>
          </p:cNvPr>
          <p:cNvSpPr>
            <a:spLocks noGrp="1"/>
          </p:cNvSpPr>
          <p:nvPr>
            <p:ph type="sldNum" sz="quarter" idx="12"/>
          </p:nvPr>
        </p:nvSpPr>
        <p:spPr/>
        <p:txBody>
          <a:bodyPr/>
          <a:lstStyle/>
          <a:p>
            <a:pPr>
              <a:defRPr/>
            </a:pPr>
            <a:fld id="{635ABC67-E879-4719-B52A-19B2277848CC}" type="slidenum">
              <a:rPr lang="en-US" altLang="en-US" smtClean="0"/>
              <a:pPr>
                <a:defRPr/>
              </a:pPr>
              <a:t>‹#›</a:t>
            </a:fld>
            <a:endParaRPr lang="en-US" altLang="en-US"/>
          </a:p>
        </p:txBody>
      </p:sp>
    </p:spTree>
    <p:extLst>
      <p:ext uri="{BB962C8B-B14F-4D97-AF65-F5344CB8AC3E}">
        <p14:creationId xmlns:p14="http://schemas.microsoft.com/office/powerpoint/2010/main" xmlns="" val="3025137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59926E8-0125-4CBA-9335-3558100C0E9B}"/>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xmlns="" id="{FFD8CA96-D91C-47EB-946C-640D8968BC0B}"/>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xmlns="" id="{B9B4EBA1-8262-464C-B46F-FFF40B662262}"/>
              </a:ext>
            </a:extLst>
          </p:cNvPr>
          <p:cNvSpPr>
            <a:spLocks noGrp="1"/>
          </p:cNvSpPr>
          <p:nvPr>
            <p:ph type="sldNum" sz="quarter" idx="12"/>
          </p:nvPr>
        </p:nvSpPr>
        <p:spPr/>
        <p:txBody>
          <a:bodyPr/>
          <a:lstStyle/>
          <a:p>
            <a:pPr>
              <a:defRPr/>
            </a:pPr>
            <a:fld id="{77590B13-1DBF-40E6-A177-363179077870}" type="slidenum">
              <a:rPr lang="en-US" altLang="en-US" smtClean="0"/>
              <a:pPr>
                <a:defRPr/>
              </a:pPr>
              <a:t>‹#›</a:t>
            </a:fld>
            <a:endParaRPr lang="en-US" altLang="en-US"/>
          </a:p>
        </p:txBody>
      </p:sp>
    </p:spTree>
    <p:extLst>
      <p:ext uri="{BB962C8B-B14F-4D97-AF65-F5344CB8AC3E}">
        <p14:creationId xmlns:p14="http://schemas.microsoft.com/office/powerpoint/2010/main" xmlns="" val="410918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1C17D2-3B23-44E0-9FC2-5EE732D0190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9A70597D-329F-4587-85D6-D3A8358CB6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10CB073-0770-414E-A002-1C4C6B43EED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2B353E81-4211-425D-87E4-61AFBA7F6548}"/>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xmlns="" id="{43B9C80C-4B9C-40AC-9815-141C375A158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xmlns="" id="{09D6E04F-996D-44DF-8FBD-0756049DA8F4}"/>
              </a:ext>
            </a:extLst>
          </p:cNvPr>
          <p:cNvSpPr>
            <a:spLocks noGrp="1"/>
          </p:cNvSpPr>
          <p:nvPr>
            <p:ph type="sldNum" sz="quarter" idx="12"/>
          </p:nvPr>
        </p:nvSpPr>
        <p:spPr/>
        <p:txBody>
          <a:bodyPr/>
          <a:lstStyle/>
          <a:p>
            <a:pPr>
              <a:defRPr/>
            </a:pPr>
            <a:fld id="{C4895436-0CD7-4BE0-A6A8-97C241F8CA12}" type="slidenum">
              <a:rPr lang="en-US" altLang="en-US" smtClean="0"/>
              <a:pPr>
                <a:defRPr/>
              </a:pPr>
              <a:t>‹#›</a:t>
            </a:fld>
            <a:endParaRPr lang="en-US" altLang="en-US"/>
          </a:p>
        </p:txBody>
      </p:sp>
    </p:spTree>
    <p:extLst>
      <p:ext uri="{BB962C8B-B14F-4D97-AF65-F5344CB8AC3E}">
        <p14:creationId xmlns:p14="http://schemas.microsoft.com/office/powerpoint/2010/main" xmlns="" val="254748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A14B7-0B33-4572-A4C3-79F493B6B4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447E243C-FE2B-427F-89B9-9B14768217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B5B6913F-EF87-47F4-A51F-6FDCE5BFD8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4BD8D31-1449-430A-90FE-27B110B7EE0B}"/>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xmlns="" id="{2CC05948-647A-47CA-80F3-6E0C6712600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xmlns="" id="{4B4D1429-590E-4500-997E-0052CD5CC459}"/>
              </a:ext>
            </a:extLst>
          </p:cNvPr>
          <p:cNvSpPr>
            <a:spLocks noGrp="1"/>
          </p:cNvSpPr>
          <p:nvPr>
            <p:ph type="sldNum" sz="quarter" idx="12"/>
          </p:nvPr>
        </p:nvSpPr>
        <p:spPr/>
        <p:txBody>
          <a:bodyPr/>
          <a:lstStyle/>
          <a:p>
            <a:pPr>
              <a:defRPr/>
            </a:pPr>
            <a:fld id="{E5E88E8C-9ABA-468E-9A62-8CD2E6B73EEE}" type="slidenum">
              <a:rPr lang="en-US" altLang="en-US" smtClean="0"/>
              <a:pPr>
                <a:defRPr/>
              </a:pPr>
              <a:t>‹#›</a:t>
            </a:fld>
            <a:endParaRPr lang="en-US" altLang="en-US"/>
          </a:p>
        </p:txBody>
      </p:sp>
    </p:spTree>
    <p:extLst>
      <p:ext uri="{BB962C8B-B14F-4D97-AF65-F5344CB8AC3E}">
        <p14:creationId xmlns:p14="http://schemas.microsoft.com/office/powerpoint/2010/main" xmlns="" val="278267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5691EFA-AB2B-4E6E-B58F-F43F7759658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6EE281-743A-4658-B935-FEB26C3D12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EE0397-0491-438F-BF10-D7A93B5A58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5FED27CA-2975-4C90-B376-E2BD3E5824A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E49592B6-0BA5-4DFE-8B7F-B2BDD96E4DA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D7865822-C423-4D42-987C-5E2BE2C81E77}" type="slidenum">
              <a:rPr lang="en-US" altLang="en-US" smtClean="0"/>
              <a:pPr>
                <a:defRPr/>
              </a:pPr>
              <a:t>‹#›</a:t>
            </a:fld>
            <a:endParaRPr lang="en-US" altLang="en-US"/>
          </a:p>
        </p:txBody>
      </p:sp>
    </p:spTree>
    <p:extLst>
      <p:ext uri="{BB962C8B-B14F-4D97-AF65-F5344CB8AC3E}">
        <p14:creationId xmlns:p14="http://schemas.microsoft.com/office/powerpoint/2010/main" xmlns="" val="42815881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ihc.com/xp/ihc/kidscare/ear/earache/" TargetMode="External"/><Relationship Id="rId3" Type="http://schemas.openxmlformats.org/officeDocument/2006/relationships/hyperlink" Target="http://www.ihc.com/xp/ihc/kidscare/nose/colds/" TargetMode="External"/><Relationship Id="rId7" Type="http://schemas.openxmlformats.org/officeDocument/2006/relationships/hyperlink" Target="http://www.ihc.com/xp/ihc/kidscare/eye/drainage/" TargetMode="External"/><Relationship Id="rId12" Type="http://schemas.openxmlformats.org/officeDocument/2006/relationships/hyperlink" Target="http://www.ihc.com/xp/ihc/kidscare/fever/feve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ihc.com/xp/ihc/kidscare/mouth/sore/" TargetMode="External"/><Relationship Id="rId11" Type="http://schemas.openxmlformats.org/officeDocument/2006/relationships/hyperlink" Target="http://www.ihc.com/xp/ihc/kidscare/breathing/wheezing/" TargetMode="External"/><Relationship Id="rId5" Type="http://schemas.openxmlformats.org/officeDocument/2006/relationships/hyperlink" Target="http://www.ihc.com/xp/ihc/kidscare/breathing/croup/" TargetMode="External"/><Relationship Id="rId10" Type="http://schemas.openxmlformats.org/officeDocument/2006/relationships/hyperlink" Target="http://www.ihc.com/xp/ihc/kidscare/abdomen/vomiting/" TargetMode="External"/><Relationship Id="rId4" Type="http://schemas.openxmlformats.org/officeDocument/2006/relationships/hyperlink" Target="http://www.ihc.com/xp/ihc/kidscare/breathing/cough/" TargetMode="External"/><Relationship Id="rId9" Type="http://schemas.openxmlformats.org/officeDocument/2006/relationships/hyperlink" Target="http://www.ihc.com/xp/ihc/kidscare/abdomen/diarrhea/"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1.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97-2003_Worksheet2.xls"/></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2BDE5968-F4C9-48D3-A6DF-9904FDBCBC72}"/>
              </a:ext>
            </a:extLst>
          </p:cNvPr>
          <p:cNvSpPr>
            <a:spLocks noGrp="1" noChangeArrowheads="1"/>
          </p:cNvSpPr>
          <p:nvPr>
            <p:ph type="ctrTitle"/>
          </p:nvPr>
        </p:nvSpPr>
        <p:spPr>
          <a:xfrm>
            <a:off x="609600" y="1219200"/>
            <a:ext cx="8153400" cy="1143000"/>
          </a:xfrm>
        </p:spPr>
        <p:txBody>
          <a:bodyPr>
            <a:normAutofit fontScale="90000"/>
          </a:bodyPr>
          <a:lstStyle/>
          <a:p>
            <a:pPr eaLnBrk="1" hangingPunct="1">
              <a:defRPr/>
            </a:pPr>
            <a:r>
              <a:rPr lang="en-US" altLang="en-US" sz="6300">
                <a:effectLst>
                  <a:outerShdw blurRad="38100" dist="38100" dir="2700000" algn="tl">
                    <a:srgbClr val="C0C0C0"/>
                  </a:outerShdw>
                </a:effectLst>
              </a:rPr>
              <a:t>8. Seasonal Respiratory Infections</a:t>
            </a:r>
          </a:p>
        </p:txBody>
      </p:sp>
      <p:sp>
        <p:nvSpPr>
          <p:cNvPr id="2" name="TextBox 1">
            <a:extLst>
              <a:ext uri="{FF2B5EF4-FFF2-40B4-BE49-F238E27FC236}">
                <a16:creationId xmlns:a16="http://schemas.microsoft.com/office/drawing/2014/main" xmlns="" id="{292CAD9D-17DA-4BB4-8D5E-BB6ED6904BFB}"/>
              </a:ext>
            </a:extLst>
          </p:cNvPr>
          <p:cNvSpPr txBox="1"/>
          <p:nvPr/>
        </p:nvSpPr>
        <p:spPr>
          <a:xfrm>
            <a:off x="1295400" y="3581400"/>
            <a:ext cx="3429000" cy="1384995"/>
          </a:xfrm>
          <a:prstGeom prst="rect">
            <a:avLst/>
          </a:prstGeom>
          <a:noFill/>
        </p:spPr>
        <p:txBody>
          <a:bodyPr wrap="square" rtlCol="0">
            <a:spAutoFit/>
          </a:bodyPr>
          <a:lstStyle/>
          <a:p>
            <a:r>
              <a:rPr lang="en-US" sz="2400" b="1" dirty="0"/>
              <a:t>The Common Cold</a:t>
            </a:r>
          </a:p>
          <a:p>
            <a:r>
              <a:rPr lang="en-US" sz="2400" b="1" dirty="0"/>
              <a:t>Influenza</a:t>
            </a:r>
          </a:p>
          <a:p>
            <a:endParaRPr lang="en-US" dirty="0"/>
          </a:p>
          <a:p>
            <a:r>
              <a:rPr lang="en-US" dirty="0"/>
              <a:t>Alan F. Rothfeld, M. 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hinovirus">
            <a:extLst>
              <a:ext uri="{FF2B5EF4-FFF2-40B4-BE49-F238E27FC236}">
                <a16:creationId xmlns:a16="http://schemas.microsoft.com/office/drawing/2014/main" xmlns="" id="{66325547-86FF-401D-8CB9-90F9D4C8BAF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1981200"/>
            <a:ext cx="4572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 Box 5">
            <a:extLst>
              <a:ext uri="{FF2B5EF4-FFF2-40B4-BE49-F238E27FC236}">
                <a16:creationId xmlns:a16="http://schemas.microsoft.com/office/drawing/2014/main" xmlns="" id="{80E61924-90E2-4E27-9FC9-7C7525CAF85B}"/>
              </a:ext>
            </a:extLst>
          </p:cNvPr>
          <p:cNvSpPr txBox="1">
            <a:spLocks noChangeArrowheads="1"/>
          </p:cNvSpPr>
          <p:nvPr/>
        </p:nvSpPr>
        <p:spPr bwMode="auto">
          <a:xfrm>
            <a:off x="381000" y="304800"/>
            <a:ext cx="8305800" cy="155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800" b="1">
                <a:solidFill>
                  <a:schemeClr val="tx2"/>
                </a:solidFill>
                <a:latin typeface="Times New Roman" panose="02020603050405020304" pitchFamily="18" charset="0"/>
              </a:rPr>
              <a:t>Rhinovirus 16</a:t>
            </a:r>
          </a:p>
          <a:p>
            <a:pPr algn="ctr"/>
            <a:r>
              <a:rPr lang="en-US" altLang="en-US" sz="2400">
                <a:latin typeface="Times New Roman" panose="02020603050405020304" pitchFamily="18" charset="0"/>
              </a:rPr>
              <a:t> as resolved with x-ray crystallography</a:t>
            </a:r>
          </a:p>
          <a:p>
            <a:pPr algn="ctr"/>
            <a:r>
              <a:rPr lang="en-US" altLang="en-US" sz="2400">
                <a:latin typeface="Times New Roman" panose="02020603050405020304" pitchFamily="18" charset="0"/>
              </a:rPr>
              <a:t>(color-coded proteins)</a:t>
            </a:r>
          </a:p>
        </p:txBody>
      </p:sp>
      <p:sp>
        <p:nvSpPr>
          <p:cNvPr id="20484" name="Text Box 9">
            <a:extLst>
              <a:ext uri="{FF2B5EF4-FFF2-40B4-BE49-F238E27FC236}">
                <a16:creationId xmlns:a16="http://schemas.microsoft.com/office/drawing/2014/main" xmlns="" id="{02F07F68-21DA-4F7D-8243-7A03698FBA7C}"/>
              </a:ext>
            </a:extLst>
          </p:cNvPr>
          <p:cNvSpPr txBox="1">
            <a:spLocks noChangeArrowheads="1"/>
          </p:cNvSpPr>
          <p:nvPr/>
        </p:nvSpPr>
        <p:spPr bwMode="auto">
          <a:xfrm>
            <a:off x="5943600" y="2286000"/>
            <a:ext cx="3048000" cy="105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Can reproduce only between 33-34°C</a:t>
            </a:r>
          </a:p>
          <a:p>
            <a:pPr eaLnBrk="1" hangingPunct="1">
              <a:spcBef>
                <a:spcPct val="50000"/>
              </a:spcBef>
            </a:pPr>
            <a:r>
              <a:rPr lang="en-US" altLang="en-US"/>
              <a:t>Single stranded RNA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xmlns="" id="{2F7D9363-E915-4EDC-ADEE-199E2A8F40F4}"/>
              </a:ext>
            </a:extLst>
          </p:cNvPr>
          <p:cNvSpPr>
            <a:spLocks noChangeArrowheads="1"/>
          </p:cNvSpPr>
          <p:nvPr/>
        </p:nvSpPr>
        <p:spPr bwMode="auto">
          <a:xfrm flipV="1">
            <a:off x="533400" y="1066800"/>
            <a:ext cx="2438400" cy="4572000"/>
          </a:xfrm>
          <a:prstGeom prst="curvedRightArrow">
            <a:avLst>
              <a:gd name="adj1" fmla="val 39583"/>
              <a:gd name="adj2" fmla="val 75000"/>
              <a:gd name="adj3" fmla="val 33333"/>
            </a:avLst>
          </a:prstGeom>
          <a:noFill/>
          <a:ln w="2857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2400">
              <a:solidFill>
                <a:srgbClr val="FF0000"/>
              </a:solidFill>
              <a:latin typeface="Times New Roman" panose="02020603050405020304" pitchFamily="18" charset="0"/>
            </a:endParaRPr>
          </a:p>
        </p:txBody>
      </p:sp>
      <p:sp>
        <p:nvSpPr>
          <p:cNvPr id="22531" name="AutoShape 3">
            <a:extLst>
              <a:ext uri="{FF2B5EF4-FFF2-40B4-BE49-F238E27FC236}">
                <a16:creationId xmlns:a16="http://schemas.microsoft.com/office/drawing/2014/main" xmlns="" id="{6952BD44-E996-4BBB-A0CE-08D661DD5019}"/>
              </a:ext>
            </a:extLst>
          </p:cNvPr>
          <p:cNvSpPr>
            <a:spLocks noChangeArrowheads="1"/>
          </p:cNvSpPr>
          <p:nvPr/>
        </p:nvSpPr>
        <p:spPr bwMode="auto">
          <a:xfrm>
            <a:off x="5105400" y="1447800"/>
            <a:ext cx="1524000" cy="4572000"/>
          </a:xfrm>
          <a:prstGeom prst="curvedLeftArrow">
            <a:avLst>
              <a:gd name="adj1" fmla="val 80222"/>
              <a:gd name="adj2" fmla="val 120000"/>
              <a:gd name="adj3" fmla="val 33333"/>
            </a:avLst>
          </a:prstGeom>
          <a:noFill/>
          <a:ln w="28575">
            <a:solidFill>
              <a:srgbClr val="FF0000"/>
            </a:solidFill>
            <a:miter lim="800000"/>
            <a:headEnd/>
            <a:tailEnd/>
          </a:ln>
          <a:effectLst/>
          <a:extLst>
            <a:ext uri="{909E8E84-426E-40DD-AFC4-6F175D3DCCD1}">
              <a14:hiddenFill xmlns:a14="http://schemas.microsoft.com/office/drawing/2010/main" xmlns="">
                <a:solidFill>
                  <a:srgbClr val="99CCFF">
                    <a:alpha val="50195"/>
                  </a:srgb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2400">
              <a:solidFill>
                <a:srgbClr val="FF0000"/>
              </a:solidFill>
              <a:latin typeface="Times New Roman" panose="02020603050405020304" pitchFamily="18" charset="0"/>
            </a:endParaRPr>
          </a:p>
        </p:txBody>
      </p:sp>
      <p:sp>
        <p:nvSpPr>
          <p:cNvPr id="22532" name="Rectangle 4">
            <a:extLst>
              <a:ext uri="{FF2B5EF4-FFF2-40B4-BE49-F238E27FC236}">
                <a16:creationId xmlns:a16="http://schemas.microsoft.com/office/drawing/2014/main" xmlns="" id="{D8F5D242-C347-4723-8C15-32767DAA6D6C}"/>
              </a:ext>
            </a:extLst>
          </p:cNvPr>
          <p:cNvSpPr>
            <a:spLocks noGrp="1" noChangeArrowheads="1"/>
          </p:cNvSpPr>
          <p:nvPr>
            <p:ph type="title"/>
          </p:nvPr>
        </p:nvSpPr>
        <p:spPr>
          <a:xfrm>
            <a:off x="457200" y="152400"/>
            <a:ext cx="8534400" cy="1143000"/>
          </a:xfrm>
        </p:spPr>
        <p:txBody>
          <a:bodyPr/>
          <a:lstStyle/>
          <a:p>
            <a:pPr eaLnBrk="1" hangingPunct="1"/>
            <a:r>
              <a:rPr lang="en-US" altLang="en-US" sz="5100"/>
              <a:t>The Respiratory Virus Cycle</a:t>
            </a:r>
          </a:p>
        </p:txBody>
      </p:sp>
      <p:sp>
        <p:nvSpPr>
          <p:cNvPr id="22534" name="Text Box 6">
            <a:extLst>
              <a:ext uri="{FF2B5EF4-FFF2-40B4-BE49-F238E27FC236}">
                <a16:creationId xmlns:a16="http://schemas.microsoft.com/office/drawing/2014/main" xmlns="" id="{C0FFF41E-80A1-4E9D-B394-22AF62F6CDF4}"/>
              </a:ext>
            </a:extLst>
          </p:cNvPr>
          <p:cNvSpPr>
            <a:spLocks noGrp="1" noChangeArrowheads="1"/>
          </p:cNvSpPr>
          <p:nvPr>
            <p:ph type="body" idx="4294967295"/>
          </p:nvPr>
        </p:nvSpPr>
        <p:spPr>
          <a:xfrm>
            <a:off x="1371600" y="1905000"/>
            <a:ext cx="7772400" cy="4114800"/>
          </a:xfrm>
          <a:noFill/>
        </p:spPr>
        <p:txBody>
          <a:bodyPr/>
          <a:lstStyle/>
          <a:p>
            <a:pPr eaLnBrk="1" hangingPunct="1">
              <a:spcBef>
                <a:spcPct val="0"/>
              </a:spcBef>
              <a:buFont typeface="Wingdings" panose="05000000000000000000" pitchFamily="2" charset="2"/>
              <a:buNone/>
            </a:pPr>
            <a:r>
              <a:rPr lang="en-US" altLang="en-US" sz="2100"/>
              <a:t> </a:t>
            </a:r>
          </a:p>
        </p:txBody>
      </p:sp>
      <p:sp>
        <p:nvSpPr>
          <p:cNvPr id="22533" name="Text Box 5">
            <a:extLst>
              <a:ext uri="{FF2B5EF4-FFF2-40B4-BE49-F238E27FC236}">
                <a16:creationId xmlns:a16="http://schemas.microsoft.com/office/drawing/2014/main" xmlns="" id="{5C61656F-E465-4338-8F29-C02A76890096}"/>
              </a:ext>
            </a:extLst>
          </p:cNvPr>
          <p:cNvSpPr txBox="1">
            <a:spLocks noChangeArrowheads="1"/>
          </p:cNvSpPr>
          <p:nvPr/>
        </p:nvSpPr>
        <p:spPr bwMode="auto">
          <a:xfrm>
            <a:off x="3200400" y="4800600"/>
            <a:ext cx="16002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rPr>
              <a:t>Disease</a:t>
            </a:r>
          </a:p>
        </p:txBody>
      </p:sp>
      <p:sp>
        <p:nvSpPr>
          <p:cNvPr id="22535" name="Text Box 7">
            <a:extLst>
              <a:ext uri="{FF2B5EF4-FFF2-40B4-BE49-F238E27FC236}">
                <a16:creationId xmlns:a16="http://schemas.microsoft.com/office/drawing/2014/main" xmlns="" id="{8FE8A536-7F36-49B9-A064-0D78D9951CCF}"/>
              </a:ext>
            </a:extLst>
          </p:cNvPr>
          <p:cNvSpPr txBox="1">
            <a:spLocks noChangeArrowheads="1"/>
          </p:cNvSpPr>
          <p:nvPr/>
        </p:nvSpPr>
        <p:spPr bwMode="auto">
          <a:xfrm>
            <a:off x="2971800" y="1600200"/>
            <a:ext cx="2170113"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latin typeface="Times New Roman" panose="02020603050405020304" pitchFamily="18" charset="0"/>
              </a:rPr>
              <a:t>Acquisition</a:t>
            </a:r>
          </a:p>
        </p:txBody>
      </p:sp>
      <p:sp>
        <p:nvSpPr>
          <p:cNvPr id="314376" name="Text Box 8">
            <a:extLst>
              <a:ext uri="{FF2B5EF4-FFF2-40B4-BE49-F238E27FC236}">
                <a16:creationId xmlns:a16="http://schemas.microsoft.com/office/drawing/2014/main" xmlns="" id="{8CC7BCCF-FDC4-4BF3-86EC-48F24ECD1F6B}"/>
              </a:ext>
            </a:extLst>
          </p:cNvPr>
          <p:cNvSpPr txBox="1">
            <a:spLocks noChangeArrowheads="1"/>
          </p:cNvSpPr>
          <p:nvPr/>
        </p:nvSpPr>
        <p:spPr bwMode="auto">
          <a:xfrm>
            <a:off x="228600" y="1524000"/>
            <a:ext cx="3505200" cy="429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altLang="en-US" sz="2800" b="1" u="sng">
                <a:effectLst>
                  <a:outerShdw blurRad="38100" dist="38100" dir="2700000" algn="tl">
                    <a:srgbClr val="C0C0C0"/>
                  </a:outerShdw>
                </a:effectLst>
                <a:latin typeface="Times New Roman" panose="02020603050405020304" pitchFamily="18" charset="0"/>
              </a:rPr>
              <a:t>viral factors</a:t>
            </a:r>
            <a:r>
              <a:rPr lang="en-US" altLang="en-US" sz="2800" b="1">
                <a:effectLst>
                  <a:outerShdw blurRad="38100" dist="38100" dir="2700000" algn="tl">
                    <a:srgbClr val="C0C0C0"/>
                  </a:outerShdw>
                </a:effectLst>
                <a:latin typeface="Times New Roman" panose="02020603050405020304" pitchFamily="18" charset="0"/>
              </a:rPr>
              <a:t> </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genetic novelty</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climate/weather</a:t>
            </a:r>
          </a:p>
          <a:p>
            <a:pPr eaLnBrk="1" hangingPunct="1">
              <a:defRPr/>
            </a:pPr>
            <a:r>
              <a:rPr lang="en-US" altLang="en-US" sz="2800" b="1" u="sng">
                <a:effectLst>
                  <a:outerShdw blurRad="38100" dist="38100" dir="2700000" algn="tl">
                    <a:srgbClr val="C0C0C0"/>
                  </a:outerShdw>
                </a:effectLst>
                <a:latin typeface="Times New Roman" panose="02020603050405020304" pitchFamily="18" charset="0"/>
              </a:rPr>
              <a:t>host factors</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source responsiveness</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activity</a:t>
            </a:r>
          </a:p>
          <a:p>
            <a:pPr eaLnBrk="1" hangingPunct="1">
              <a:defRPr/>
            </a:pPr>
            <a:r>
              <a:rPr lang="en-US" altLang="en-US" sz="2800" b="1" u="sng">
                <a:effectLst>
                  <a:outerShdw blurRad="38100" dist="38100" dir="2700000" algn="tl">
                    <a:srgbClr val="C0C0C0"/>
                  </a:outerShdw>
                </a:effectLst>
                <a:latin typeface="Times New Roman" panose="02020603050405020304" pitchFamily="18" charset="0"/>
              </a:rPr>
              <a:t>social factors</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population density</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mixing</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animal husbandry</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contact customs</a:t>
            </a:r>
            <a:endParaRPr lang="en-US" altLang="en-US" sz="2800" b="1">
              <a:effectLst>
                <a:outerShdw blurRad="38100" dist="38100" dir="2700000" algn="tl">
                  <a:srgbClr val="C0C0C0"/>
                </a:outerShdw>
              </a:effectLst>
              <a:latin typeface="Times New Roman" panose="02020603050405020304" pitchFamily="18" charset="0"/>
            </a:endParaRPr>
          </a:p>
        </p:txBody>
      </p:sp>
      <p:sp>
        <p:nvSpPr>
          <p:cNvPr id="314377" name="Text Box 9">
            <a:extLst>
              <a:ext uri="{FF2B5EF4-FFF2-40B4-BE49-F238E27FC236}">
                <a16:creationId xmlns:a16="http://schemas.microsoft.com/office/drawing/2014/main" xmlns="" id="{267ECC65-080B-47CA-864A-3525A6241B20}"/>
              </a:ext>
            </a:extLst>
          </p:cNvPr>
          <p:cNvSpPr txBox="1">
            <a:spLocks noChangeArrowheads="1"/>
          </p:cNvSpPr>
          <p:nvPr/>
        </p:nvSpPr>
        <p:spPr bwMode="auto">
          <a:xfrm>
            <a:off x="5181600" y="1447800"/>
            <a:ext cx="3962400" cy="3929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1" hangingPunct="1">
              <a:defRPr/>
            </a:pPr>
            <a:r>
              <a:rPr lang="en-US" altLang="en-US" sz="2800" b="1" u="sng">
                <a:effectLst>
                  <a:outerShdw blurRad="38100" dist="38100" dir="2700000" algn="tl">
                    <a:srgbClr val="C0C0C0"/>
                  </a:outerShdw>
                </a:effectLst>
                <a:latin typeface="Times New Roman" panose="02020603050405020304" pitchFamily="18" charset="0"/>
              </a:rPr>
              <a:t>viral factors</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invasiveness (“energy”)</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temperature tolerance</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built in limits</a:t>
            </a:r>
          </a:p>
          <a:p>
            <a:pPr eaLnBrk="1" hangingPunct="1">
              <a:defRPr/>
            </a:pPr>
            <a:r>
              <a:rPr lang="en-US" altLang="en-US" sz="2800" b="1" u="sng">
                <a:effectLst>
                  <a:outerShdw blurRad="38100" dist="38100" dir="2700000" algn="tl">
                    <a:srgbClr val="C0C0C0"/>
                  </a:outerShdw>
                </a:effectLst>
                <a:latin typeface="Times New Roman" panose="02020603050405020304" pitchFamily="18" charset="0"/>
              </a:rPr>
              <a:t> </a:t>
            </a:r>
          </a:p>
          <a:p>
            <a:pPr eaLnBrk="1" hangingPunct="1">
              <a:defRPr/>
            </a:pPr>
            <a:r>
              <a:rPr lang="en-US" altLang="en-US" sz="2800" b="1" u="sng">
                <a:effectLst>
                  <a:outerShdw blurRad="38100" dist="38100" dir="2700000" algn="tl">
                    <a:srgbClr val="C0C0C0"/>
                  </a:outerShdw>
                </a:effectLst>
                <a:latin typeface="Times New Roman" panose="02020603050405020304" pitchFamily="18" charset="0"/>
              </a:rPr>
              <a:t>host defenses</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prior exposure (antibodies)</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day length, sunlight</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sleep</a:t>
            </a:r>
          </a:p>
          <a:p>
            <a:pPr eaLnBrk="1" hangingPunct="1">
              <a:defRPr/>
            </a:pPr>
            <a:r>
              <a:rPr lang="en-US" altLang="en-US" sz="2400" b="1" i="1">
                <a:effectLst>
                  <a:outerShdw blurRad="38100" dist="38100" dir="2700000" algn="tl">
                    <a:srgbClr val="C0C0C0"/>
                  </a:outerShdw>
                </a:effectLst>
                <a:latin typeface="Times New Roman" panose="02020603050405020304" pitchFamily="18" charset="0"/>
              </a:rPr>
              <a:t>drugs</a:t>
            </a:r>
            <a:endParaRPr lang="en-US" altLang="en-US" sz="2800" b="1">
              <a:effectLst>
                <a:outerShdw blurRad="38100" dist="38100" dir="2700000" algn="tl">
                  <a:srgbClr val="C0C0C0"/>
                </a:outerShdw>
              </a:effectLst>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respir2">
            <a:extLst>
              <a:ext uri="{FF2B5EF4-FFF2-40B4-BE49-F238E27FC236}">
                <a16:creationId xmlns:a16="http://schemas.microsoft.com/office/drawing/2014/main" xmlns="" id="{81E79AE8-B12A-49A2-A908-5A3493C59DC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9" name="Picture 6" descr="respir2">
            <a:extLst>
              <a:ext uri="{FF2B5EF4-FFF2-40B4-BE49-F238E27FC236}">
                <a16:creationId xmlns:a16="http://schemas.microsoft.com/office/drawing/2014/main" xmlns="" id="{DCB295FA-6E5D-4153-BFCC-0F6238DCD67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52400"/>
            <a:ext cx="8534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0" name="Picture 8" descr="Dacryocystitis">
            <a:extLst>
              <a:ext uri="{FF2B5EF4-FFF2-40B4-BE49-F238E27FC236}">
                <a16:creationId xmlns:a16="http://schemas.microsoft.com/office/drawing/2014/main" xmlns="" id="{4F6BA179-970B-46A4-AA21-878E0D1EBD07}"/>
              </a:ext>
            </a:extLst>
          </p:cNvPr>
          <p:cNvPicPr>
            <a:picLocks noGrp="1" noChangeAspect="1" noChangeArrowheads="1"/>
          </p:cNvPicPr>
          <p:nvPr>
            <p:ph/>
          </p:nvPr>
        </p:nvPicPr>
        <p:blipFill>
          <a:blip r:embed="rId4" cstate="print">
            <a:extLst>
              <a:ext uri="{28A0092B-C50C-407E-A947-70E740481C1C}">
                <a14:useLocalDpi xmlns:a14="http://schemas.microsoft.com/office/drawing/2010/main" xmlns="" val="0"/>
              </a:ext>
            </a:extLst>
          </a:blip>
          <a:stretch>
            <a:fillRect/>
          </a:stretch>
        </p:blipFill>
        <p:spPr>
          <a:xfrm>
            <a:off x="3633787" y="2280444"/>
            <a:ext cx="1876425" cy="1847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35882" name="AutoShape 10">
            <a:extLst>
              <a:ext uri="{FF2B5EF4-FFF2-40B4-BE49-F238E27FC236}">
                <a16:creationId xmlns:a16="http://schemas.microsoft.com/office/drawing/2014/main" xmlns="" id="{CD885B4E-8255-40D3-897B-BA08C4FB11FF}"/>
              </a:ext>
            </a:extLst>
          </p:cNvPr>
          <p:cNvSpPr>
            <a:spLocks noChangeArrowheads="1"/>
          </p:cNvSpPr>
          <p:nvPr/>
        </p:nvSpPr>
        <p:spPr bwMode="auto">
          <a:xfrm>
            <a:off x="4876800" y="2362200"/>
            <a:ext cx="152400" cy="228600"/>
          </a:xfrm>
          <a:prstGeom prst="star5">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24582" name="Rectangle 11">
            <a:extLst>
              <a:ext uri="{FF2B5EF4-FFF2-40B4-BE49-F238E27FC236}">
                <a16:creationId xmlns:a16="http://schemas.microsoft.com/office/drawing/2014/main" xmlns="" id="{D1A83331-2DB8-4AF0-9ABB-60EF73E9C96A}"/>
              </a:ext>
            </a:extLst>
          </p:cNvPr>
          <p:cNvSpPr>
            <a:spLocks noChangeArrowheads="1"/>
          </p:cNvSpPr>
          <p:nvPr/>
        </p:nvSpPr>
        <p:spPr bwMode="auto">
          <a:xfrm>
            <a:off x="76200" y="0"/>
            <a:ext cx="2286000" cy="1219200"/>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50E60D47-7875-4D10-8D6C-ADE7CDC76E15}"/>
              </a:ext>
            </a:extLst>
          </p:cNvPr>
          <p:cNvSpPr>
            <a:spLocks noGrp="1" noChangeArrowheads="1"/>
          </p:cNvSpPr>
          <p:nvPr>
            <p:ph type="title"/>
          </p:nvPr>
        </p:nvSpPr>
        <p:spPr>
          <a:xfrm>
            <a:off x="381000" y="381000"/>
            <a:ext cx="8610600" cy="914400"/>
          </a:xfrm>
        </p:spPr>
        <p:txBody>
          <a:bodyPr/>
          <a:lstStyle/>
          <a:p>
            <a:pPr eaLnBrk="1" hangingPunct="1"/>
            <a:r>
              <a:rPr lang="en-US" altLang="en-US" sz="4600"/>
              <a:t>Colds, Temperature, and Contact</a:t>
            </a:r>
          </a:p>
        </p:txBody>
      </p:sp>
      <p:sp>
        <p:nvSpPr>
          <p:cNvPr id="26627" name="Rectangle 3">
            <a:extLst>
              <a:ext uri="{FF2B5EF4-FFF2-40B4-BE49-F238E27FC236}">
                <a16:creationId xmlns:a16="http://schemas.microsoft.com/office/drawing/2014/main" xmlns="" id="{00212D81-3E0B-4751-9EC4-E1BE5B57966E}"/>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t> </a:t>
            </a:r>
          </a:p>
        </p:txBody>
      </p:sp>
      <p:pic>
        <p:nvPicPr>
          <p:cNvPr id="26628" name="Picture 4">
            <a:extLst>
              <a:ext uri="{FF2B5EF4-FFF2-40B4-BE49-F238E27FC236}">
                <a16:creationId xmlns:a16="http://schemas.microsoft.com/office/drawing/2014/main" xmlns="" id="{87ACB80A-77D2-49BD-9DBA-96AE10756B6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1025" y="1343025"/>
            <a:ext cx="7981950" cy="417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09F9C462-1402-442F-A2A0-C6BA1895F0F2}"/>
              </a:ext>
            </a:extLst>
          </p:cNvPr>
          <p:cNvSpPr>
            <a:spLocks noGrp="1" noChangeArrowheads="1"/>
          </p:cNvSpPr>
          <p:nvPr>
            <p:ph type="title"/>
          </p:nvPr>
        </p:nvSpPr>
        <p:spPr>
          <a:xfrm>
            <a:off x="381000" y="228600"/>
            <a:ext cx="8763000" cy="685800"/>
          </a:xfrm>
        </p:spPr>
        <p:txBody>
          <a:bodyPr>
            <a:normAutofit fontScale="90000"/>
          </a:bodyPr>
          <a:lstStyle/>
          <a:p>
            <a:pPr eaLnBrk="1" hangingPunct="1"/>
            <a:r>
              <a:rPr lang="en-US" altLang="en-US" sz="4600"/>
              <a:t>Vertebrates as Viral Chauffeurs</a:t>
            </a:r>
          </a:p>
        </p:txBody>
      </p:sp>
      <p:sp>
        <p:nvSpPr>
          <p:cNvPr id="28675" name="Rectangle 3">
            <a:extLst>
              <a:ext uri="{FF2B5EF4-FFF2-40B4-BE49-F238E27FC236}">
                <a16:creationId xmlns:a16="http://schemas.microsoft.com/office/drawing/2014/main" xmlns="" id="{BFB3264C-44B7-434B-B7F4-6422919AF328}"/>
              </a:ext>
            </a:extLst>
          </p:cNvPr>
          <p:cNvSpPr>
            <a:spLocks noGrp="1" noChangeArrowheads="1"/>
          </p:cNvSpPr>
          <p:nvPr>
            <p:ph idx="1"/>
          </p:nvPr>
        </p:nvSpPr>
        <p:spPr>
          <a:xfrm>
            <a:off x="685800" y="914400"/>
            <a:ext cx="8458200" cy="4800600"/>
          </a:xfrm>
        </p:spPr>
        <p:txBody>
          <a:bodyPr/>
          <a:lstStyle/>
          <a:p>
            <a:pPr eaLnBrk="1" hangingPunct="1"/>
            <a:r>
              <a:rPr lang="en-US" altLang="en-US" b="1" dirty="0"/>
              <a:t>Over 100 distinct types of virus cause colds</a:t>
            </a:r>
          </a:p>
          <a:p>
            <a:pPr eaLnBrk="1" hangingPunct="1"/>
            <a:r>
              <a:rPr lang="en-US" altLang="en-US" b="1" dirty="0"/>
              <a:t>Cold viruses disappear soon after the onset of symptoms </a:t>
            </a:r>
          </a:p>
          <a:p>
            <a:pPr eaLnBrk="1" hangingPunct="1"/>
            <a:r>
              <a:rPr lang="en-US" altLang="en-US" b="1" dirty="0"/>
              <a:t>Cold viruses do not invade</a:t>
            </a:r>
          </a:p>
          <a:p>
            <a:pPr eaLnBrk="1" hangingPunct="1"/>
            <a:r>
              <a:rPr lang="en-US" altLang="en-US" b="1" dirty="0"/>
              <a:t>Induced Symptoms are designed to spread the virus</a:t>
            </a:r>
          </a:p>
          <a:p>
            <a:pPr lvl="1" eaLnBrk="1" hangingPunct="1"/>
            <a:r>
              <a:rPr lang="en-US" altLang="en-US" b="1" dirty="0"/>
              <a:t>Convenient attachment locale </a:t>
            </a:r>
          </a:p>
          <a:p>
            <a:pPr lvl="1" eaLnBrk="1" hangingPunct="1"/>
            <a:r>
              <a:rPr lang="en-US" altLang="en-US" b="1" dirty="0"/>
              <a:t>The disease is the defense</a:t>
            </a:r>
          </a:p>
          <a:p>
            <a:pPr lvl="1" eaLnBrk="1" hangingPunct="1"/>
            <a:r>
              <a:rPr lang="en-US" altLang="en-US" b="1" dirty="0"/>
              <a:t>Carefully modulated severity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C69AC0D4-82E1-4DC4-B580-3B4BAF7792E5}"/>
              </a:ext>
            </a:extLst>
          </p:cNvPr>
          <p:cNvSpPr>
            <a:spLocks noGrp="1" noChangeArrowheads="1"/>
          </p:cNvSpPr>
          <p:nvPr>
            <p:ph type="title"/>
          </p:nvPr>
        </p:nvSpPr>
        <p:spPr>
          <a:xfrm>
            <a:off x="685800" y="0"/>
            <a:ext cx="8382000" cy="838200"/>
          </a:xfrm>
        </p:spPr>
        <p:txBody>
          <a:bodyPr/>
          <a:lstStyle/>
          <a:p>
            <a:pPr eaLnBrk="1" hangingPunct="1"/>
            <a:r>
              <a:rPr lang="en-US" altLang="en-US" sz="5100"/>
              <a:t>Cures for the Common Cold</a:t>
            </a:r>
          </a:p>
        </p:txBody>
      </p:sp>
      <p:sp>
        <p:nvSpPr>
          <p:cNvPr id="30723" name="Rectangle 3">
            <a:extLst>
              <a:ext uri="{FF2B5EF4-FFF2-40B4-BE49-F238E27FC236}">
                <a16:creationId xmlns:a16="http://schemas.microsoft.com/office/drawing/2014/main" xmlns="" id="{48A38D69-D9A3-4D89-BFF5-05BC87063986}"/>
              </a:ext>
            </a:extLst>
          </p:cNvPr>
          <p:cNvSpPr>
            <a:spLocks noGrp="1" noChangeArrowheads="1"/>
          </p:cNvSpPr>
          <p:nvPr>
            <p:ph idx="1"/>
          </p:nvPr>
        </p:nvSpPr>
        <p:spPr>
          <a:xfrm>
            <a:off x="685800" y="838200"/>
            <a:ext cx="7696200" cy="5791200"/>
          </a:xfrm>
        </p:spPr>
        <p:txBody>
          <a:bodyPr/>
          <a:lstStyle/>
          <a:p>
            <a:pPr eaLnBrk="1" hangingPunct="1">
              <a:lnSpc>
                <a:spcPct val="80000"/>
              </a:lnSpc>
              <a:buFont typeface="Wingdings" panose="05000000000000000000" pitchFamily="2" charset="2"/>
              <a:buNone/>
            </a:pPr>
            <a:r>
              <a:rPr lang="en-US" altLang="en-US" sz="2600" b="1">
                <a:solidFill>
                  <a:schemeClr val="tx2"/>
                </a:solidFill>
              </a:rPr>
              <a:t>1.</a:t>
            </a:r>
            <a:r>
              <a:rPr lang="en-US" altLang="en-US" sz="2600" b="1"/>
              <a:t> Kill the virus</a:t>
            </a:r>
          </a:p>
          <a:p>
            <a:pPr lvl="1" eaLnBrk="1" hangingPunct="1">
              <a:lnSpc>
                <a:spcPct val="80000"/>
              </a:lnSpc>
            </a:pPr>
            <a:r>
              <a:rPr lang="en-US" altLang="en-US" sz="2200" b="1"/>
              <a:t>Rhinoviruses cannot survive at &gt;37</a:t>
            </a:r>
            <a:r>
              <a:rPr lang="en-US" altLang="en-US" sz="2200" b="1" baseline="30000"/>
              <a:t>o</a:t>
            </a:r>
            <a:r>
              <a:rPr lang="en-US" altLang="en-US" sz="2200" b="1"/>
              <a:t>C</a:t>
            </a:r>
          </a:p>
          <a:p>
            <a:pPr lvl="2" eaLnBrk="1" hangingPunct="1">
              <a:lnSpc>
                <a:spcPct val="80000"/>
              </a:lnSpc>
            </a:pPr>
            <a:r>
              <a:rPr lang="en-US" altLang="en-US" sz="2000" b="1"/>
              <a:t>Steam inhalation</a:t>
            </a:r>
          </a:p>
          <a:p>
            <a:pPr lvl="1" eaLnBrk="1" hangingPunct="1">
              <a:lnSpc>
                <a:spcPct val="80000"/>
              </a:lnSpc>
            </a:pPr>
            <a:r>
              <a:rPr lang="en-US" altLang="en-US" sz="2200" b="1"/>
              <a:t>Zinc kills effectively</a:t>
            </a:r>
          </a:p>
          <a:p>
            <a:pPr lvl="2" eaLnBrk="1" hangingPunct="1">
              <a:lnSpc>
                <a:spcPct val="80000"/>
              </a:lnSpc>
            </a:pPr>
            <a:r>
              <a:rPr lang="en-US" altLang="en-US" sz="2000" b="1"/>
              <a:t>Jackson, Arch Int Med 1997;157:2373</a:t>
            </a:r>
          </a:p>
          <a:p>
            <a:pPr lvl="1" eaLnBrk="1" hangingPunct="1">
              <a:lnSpc>
                <a:spcPct val="80000"/>
              </a:lnSpc>
            </a:pPr>
            <a:r>
              <a:rPr lang="en-US" altLang="en-US" sz="2200" b="1"/>
              <a:t>Interferon </a:t>
            </a:r>
            <a:r>
              <a:rPr lang="en-US" altLang="en-US" sz="2200" b="1">
                <a:sym typeface="Symbol" panose="05050102010706020507" pitchFamily="18" charset="2"/>
              </a:rPr>
              <a:t> and </a:t>
            </a:r>
          </a:p>
          <a:p>
            <a:pPr lvl="2" eaLnBrk="1" hangingPunct="1">
              <a:lnSpc>
                <a:spcPct val="80000"/>
              </a:lnSpc>
            </a:pPr>
            <a:r>
              <a:rPr lang="en-US" altLang="en-US" sz="2000" b="1">
                <a:sym typeface="Symbol" panose="05050102010706020507" pitchFamily="18" charset="2"/>
              </a:rPr>
              <a:t>Farr, Antimicrob Agents Chemother 1984;26:31</a:t>
            </a:r>
          </a:p>
          <a:p>
            <a:pPr lvl="2" eaLnBrk="1" hangingPunct="1">
              <a:lnSpc>
                <a:spcPct val="80000"/>
              </a:lnSpc>
            </a:pPr>
            <a:r>
              <a:rPr lang="en-US" altLang="en-US" sz="2000" b="1">
                <a:sym typeface="Symbol" panose="05050102010706020507" pitchFamily="18" charset="2"/>
              </a:rPr>
              <a:t>Sperber, J Infect Dis 1989;160:700</a:t>
            </a:r>
          </a:p>
          <a:p>
            <a:pPr lvl="1" eaLnBrk="1" hangingPunct="1">
              <a:lnSpc>
                <a:spcPct val="80000"/>
              </a:lnSpc>
            </a:pPr>
            <a:r>
              <a:rPr lang="en-US" altLang="en-US" sz="2200" b="1">
                <a:sym typeface="Symbol" panose="05050102010706020507" pitchFamily="18" charset="2"/>
              </a:rPr>
              <a:t>Ribavirin</a:t>
            </a:r>
          </a:p>
          <a:p>
            <a:pPr lvl="2" eaLnBrk="1" hangingPunct="1">
              <a:lnSpc>
                <a:spcPct val="80000"/>
              </a:lnSpc>
            </a:pPr>
            <a:r>
              <a:rPr lang="en-US" altLang="en-US" sz="2000" b="1">
                <a:sym typeface="Symbol" panose="05050102010706020507" pitchFamily="18" charset="2"/>
              </a:rPr>
              <a:t>Dolovich, Chest 1992;102:284</a:t>
            </a:r>
          </a:p>
          <a:p>
            <a:pPr lvl="1" eaLnBrk="1" hangingPunct="1">
              <a:lnSpc>
                <a:spcPct val="80000"/>
              </a:lnSpc>
            </a:pPr>
            <a:r>
              <a:rPr lang="en-US" altLang="en-US" sz="2200" b="1">
                <a:sym typeface="Symbol" panose="05050102010706020507" pitchFamily="18" charset="2"/>
              </a:rPr>
              <a:t>Dichloroflavan</a:t>
            </a:r>
          </a:p>
          <a:p>
            <a:pPr lvl="2" eaLnBrk="1" hangingPunct="1">
              <a:lnSpc>
                <a:spcPct val="80000"/>
              </a:lnSpc>
            </a:pPr>
            <a:r>
              <a:rPr lang="en-US" altLang="en-US" sz="2000" b="1">
                <a:sym typeface="Symbol" panose="05050102010706020507" pitchFamily="18" charset="2"/>
              </a:rPr>
              <a:t>Phillpotts, Arch Virol 1983;75:115</a:t>
            </a:r>
          </a:p>
          <a:p>
            <a:pPr lvl="1" eaLnBrk="1" hangingPunct="1">
              <a:lnSpc>
                <a:spcPct val="80000"/>
              </a:lnSpc>
            </a:pPr>
            <a:r>
              <a:rPr lang="en-US" altLang="en-US" sz="2200" b="1">
                <a:sym typeface="Symbol" panose="05050102010706020507" pitchFamily="18" charset="2"/>
              </a:rPr>
              <a:t>Pirodavir</a:t>
            </a:r>
          </a:p>
          <a:p>
            <a:pPr lvl="2" eaLnBrk="1" hangingPunct="1">
              <a:lnSpc>
                <a:spcPct val="80000"/>
              </a:lnSpc>
            </a:pPr>
            <a:r>
              <a:rPr lang="en-US" altLang="en-US" sz="2000" b="1">
                <a:sym typeface="Symbol" panose="05050102010706020507" pitchFamily="18" charset="2"/>
              </a:rPr>
              <a:t>Hayden, Antimicrob Agents Chemother 1995;39:290</a:t>
            </a:r>
            <a:r>
              <a:rPr lang="en-US" altLang="en-US" sz="2000" b="1"/>
              <a:t> </a:t>
            </a:r>
          </a:p>
          <a:p>
            <a:pPr eaLnBrk="1" hangingPunct="1">
              <a:lnSpc>
                <a:spcPct val="80000"/>
              </a:lnSpc>
              <a:buFont typeface="Wingdings" panose="05000000000000000000" pitchFamily="2" charset="2"/>
              <a:buNone/>
            </a:pPr>
            <a:r>
              <a:rPr lang="en-US" altLang="en-US" sz="2600" b="1">
                <a:solidFill>
                  <a:schemeClr val="tx2"/>
                </a:solidFill>
              </a:rPr>
              <a:t>2.</a:t>
            </a:r>
            <a:r>
              <a:rPr lang="en-US" altLang="en-US" sz="2600" b="1"/>
              <a:t> Prevent adhesion</a:t>
            </a:r>
          </a:p>
          <a:p>
            <a:pPr lvl="2" eaLnBrk="1" hangingPunct="1">
              <a:lnSpc>
                <a:spcPct val="80000"/>
              </a:lnSpc>
            </a:pPr>
            <a:r>
              <a:rPr lang="en-US" altLang="en-US" sz="2000" b="1"/>
              <a:t>ICAM-1</a:t>
            </a:r>
          </a:p>
          <a:p>
            <a:pPr lvl="3" eaLnBrk="1" hangingPunct="1">
              <a:lnSpc>
                <a:spcPct val="80000"/>
              </a:lnSpc>
            </a:pPr>
            <a:r>
              <a:rPr lang="en-US" altLang="en-US" sz="1800" b="1"/>
              <a:t>Huguenel, Am J Resp Crit Care Med 1997;155:1206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77119EA9-A05E-4E39-AE5C-7734222D3EC9}"/>
              </a:ext>
            </a:extLst>
          </p:cNvPr>
          <p:cNvSpPr>
            <a:spLocks noGrp="1" noChangeArrowheads="1"/>
          </p:cNvSpPr>
          <p:nvPr>
            <p:ph idx="1"/>
          </p:nvPr>
        </p:nvSpPr>
        <p:spPr>
          <a:xfrm>
            <a:off x="685800" y="304800"/>
            <a:ext cx="8458200" cy="6172200"/>
          </a:xfrm>
        </p:spPr>
        <p:txBody>
          <a:bodyPr/>
          <a:lstStyle/>
          <a:p>
            <a:pPr eaLnBrk="1" hangingPunct="1">
              <a:buFont typeface="Wingdings" panose="05000000000000000000" pitchFamily="2" charset="2"/>
              <a:buNone/>
            </a:pPr>
            <a:r>
              <a:rPr lang="en-US" altLang="en-US" b="1">
                <a:solidFill>
                  <a:schemeClr val="tx2"/>
                </a:solidFill>
              </a:rPr>
              <a:t>3.</a:t>
            </a:r>
            <a:r>
              <a:rPr lang="en-US" altLang="en-US" b="1"/>
              <a:t> Prevent the response</a:t>
            </a:r>
          </a:p>
          <a:p>
            <a:pPr lvl="1" eaLnBrk="1" hangingPunct="1"/>
            <a:r>
              <a:rPr lang="en-US" altLang="en-US" b="1"/>
              <a:t>Steroids</a:t>
            </a:r>
          </a:p>
          <a:p>
            <a:pPr lvl="1" eaLnBrk="1" hangingPunct="1"/>
            <a:r>
              <a:rPr lang="en-US" altLang="en-US" b="1"/>
              <a:t>NSAIDs</a:t>
            </a:r>
          </a:p>
          <a:p>
            <a:pPr lvl="1" eaLnBrk="1" hangingPunct="1"/>
            <a:r>
              <a:rPr lang="en-US" altLang="en-US" b="1"/>
              <a:t>Anticholinergics (nasal Atrovent)</a:t>
            </a:r>
          </a:p>
          <a:p>
            <a:pPr lvl="1" eaLnBrk="1" hangingPunct="1"/>
            <a:r>
              <a:rPr lang="en-US" altLang="en-US" b="1"/>
              <a:t>Antihistamines</a:t>
            </a:r>
          </a:p>
          <a:p>
            <a:pPr lvl="1" eaLnBrk="1" hangingPunct="1"/>
            <a:r>
              <a:rPr lang="en-US" altLang="en-US" b="1">
                <a:sym typeface="Symbol" panose="05050102010706020507" pitchFamily="18" charset="2"/>
              </a:rPr>
              <a:t> Adrenergic agents (phenylepinepherine, Afrin)</a:t>
            </a:r>
          </a:p>
          <a:p>
            <a:pPr lvl="1" eaLnBrk="1" hangingPunct="1"/>
            <a:r>
              <a:rPr lang="en-US" altLang="en-US" b="1">
                <a:sym typeface="Symbol" panose="05050102010706020507" pitchFamily="18" charset="2"/>
              </a:rPr>
              <a:t>Expectorants, suppressants</a:t>
            </a:r>
          </a:p>
          <a:p>
            <a:pPr lvl="2" eaLnBrk="1" hangingPunct="1"/>
            <a:r>
              <a:rPr lang="en-US" altLang="en-US" b="1">
                <a:sym typeface="Symbol" panose="05050102010706020507" pitchFamily="18" charset="2"/>
              </a:rPr>
              <a:t>Nausea and narcosis</a:t>
            </a:r>
          </a:p>
          <a:p>
            <a:pPr eaLnBrk="1" hangingPunct="1">
              <a:buFont typeface="Wingdings" panose="05000000000000000000" pitchFamily="2" charset="2"/>
              <a:buNone/>
            </a:pPr>
            <a:r>
              <a:rPr lang="en-US" altLang="en-US" b="1">
                <a:solidFill>
                  <a:schemeClr val="tx2"/>
                </a:solidFill>
              </a:rPr>
              <a:t>4.</a:t>
            </a:r>
            <a:r>
              <a:rPr lang="en-US" altLang="en-US" b="1"/>
              <a:t> Prevent spread</a:t>
            </a:r>
          </a:p>
          <a:p>
            <a:pPr lvl="1" eaLnBrk="1" hangingPunct="1"/>
            <a:r>
              <a:rPr lang="en-US" altLang="en-US" b="1"/>
              <a:t>Nasal iodine</a:t>
            </a:r>
          </a:p>
          <a:p>
            <a:pPr lvl="1" eaLnBrk="1" hangingPunct="1"/>
            <a:r>
              <a:rPr lang="en-US" altLang="en-US" b="1"/>
              <a:t>Wash hands compulsively</a:t>
            </a:r>
          </a:p>
          <a:p>
            <a:pPr lvl="1" eaLnBrk="1" hangingPunct="1"/>
            <a:r>
              <a:rPr lang="en-US" altLang="en-US"/>
              <a:t>No handshaking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8DCD611F-E86A-4E13-B744-447808BD2A24}"/>
              </a:ext>
            </a:extLst>
          </p:cNvPr>
          <p:cNvSpPr>
            <a:spLocks noGrp="1" noChangeArrowheads="1"/>
          </p:cNvSpPr>
          <p:nvPr>
            <p:ph idx="1"/>
          </p:nvPr>
        </p:nvSpPr>
        <p:spPr>
          <a:xfrm>
            <a:off x="457200" y="228600"/>
            <a:ext cx="8991600" cy="6400800"/>
          </a:xfrm>
        </p:spPr>
        <p:txBody>
          <a:bodyPr/>
          <a:lstStyle/>
          <a:p>
            <a:pPr eaLnBrk="1" hangingPunct="1">
              <a:buFont typeface="Wingdings" panose="05000000000000000000" pitchFamily="2" charset="2"/>
              <a:buNone/>
            </a:pPr>
            <a:r>
              <a:rPr lang="en-US" altLang="en-US" sz="3400" b="1" dirty="0">
                <a:solidFill>
                  <a:schemeClr val="tx2"/>
                </a:solidFill>
              </a:rPr>
              <a:t>5.</a:t>
            </a:r>
            <a:r>
              <a:rPr lang="en-US" altLang="en-US" sz="3400" b="1" dirty="0"/>
              <a:t> Magic</a:t>
            </a:r>
          </a:p>
          <a:p>
            <a:pPr lvl="2" eaLnBrk="1" hangingPunct="1"/>
            <a:r>
              <a:rPr lang="en-US" altLang="en-US" sz="2600" b="1" dirty="0"/>
              <a:t>The chicken soup legacy</a:t>
            </a:r>
          </a:p>
          <a:p>
            <a:pPr lvl="3" eaLnBrk="1" hangingPunct="1"/>
            <a:r>
              <a:rPr lang="en-US" altLang="en-US" sz="2400" b="1" dirty="0"/>
              <a:t>Chicken Soup Inhibits Neutrophil Chemotaxis In Vitro. </a:t>
            </a:r>
            <a:r>
              <a:rPr lang="en-US" altLang="en-US" sz="2400" b="1" dirty="0" err="1"/>
              <a:t>Rennard</a:t>
            </a:r>
            <a:r>
              <a:rPr lang="en-US" altLang="en-US" sz="2400" b="1" dirty="0"/>
              <a:t>, Chest 2000;118:1150</a:t>
            </a:r>
          </a:p>
          <a:p>
            <a:pPr lvl="3" eaLnBrk="1" hangingPunct="1"/>
            <a:r>
              <a:rPr lang="en-US" altLang="en-US" sz="2400" b="1" dirty="0" err="1"/>
              <a:t>Saketkhoo</a:t>
            </a:r>
            <a:r>
              <a:rPr lang="en-US" altLang="en-US" sz="2400" b="1" dirty="0"/>
              <a:t> K, Effects of drinking hot water, cold water and chicken soup on nasal mucus velocity and nasal airflow resistance. Chest 1978; 74:408</a:t>
            </a:r>
          </a:p>
          <a:p>
            <a:pPr lvl="2" eaLnBrk="1" hangingPunct="1"/>
            <a:r>
              <a:rPr lang="en-US" altLang="en-US" sz="2600" b="1" dirty="0"/>
              <a:t>Vitamin C </a:t>
            </a:r>
          </a:p>
          <a:p>
            <a:pPr lvl="3" eaLnBrk="1" hangingPunct="1"/>
            <a:r>
              <a:rPr lang="en-US" altLang="en-US" sz="2400" b="1" dirty="0"/>
              <a:t>The Nobel Cult of Linus Pauling</a:t>
            </a:r>
          </a:p>
          <a:p>
            <a:pPr lvl="2" eaLnBrk="1" hangingPunct="1"/>
            <a:r>
              <a:rPr lang="en-US" altLang="en-US" sz="2600" b="1" dirty="0" err="1"/>
              <a:t>Ginsana</a:t>
            </a:r>
            <a:r>
              <a:rPr lang="en-US" altLang="en-US" sz="2600" b="1" dirty="0"/>
              <a:t> G</a:t>
            </a:r>
          </a:p>
          <a:p>
            <a:pPr lvl="2" eaLnBrk="1" hangingPunct="1"/>
            <a:r>
              <a:rPr lang="en-US" altLang="en-US" sz="2600" b="1" dirty="0"/>
              <a:t>Antibiotics</a:t>
            </a:r>
          </a:p>
          <a:p>
            <a:pPr lvl="3" eaLnBrk="1" hangingPunct="1"/>
            <a:r>
              <a:rPr lang="en-US" altLang="en-US" sz="2400" b="1" dirty="0"/>
              <a:t>~25% of all antibiotic prescriptions</a:t>
            </a:r>
          </a:p>
          <a:p>
            <a:pPr lvl="2" eaLnBrk="1" hangingPunct="1"/>
            <a:r>
              <a:rPr lang="en-US" altLang="en-US" sz="2600" b="1" dirty="0"/>
              <a:t>Echinacea</a:t>
            </a:r>
          </a:p>
          <a:p>
            <a:pPr lvl="3" eaLnBrk="1" hangingPunct="1"/>
            <a:endParaRPr lang="en-US" altLang="en-US"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0CF77575-D968-497A-8351-34C0292372B4}"/>
              </a:ext>
            </a:extLst>
          </p:cNvPr>
          <p:cNvSpPr>
            <a:spLocks noGrp="1" noChangeArrowheads="1"/>
          </p:cNvSpPr>
          <p:nvPr>
            <p:ph type="title"/>
          </p:nvPr>
        </p:nvSpPr>
        <p:spPr>
          <a:xfrm>
            <a:off x="304800" y="152400"/>
            <a:ext cx="7772400" cy="685800"/>
          </a:xfrm>
        </p:spPr>
        <p:txBody>
          <a:bodyPr/>
          <a:lstStyle/>
          <a:p>
            <a:pPr eaLnBrk="1" hangingPunct="1"/>
            <a:r>
              <a:rPr lang="en-US" altLang="en-US"/>
              <a:t>Drugs and Respiratory Illnesses</a:t>
            </a:r>
          </a:p>
        </p:txBody>
      </p:sp>
      <p:graphicFrame>
        <p:nvGraphicFramePr>
          <p:cNvPr id="323624" name="Group 40">
            <a:extLst>
              <a:ext uri="{FF2B5EF4-FFF2-40B4-BE49-F238E27FC236}">
                <a16:creationId xmlns:a16="http://schemas.microsoft.com/office/drawing/2014/main" xmlns="" id="{5958B0EB-F267-4AF9-811B-1A6160206C2F}"/>
              </a:ext>
            </a:extLst>
          </p:cNvPr>
          <p:cNvGraphicFramePr>
            <a:graphicFrameLocks noGrp="1"/>
          </p:cNvGraphicFramePr>
          <p:nvPr>
            <p:ph type="tbl" idx="1"/>
          </p:nvPr>
        </p:nvGraphicFramePr>
        <p:xfrm>
          <a:off x="152400" y="1066800"/>
          <a:ext cx="8991600" cy="5414963"/>
        </p:xfrm>
        <a:graphic>
          <a:graphicData uri="http://schemas.openxmlformats.org/drawingml/2006/table">
            <a:tbl>
              <a:tblPr/>
              <a:tblGrid>
                <a:gridCol w="1447800">
                  <a:extLst>
                    <a:ext uri="{9D8B030D-6E8A-4147-A177-3AD203B41FA5}">
                      <a16:colId xmlns:a16="http://schemas.microsoft.com/office/drawing/2014/main" xmlns="" val="1020888369"/>
                    </a:ext>
                  </a:extLst>
                </a:gridCol>
                <a:gridCol w="2209800">
                  <a:extLst>
                    <a:ext uri="{9D8B030D-6E8A-4147-A177-3AD203B41FA5}">
                      <a16:colId xmlns:a16="http://schemas.microsoft.com/office/drawing/2014/main" xmlns="" val="898356816"/>
                    </a:ext>
                  </a:extLst>
                </a:gridCol>
                <a:gridCol w="2438400">
                  <a:extLst>
                    <a:ext uri="{9D8B030D-6E8A-4147-A177-3AD203B41FA5}">
                      <a16:colId xmlns:a16="http://schemas.microsoft.com/office/drawing/2014/main" xmlns="" val="2007503343"/>
                    </a:ext>
                  </a:extLst>
                </a:gridCol>
                <a:gridCol w="2895600">
                  <a:extLst>
                    <a:ext uri="{9D8B030D-6E8A-4147-A177-3AD203B41FA5}">
                      <a16:colId xmlns:a16="http://schemas.microsoft.com/office/drawing/2014/main" xmlns="" val="1554712018"/>
                    </a:ext>
                  </a:extLst>
                </a:gridCol>
              </a:tblGrid>
              <a:tr h="39626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1" i="0" u="none" strike="noStrike" cap="none" normalizeH="0" baseline="0">
                          <a:ln>
                            <a:noFill/>
                          </a:ln>
                          <a:solidFill>
                            <a:schemeClr val="accent1"/>
                          </a:solidFill>
                          <a:effectLst/>
                          <a:latin typeface="Arial" panose="020B0604020202020204" pitchFamily="34" charset="0"/>
                          <a:cs typeface="Arial" panose="020B0604020202020204" pitchFamily="34" charset="0"/>
                        </a:rPr>
                        <a:t>DEFENSE</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1" i="0" u="none" strike="noStrike" cap="none" normalizeH="0" baseline="0">
                          <a:ln>
                            <a:noFill/>
                          </a:ln>
                          <a:solidFill>
                            <a:schemeClr val="accent1"/>
                          </a:solidFill>
                          <a:effectLst/>
                          <a:latin typeface="Arial" panose="020B0604020202020204" pitchFamily="34" charset="0"/>
                          <a:cs typeface="Arial" panose="020B0604020202020204" pitchFamily="34" charset="0"/>
                        </a:rPr>
                        <a:t>ACTION</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1" i="0" u="none" strike="noStrike" cap="none" normalizeH="0" baseline="0">
                          <a:ln>
                            <a:noFill/>
                          </a:ln>
                          <a:solidFill>
                            <a:schemeClr val="accent1"/>
                          </a:solidFill>
                          <a:effectLst/>
                          <a:latin typeface="Arial" panose="020B0604020202020204" pitchFamily="34" charset="0"/>
                          <a:cs typeface="Arial" panose="020B0604020202020204" pitchFamily="34" charset="0"/>
                        </a:rPr>
                        <a:t>SUPPRESSION</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1" i="0" u="none" strike="noStrike" cap="none" normalizeH="0" baseline="0">
                          <a:ln>
                            <a:noFill/>
                          </a:ln>
                          <a:solidFill>
                            <a:schemeClr val="accent1"/>
                          </a:solidFill>
                          <a:effectLst/>
                          <a:latin typeface="Arial" panose="020B0604020202020204" pitchFamily="34" charset="0"/>
                          <a:cs typeface="Arial" panose="020B0604020202020204" pitchFamily="34" charset="0"/>
                        </a:rPr>
                        <a:t>EFFECT</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776153145"/>
                  </a:ext>
                </a:extLst>
              </a:tr>
              <a:tr h="519143">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fever</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viral kill</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antipyretics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sym typeface="Symbol" panose="05050102010706020507" pitchFamily="18" charset="2"/>
                        </a:rPr>
                        <a:t></a:t>
                      </a: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virulence</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711561758"/>
                  </a:ext>
                </a:extLst>
              </a:tr>
              <a:tr h="1295476">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cilia</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clear bacteria</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narcotics antihistamines sedatives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impaired bacterial and irritant clearance</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4202516528"/>
                  </a:ext>
                </a:extLst>
              </a:tr>
              <a:tr h="88397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cough</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airway clearance</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narcotics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pneumonia</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101521035"/>
                  </a:ext>
                </a:extLst>
              </a:tr>
              <a:tr h="1280235">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mucus</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block penetration, antibodies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antihistamines decongestants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prolonged disease</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694839707"/>
                  </a:ext>
                </a:extLst>
              </a:tr>
              <a:tr h="1039874">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bacteria</a:t>
                      </a:r>
                    </a:p>
                  </a:txBody>
                  <a:tcPr marT="45723" marB="4572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kill pathogens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inappropriate antibiotics</a:t>
                      </a:r>
                    </a:p>
                  </a:txBody>
                  <a:tcPr marT="45723" marB="45723"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rPr>
                        <a:t>bacterial pneumonia</a:t>
                      </a:r>
                    </a:p>
                  </a:txBody>
                  <a:tcPr marT="45723" marB="4572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19526246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xmlns="" id="{113D87B6-E2CA-4573-8E5A-A1B0040891EA}"/>
              </a:ext>
            </a:extLst>
          </p:cNvPr>
          <p:cNvSpPr>
            <a:spLocks noGrp="1" noChangeArrowheads="1"/>
          </p:cNvSpPr>
          <p:nvPr>
            <p:ph type="title"/>
          </p:nvPr>
        </p:nvSpPr>
        <p:spPr>
          <a:xfrm>
            <a:off x="381000" y="228600"/>
            <a:ext cx="8763000" cy="1143000"/>
          </a:xfrm>
        </p:spPr>
        <p:txBody>
          <a:bodyPr>
            <a:normAutofit fontScale="90000"/>
          </a:bodyPr>
          <a:lstStyle/>
          <a:p>
            <a:pPr eaLnBrk="1" hangingPunct="1"/>
            <a:r>
              <a:rPr lang="en-US" altLang="en-US" sz="5100"/>
              <a:t>So Why Can’t We Cure </a:t>
            </a:r>
            <a:br>
              <a:rPr lang="en-US" altLang="en-US" sz="5100"/>
            </a:br>
            <a:r>
              <a:rPr lang="en-US" altLang="en-US" sz="5100"/>
              <a:t>the Common Cold?</a:t>
            </a:r>
          </a:p>
        </p:txBody>
      </p:sp>
      <p:sp>
        <p:nvSpPr>
          <p:cNvPr id="38915" name="Rectangle 3">
            <a:extLst>
              <a:ext uri="{FF2B5EF4-FFF2-40B4-BE49-F238E27FC236}">
                <a16:creationId xmlns:a16="http://schemas.microsoft.com/office/drawing/2014/main" xmlns="" id="{698971B3-E172-4D94-BD88-804484678545}"/>
              </a:ext>
            </a:extLst>
          </p:cNvPr>
          <p:cNvSpPr>
            <a:spLocks noGrp="1" noChangeArrowheads="1"/>
          </p:cNvSpPr>
          <p:nvPr>
            <p:ph idx="1"/>
          </p:nvPr>
        </p:nvSpPr>
        <p:spPr>
          <a:xfrm>
            <a:off x="228600" y="1828800"/>
            <a:ext cx="8915400" cy="4114800"/>
          </a:xfrm>
        </p:spPr>
        <p:txBody>
          <a:bodyPr/>
          <a:lstStyle/>
          <a:p>
            <a:pPr eaLnBrk="1" hangingPunct="1"/>
            <a:r>
              <a:rPr lang="en-US" altLang="en-US" sz="2600" b="1"/>
              <a:t>Killing the virus is not feasible</a:t>
            </a:r>
          </a:p>
          <a:p>
            <a:pPr lvl="1" eaLnBrk="1" hangingPunct="1"/>
            <a:r>
              <a:rPr lang="en-US" altLang="en-US" sz="2200" b="1"/>
              <a:t>Complexity through simplicity</a:t>
            </a:r>
          </a:p>
          <a:p>
            <a:pPr lvl="1" eaLnBrk="1" hangingPunct="1"/>
            <a:r>
              <a:rPr lang="en-US" altLang="en-US" sz="2200" b="1"/>
              <a:t>Very poor antigenicity</a:t>
            </a:r>
          </a:p>
          <a:p>
            <a:pPr lvl="1" eaLnBrk="1" hangingPunct="1"/>
            <a:r>
              <a:rPr lang="en-US" altLang="en-US" sz="2200" b="1"/>
              <a:t>Hit and Run</a:t>
            </a:r>
          </a:p>
          <a:p>
            <a:pPr lvl="2" eaLnBrk="1" hangingPunct="1"/>
            <a:r>
              <a:rPr lang="en-US" altLang="en-US" sz="2000" b="1"/>
              <a:t>Viruses are largely gone when symptoms become prominent</a:t>
            </a:r>
          </a:p>
          <a:p>
            <a:pPr lvl="2" eaLnBrk="1" hangingPunct="1"/>
            <a:r>
              <a:rPr lang="en-US" altLang="en-US" sz="2000" b="1"/>
              <a:t>Symptoms are the response, not the infection</a:t>
            </a:r>
          </a:p>
          <a:p>
            <a:pPr eaLnBrk="1" hangingPunct="1"/>
            <a:r>
              <a:rPr lang="en-US" altLang="en-US" sz="2600" b="1"/>
              <a:t>Prevention of Spread theoretically possible</a:t>
            </a:r>
          </a:p>
          <a:p>
            <a:pPr eaLnBrk="1" hangingPunct="1"/>
            <a:r>
              <a:rPr lang="en-US" altLang="en-US" sz="2600" b="1"/>
              <a:t>drug therapy likely limited to symptomatic</a:t>
            </a:r>
          </a:p>
          <a:p>
            <a:pPr lvl="1" eaLnBrk="1" hangingPunct="1"/>
            <a:r>
              <a:rPr lang="en-US" altLang="en-US" sz="2200" b="1"/>
              <a:t>Walking the tightrope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D8D8625A-91D8-4473-907B-1DFBDF837D47}"/>
              </a:ext>
            </a:extLst>
          </p:cNvPr>
          <p:cNvSpPr>
            <a:spLocks noGrp="1" noChangeArrowheads="1"/>
          </p:cNvSpPr>
          <p:nvPr>
            <p:ph type="title"/>
          </p:nvPr>
        </p:nvSpPr>
        <p:spPr/>
        <p:txBody>
          <a:bodyPr/>
          <a:lstStyle/>
          <a:p>
            <a:pPr eaLnBrk="1" hangingPunct="1"/>
            <a:r>
              <a:rPr lang="en-US" altLang="en-US" sz="6300" u="sng"/>
              <a:t>Questions</a:t>
            </a:r>
          </a:p>
        </p:txBody>
      </p:sp>
      <p:sp>
        <p:nvSpPr>
          <p:cNvPr id="7171" name="Rectangle 3">
            <a:extLst>
              <a:ext uri="{FF2B5EF4-FFF2-40B4-BE49-F238E27FC236}">
                <a16:creationId xmlns:a16="http://schemas.microsoft.com/office/drawing/2014/main" xmlns="" id="{8AD5CDF9-4685-49C5-9B9B-2CBB4EC2E7D8}"/>
              </a:ext>
            </a:extLst>
          </p:cNvPr>
          <p:cNvSpPr>
            <a:spLocks noGrp="1" noChangeArrowheads="1"/>
          </p:cNvSpPr>
          <p:nvPr>
            <p:ph idx="1"/>
          </p:nvPr>
        </p:nvSpPr>
        <p:spPr>
          <a:xfrm>
            <a:off x="0" y="1524000"/>
            <a:ext cx="9144000" cy="5029200"/>
          </a:xfrm>
        </p:spPr>
        <p:txBody>
          <a:bodyPr/>
          <a:lstStyle/>
          <a:p>
            <a:pPr algn="ctr" eaLnBrk="1" hangingPunct="1"/>
            <a:r>
              <a:rPr lang="en-US" altLang="en-US" sz="5100" b="1"/>
              <a:t>Why are respiratory infections seasonal?</a:t>
            </a:r>
          </a:p>
          <a:p>
            <a:pPr algn="ctr" eaLnBrk="1" hangingPunct="1"/>
            <a:r>
              <a:rPr lang="en-US" altLang="en-US" sz="5100" b="1"/>
              <a:t>Why can’t we cure the common cold?</a:t>
            </a:r>
          </a:p>
          <a:p>
            <a:pPr algn="ctr" eaLnBrk="1" hangingPunct="1"/>
            <a:r>
              <a:rPr lang="en-US" altLang="en-US" sz="5100" b="1"/>
              <a:t>Should I get a flu shot?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56E852B9-620C-414D-BE0B-939F32FC816D}"/>
              </a:ext>
            </a:extLst>
          </p:cNvPr>
          <p:cNvSpPr>
            <a:spLocks noGrp="1" noChangeArrowheads="1"/>
          </p:cNvSpPr>
          <p:nvPr>
            <p:ph type="title"/>
          </p:nvPr>
        </p:nvSpPr>
        <p:spPr>
          <a:xfrm>
            <a:off x="457200" y="277813"/>
            <a:ext cx="8610600" cy="1139825"/>
          </a:xfrm>
        </p:spPr>
        <p:txBody>
          <a:bodyPr/>
          <a:lstStyle/>
          <a:p>
            <a:pPr eaLnBrk="1" hangingPunct="1"/>
            <a:r>
              <a:rPr lang="en-US" altLang="en-US" sz="3400"/>
              <a:t>Where Should I Invest Money for the Common Cold?</a:t>
            </a:r>
          </a:p>
        </p:txBody>
      </p:sp>
      <p:sp>
        <p:nvSpPr>
          <p:cNvPr id="40963" name="Rectangle 3">
            <a:extLst>
              <a:ext uri="{FF2B5EF4-FFF2-40B4-BE49-F238E27FC236}">
                <a16:creationId xmlns:a16="http://schemas.microsoft.com/office/drawing/2014/main" xmlns="" id="{B80E976B-6588-4BF2-A383-4F8320250C39}"/>
              </a:ext>
            </a:extLst>
          </p:cNvPr>
          <p:cNvSpPr>
            <a:spLocks noGrp="1" noChangeArrowheads="1"/>
          </p:cNvSpPr>
          <p:nvPr>
            <p:ph idx="1"/>
          </p:nvPr>
        </p:nvSpPr>
        <p:spPr>
          <a:xfrm>
            <a:off x="381000" y="1371600"/>
            <a:ext cx="8077200" cy="5029200"/>
          </a:xfrm>
        </p:spPr>
        <p:txBody>
          <a:bodyPr/>
          <a:lstStyle/>
          <a:p>
            <a:pPr eaLnBrk="1" hangingPunct="1">
              <a:lnSpc>
                <a:spcPct val="80000"/>
              </a:lnSpc>
            </a:pPr>
            <a:r>
              <a:rPr lang="en-US" altLang="en-US" b="1" dirty="0"/>
              <a:t>Cures for the Common Cold</a:t>
            </a:r>
          </a:p>
          <a:p>
            <a:pPr lvl="1" eaLnBrk="1" hangingPunct="1">
              <a:lnSpc>
                <a:spcPct val="80000"/>
              </a:lnSpc>
            </a:pPr>
            <a:r>
              <a:rPr lang="en-US" altLang="en-US" b="1" dirty="0"/>
              <a:t>120-valent inhaled vaccine?</a:t>
            </a:r>
          </a:p>
          <a:p>
            <a:pPr lvl="1" eaLnBrk="1" hangingPunct="1">
              <a:lnSpc>
                <a:spcPct val="80000"/>
              </a:lnSpc>
            </a:pPr>
            <a:r>
              <a:rPr lang="en-US" altLang="en-US" b="1" dirty="0"/>
              <a:t>A Common rhinovirus protein antibody?</a:t>
            </a:r>
          </a:p>
          <a:p>
            <a:pPr lvl="1" eaLnBrk="1" hangingPunct="1">
              <a:lnSpc>
                <a:spcPct val="80000"/>
              </a:lnSpc>
            </a:pPr>
            <a:r>
              <a:rPr lang="en-US" altLang="en-US" b="1" dirty="0"/>
              <a:t>Change the irritant receptor biology?</a:t>
            </a:r>
          </a:p>
          <a:p>
            <a:pPr eaLnBrk="1" hangingPunct="1">
              <a:lnSpc>
                <a:spcPct val="80000"/>
              </a:lnSpc>
            </a:pPr>
            <a:r>
              <a:rPr lang="en-US" altLang="en-US" b="1" dirty="0"/>
              <a:t>Invest in antiviral environmental surfaces?</a:t>
            </a:r>
          </a:p>
          <a:p>
            <a:pPr eaLnBrk="1" hangingPunct="1">
              <a:lnSpc>
                <a:spcPct val="80000"/>
              </a:lnSpc>
            </a:pPr>
            <a:r>
              <a:rPr lang="en-US" altLang="en-US" b="1" dirty="0"/>
              <a:t>Sell PR to the government</a:t>
            </a:r>
          </a:p>
          <a:p>
            <a:pPr lvl="1" eaLnBrk="1" hangingPunct="1">
              <a:lnSpc>
                <a:spcPct val="80000"/>
              </a:lnSpc>
            </a:pPr>
            <a:r>
              <a:rPr lang="en-US" altLang="en-US" b="1" dirty="0"/>
              <a:t>Make handwashing easy and socially desirable</a:t>
            </a:r>
          </a:p>
          <a:p>
            <a:pPr lvl="2" eaLnBrk="1" hangingPunct="1">
              <a:lnSpc>
                <a:spcPct val="80000"/>
              </a:lnSpc>
            </a:pPr>
            <a:r>
              <a:rPr lang="en-US" altLang="en-US" b="1" dirty="0"/>
              <a:t>Fashion</a:t>
            </a:r>
          </a:p>
          <a:p>
            <a:pPr lvl="2" eaLnBrk="1" hangingPunct="1">
              <a:lnSpc>
                <a:spcPct val="80000"/>
              </a:lnSpc>
            </a:pPr>
            <a:r>
              <a:rPr lang="en-US" altLang="en-US" b="1" dirty="0"/>
              <a:t>Cool wash stations?</a:t>
            </a:r>
          </a:p>
          <a:p>
            <a:pPr lvl="1" eaLnBrk="1" hangingPunct="1">
              <a:lnSpc>
                <a:spcPct val="80000"/>
              </a:lnSpc>
            </a:pPr>
            <a:r>
              <a:rPr lang="en-US" altLang="en-US" b="1" dirty="0"/>
              <a:t>Advertising</a:t>
            </a:r>
          </a:p>
          <a:p>
            <a:pPr lvl="2" eaLnBrk="1" hangingPunct="1">
              <a:lnSpc>
                <a:spcPct val="80000"/>
              </a:lnSpc>
            </a:pPr>
            <a:r>
              <a:rPr lang="en-US" altLang="en-US" b="1" dirty="0"/>
              <a:t>Obsoleting the handshake?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a:extLst>
              <a:ext uri="{FF2B5EF4-FFF2-40B4-BE49-F238E27FC236}">
                <a16:creationId xmlns:a16="http://schemas.microsoft.com/office/drawing/2014/main" xmlns="" id="{CDDF4987-D090-412B-9D69-C71A8EB306B2}"/>
              </a:ext>
            </a:extLst>
          </p:cNvPr>
          <p:cNvSpPr>
            <a:spLocks noGrp="1" noChangeArrowheads="1"/>
          </p:cNvSpPr>
          <p:nvPr>
            <p:ph type="ctrTitle"/>
          </p:nvPr>
        </p:nvSpPr>
        <p:spPr/>
        <p:txBody>
          <a:bodyPr/>
          <a:lstStyle/>
          <a:p>
            <a:pPr eaLnBrk="1" hangingPunct="1">
              <a:defRPr/>
            </a:pPr>
            <a:r>
              <a:rPr lang="en-US" altLang="en-US" sz="11100" b="0">
                <a:effectLst>
                  <a:outerShdw blurRad="38100" dist="38100" dir="2700000" algn="tl">
                    <a:srgbClr val="C0C0C0"/>
                  </a:outerShdw>
                </a:effectLst>
              </a:rPr>
              <a:t>Influenza</a:t>
            </a:r>
          </a:p>
        </p:txBody>
      </p:sp>
      <p:sp>
        <p:nvSpPr>
          <p:cNvPr id="43011" name="Rectangle 5">
            <a:extLst>
              <a:ext uri="{FF2B5EF4-FFF2-40B4-BE49-F238E27FC236}">
                <a16:creationId xmlns:a16="http://schemas.microsoft.com/office/drawing/2014/main" xmlns="" id="{51281F20-B0EC-4E76-BA16-8FD7AC6F12FD}"/>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influenza">
            <a:extLst>
              <a:ext uri="{FF2B5EF4-FFF2-40B4-BE49-F238E27FC236}">
                <a16:creationId xmlns:a16="http://schemas.microsoft.com/office/drawing/2014/main" xmlns="" id="{504B55C9-D3BE-41F9-9C62-C4E5A62C8A7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371600"/>
            <a:ext cx="37338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59" name="Picture 3" descr="hemaglutinin">
            <a:extLst>
              <a:ext uri="{FF2B5EF4-FFF2-40B4-BE49-F238E27FC236}">
                <a16:creationId xmlns:a16="http://schemas.microsoft.com/office/drawing/2014/main" xmlns="" id="{7FCD247D-35EF-4CB6-96D4-03EB37909D8F}"/>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9800" y="2209800"/>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0" name="AutoShape 4">
            <a:extLst>
              <a:ext uri="{FF2B5EF4-FFF2-40B4-BE49-F238E27FC236}">
                <a16:creationId xmlns:a16="http://schemas.microsoft.com/office/drawing/2014/main" xmlns="" id="{72336331-8698-4A98-B5E8-9849E280CB0A}"/>
              </a:ext>
            </a:extLst>
          </p:cNvPr>
          <p:cNvSpPr>
            <a:spLocks noChangeArrowheads="1"/>
          </p:cNvSpPr>
          <p:nvPr/>
        </p:nvSpPr>
        <p:spPr bwMode="auto">
          <a:xfrm>
            <a:off x="3886200" y="2667000"/>
            <a:ext cx="2057400" cy="228600"/>
          </a:xfrm>
          <a:prstGeom prst="rightArrow">
            <a:avLst>
              <a:gd name="adj1" fmla="val 50000"/>
              <a:gd name="adj2" fmla="val 225000"/>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1" name="Oval 5">
            <a:extLst>
              <a:ext uri="{FF2B5EF4-FFF2-40B4-BE49-F238E27FC236}">
                <a16:creationId xmlns:a16="http://schemas.microsoft.com/office/drawing/2014/main" xmlns="" id="{CE189E9B-C632-45CB-A250-709999C82BF1}"/>
              </a:ext>
            </a:extLst>
          </p:cNvPr>
          <p:cNvSpPr>
            <a:spLocks noChangeArrowheads="1"/>
          </p:cNvSpPr>
          <p:nvPr/>
        </p:nvSpPr>
        <p:spPr bwMode="auto">
          <a:xfrm>
            <a:off x="3429000" y="2438400"/>
            <a:ext cx="304800" cy="457200"/>
          </a:xfrm>
          <a:prstGeom prst="ellipse">
            <a:avLst/>
          </a:prstGeom>
          <a:noFill/>
          <a:ln w="28575">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5062" name="Text Box 6">
            <a:extLst>
              <a:ext uri="{FF2B5EF4-FFF2-40B4-BE49-F238E27FC236}">
                <a16:creationId xmlns:a16="http://schemas.microsoft.com/office/drawing/2014/main" xmlns="" id="{F2A2619C-3F9B-460F-B92E-A01D43DF96B6}"/>
              </a:ext>
            </a:extLst>
          </p:cNvPr>
          <p:cNvSpPr txBox="1">
            <a:spLocks noChangeArrowheads="1"/>
          </p:cNvSpPr>
          <p:nvPr/>
        </p:nvSpPr>
        <p:spPr bwMode="auto">
          <a:xfrm>
            <a:off x="914400" y="228600"/>
            <a:ext cx="73152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5400" b="1">
                <a:solidFill>
                  <a:schemeClr val="tx2"/>
                </a:solidFill>
                <a:latin typeface="Times New Roman" panose="02020603050405020304" pitchFamily="18" charset="0"/>
              </a:rPr>
              <a:t>The Influenza A Virus</a:t>
            </a:r>
          </a:p>
        </p:txBody>
      </p:sp>
      <p:pic>
        <p:nvPicPr>
          <p:cNvPr id="45063" name="Picture 7" descr="rhino">
            <a:extLst>
              <a:ext uri="{FF2B5EF4-FFF2-40B4-BE49-F238E27FC236}">
                <a16:creationId xmlns:a16="http://schemas.microsoft.com/office/drawing/2014/main" xmlns="" id="{28D69D7C-EADD-4DB9-8F14-08A418B1AF5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00" y="5334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64" name="Text Box 8">
            <a:extLst>
              <a:ext uri="{FF2B5EF4-FFF2-40B4-BE49-F238E27FC236}">
                <a16:creationId xmlns:a16="http://schemas.microsoft.com/office/drawing/2014/main" xmlns="" id="{06AC071D-FEF9-412D-9E3B-453CB6A16379}"/>
              </a:ext>
            </a:extLst>
          </p:cNvPr>
          <p:cNvSpPr txBox="1">
            <a:spLocks noChangeArrowheads="1"/>
          </p:cNvSpPr>
          <p:nvPr/>
        </p:nvSpPr>
        <p:spPr bwMode="auto">
          <a:xfrm>
            <a:off x="1524000" y="5715000"/>
            <a:ext cx="1295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a:latin typeface="Times New Roman" panose="02020603050405020304" pitchFamily="18" charset="0"/>
              </a:rPr>
              <a:t>Rhinovirus 16</a:t>
            </a:r>
          </a:p>
        </p:txBody>
      </p:sp>
      <p:sp>
        <p:nvSpPr>
          <p:cNvPr id="45065" name="Text Box 9">
            <a:extLst>
              <a:ext uri="{FF2B5EF4-FFF2-40B4-BE49-F238E27FC236}">
                <a16:creationId xmlns:a16="http://schemas.microsoft.com/office/drawing/2014/main" xmlns="" id="{CF19A820-38AA-494D-8F7B-C2560164F853}"/>
              </a:ext>
            </a:extLst>
          </p:cNvPr>
          <p:cNvSpPr txBox="1">
            <a:spLocks noChangeArrowheads="1"/>
          </p:cNvSpPr>
          <p:nvPr/>
        </p:nvSpPr>
        <p:spPr bwMode="auto">
          <a:xfrm>
            <a:off x="6019800" y="4038600"/>
            <a:ext cx="2209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hemaglutinin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xmlns="" id="{F88759FA-1F6C-43C3-8F5E-49E5270C0BB8}"/>
              </a:ext>
            </a:extLst>
          </p:cNvPr>
          <p:cNvSpPr txBox="1">
            <a:spLocks noChangeArrowheads="1"/>
          </p:cNvSpPr>
          <p:nvPr/>
        </p:nvSpPr>
        <p:spPr bwMode="auto">
          <a:xfrm>
            <a:off x="304800" y="6553200"/>
            <a:ext cx="79533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Adapted from the National Institute of Allergy and Infectious Diseases. </a:t>
            </a:r>
          </a:p>
        </p:txBody>
      </p:sp>
      <p:sp>
        <p:nvSpPr>
          <p:cNvPr id="47110" name="Rectangle 6">
            <a:extLst>
              <a:ext uri="{FF2B5EF4-FFF2-40B4-BE49-F238E27FC236}">
                <a16:creationId xmlns:a16="http://schemas.microsoft.com/office/drawing/2014/main" xmlns="" id="{8252CBE4-E283-4D92-A8C2-52AA199DFB63}"/>
              </a:ext>
            </a:extLst>
          </p:cNvPr>
          <p:cNvSpPr>
            <a:spLocks noGrp="1" noChangeArrowheads="1"/>
          </p:cNvSpPr>
          <p:nvPr>
            <p:ph type="title"/>
          </p:nvPr>
        </p:nvSpPr>
        <p:spPr>
          <a:xfrm>
            <a:off x="412750" y="0"/>
            <a:ext cx="8731250" cy="904875"/>
          </a:xfrm>
        </p:spPr>
        <p:txBody>
          <a:bodyPr/>
          <a:lstStyle/>
          <a:p>
            <a:pPr eaLnBrk="1" hangingPunct="1"/>
            <a:r>
              <a:rPr lang="en-US" altLang="en-US" sz="5100"/>
              <a:t>Influenza vs Cold Symptoms</a:t>
            </a:r>
          </a:p>
        </p:txBody>
      </p:sp>
      <p:sp>
        <p:nvSpPr>
          <p:cNvPr id="72707" name="Rectangle 3">
            <a:extLst>
              <a:ext uri="{FF2B5EF4-FFF2-40B4-BE49-F238E27FC236}">
                <a16:creationId xmlns:a16="http://schemas.microsoft.com/office/drawing/2014/main" xmlns="" id="{26DEAEC2-B0A7-4FB4-A0EC-8E0402B0C4B7}"/>
              </a:ext>
            </a:extLst>
          </p:cNvPr>
          <p:cNvSpPr>
            <a:spLocks noGrp="1" noChangeArrowheads="1"/>
          </p:cNvSpPr>
          <p:nvPr>
            <p:ph type="body" idx="4294967295"/>
          </p:nvPr>
        </p:nvSpPr>
        <p:spPr>
          <a:xfrm>
            <a:off x="771525" y="1066800"/>
            <a:ext cx="8372475" cy="4879975"/>
          </a:xfrm>
        </p:spPr>
        <p:txBody>
          <a:bodyPr lIns="0" tIns="292608" rIns="0" bIns="91440">
            <a:normAutofit lnSpcReduction="10000"/>
          </a:bodyPr>
          <a:lstStyle/>
          <a:p>
            <a:pPr marL="0" indent="0" eaLnBrk="1" hangingPunct="1">
              <a:lnSpc>
                <a:spcPct val="85000"/>
              </a:lnSpc>
              <a:spcBef>
                <a:spcPct val="15000"/>
              </a:spcBef>
              <a:buFont typeface="Wingdings" panose="05000000000000000000" pitchFamily="2" charset="2"/>
              <a:buNone/>
              <a:tabLst>
                <a:tab pos="3429000" algn="l"/>
                <a:tab pos="6921500" algn="l"/>
              </a:tabLst>
              <a:defRPr/>
            </a:pPr>
            <a:endParaRPr lang="en-US" altLang="en-US" sz="2200" b="1"/>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Onset	Sudden	Gradual</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solidFill>
                  <a:schemeClr val="tx2"/>
                </a:solidFill>
                <a:effectLst>
                  <a:outerShdw blurRad="38100" dist="38100" dir="2700000" algn="tl">
                    <a:srgbClr val="C0C0C0"/>
                  </a:outerShdw>
                </a:effectLst>
              </a:rPr>
              <a:t>Fever</a:t>
            </a:r>
            <a:r>
              <a:rPr lang="en-US" altLang="en-US" sz="2000" b="1">
                <a:solidFill>
                  <a:schemeClr val="tx2"/>
                </a:solidFill>
              </a:rPr>
              <a:t>	</a:t>
            </a:r>
            <a:r>
              <a:rPr lang="en-US" altLang="en-US" sz="2000" b="1">
                <a:solidFill>
                  <a:schemeClr val="tx2"/>
                </a:solidFill>
                <a:effectLst>
                  <a:outerShdw blurRad="38100" dist="38100" dir="2700000" algn="tl">
                    <a:srgbClr val="C0C0C0"/>
                  </a:outerShdw>
                </a:effectLst>
              </a:rPr>
              <a:t>Characteristic, high (over   	Rare</a:t>
            </a:r>
            <a:r>
              <a:rPr lang="en-US" altLang="en-US" sz="2000" b="1"/>
              <a:t/>
            </a:r>
            <a:br>
              <a:rPr lang="en-US" altLang="en-US" sz="2000" b="1"/>
            </a:br>
            <a:r>
              <a:rPr lang="en-US" altLang="en-US" sz="2000" b="1"/>
              <a:t>	101</a:t>
            </a:r>
            <a:r>
              <a:rPr lang="en-US" altLang="en-US" sz="2000" b="1">
                <a:sym typeface="Symbol" panose="05050102010706020507" pitchFamily="18" charset="2"/>
              </a:rPr>
              <a:t>F); </a:t>
            </a:r>
            <a:r>
              <a:rPr lang="en-US" altLang="en-US" sz="2000" b="1"/>
              <a:t>lasting 3 to 4 days</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Cough	Nonproductive; can	Hacking</a:t>
            </a:r>
            <a:br>
              <a:rPr lang="en-US" altLang="en-US" sz="2000" b="1"/>
            </a:br>
            <a:r>
              <a:rPr lang="en-US" altLang="en-US" sz="2000" b="1"/>
              <a:t>	become severe</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Headache	Prominent	Rare </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solidFill>
                  <a:schemeClr val="tx2"/>
                </a:solidFill>
                <a:effectLst>
                  <a:outerShdw blurRad="38100" dist="38100" dir="2700000" algn="tl">
                    <a:srgbClr val="C0C0C0"/>
                  </a:outerShdw>
                </a:effectLst>
              </a:rPr>
              <a:t>Myalgia </a:t>
            </a:r>
            <a:r>
              <a:rPr lang="en-US" altLang="en-US" sz="2000" b="1">
                <a:solidFill>
                  <a:schemeClr val="tx2"/>
                </a:solidFill>
              </a:rPr>
              <a:t>(aches and pains)	</a:t>
            </a:r>
            <a:r>
              <a:rPr lang="en-US" altLang="en-US" sz="2000" b="1">
                <a:solidFill>
                  <a:schemeClr val="tx2"/>
                </a:solidFill>
                <a:effectLst>
                  <a:outerShdw blurRad="38100" dist="38100" dir="2700000" algn="tl">
                    <a:srgbClr val="C0C0C0"/>
                  </a:outerShdw>
                </a:effectLst>
              </a:rPr>
              <a:t>Usual; often severe	Slight</a:t>
            </a:r>
            <a:r>
              <a:rPr lang="en-US" altLang="en-US" sz="2000" b="1">
                <a:solidFill>
                  <a:schemeClr val="tx2"/>
                </a:solidFill>
              </a:rPr>
              <a:t> </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Fatigue; weakness</a:t>
            </a:r>
            <a:r>
              <a:rPr lang="en-US" altLang="en-US" sz="2000" b="1">
                <a:sym typeface="Wingdings" panose="05000000000000000000" pitchFamily="2" charset="2"/>
              </a:rPr>
              <a:t> 	Can last up to 2 to 3 weeks	Very mild</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solidFill>
                  <a:schemeClr val="tx2"/>
                </a:solidFill>
                <a:effectLst>
                  <a:outerShdw blurRad="38100" dist="38100" dir="2700000" algn="tl">
                    <a:srgbClr val="C0C0C0"/>
                  </a:outerShdw>
                </a:effectLst>
                <a:sym typeface="Wingdings" panose="05000000000000000000" pitchFamily="2" charset="2"/>
              </a:rPr>
              <a:t>Extreme exhaustion</a:t>
            </a:r>
            <a:r>
              <a:rPr lang="en-US" altLang="en-US" sz="2000" b="1">
                <a:solidFill>
                  <a:schemeClr val="tx2"/>
                </a:solidFill>
              </a:rPr>
              <a:t>	</a:t>
            </a:r>
            <a:r>
              <a:rPr lang="en-US" altLang="en-US" sz="2000" b="1">
                <a:solidFill>
                  <a:schemeClr val="tx2"/>
                </a:solidFill>
                <a:effectLst>
                  <a:outerShdw blurRad="38100" dist="38100" dir="2700000" algn="tl">
                    <a:srgbClr val="C0C0C0"/>
                  </a:outerShdw>
                </a:effectLst>
              </a:rPr>
              <a:t>Early and prominent	Never</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Chest discomfort	Common	Mild 			moderate</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Stuffy nose	Sometimes	Common</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Sneezing	Sometimes	Usual</a:t>
            </a:r>
          </a:p>
          <a:p>
            <a:pPr marL="0" indent="0" eaLnBrk="1" hangingPunct="1">
              <a:lnSpc>
                <a:spcPct val="85000"/>
              </a:lnSpc>
              <a:spcBef>
                <a:spcPct val="15000"/>
              </a:spcBef>
              <a:spcAft>
                <a:spcPct val="15000"/>
              </a:spcAft>
              <a:buFont typeface="Wingdings" panose="05000000000000000000" pitchFamily="2" charset="2"/>
              <a:buNone/>
              <a:tabLst>
                <a:tab pos="3429000" algn="l"/>
                <a:tab pos="6921500" algn="l"/>
              </a:tabLst>
              <a:defRPr/>
            </a:pPr>
            <a:r>
              <a:rPr lang="en-US" altLang="en-US" sz="2000" b="1"/>
              <a:t>Sore throat 	Sometimes	Common</a:t>
            </a:r>
          </a:p>
        </p:txBody>
      </p:sp>
      <p:sp>
        <p:nvSpPr>
          <p:cNvPr id="47108" name="Line 4">
            <a:extLst>
              <a:ext uri="{FF2B5EF4-FFF2-40B4-BE49-F238E27FC236}">
                <a16:creationId xmlns:a16="http://schemas.microsoft.com/office/drawing/2014/main" xmlns="" id="{D0F399D7-08C0-4A7D-B50C-FEEFB33F6C5D}"/>
              </a:ext>
            </a:extLst>
          </p:cNvPr>
          <p:cNvSpPr>
            <a:spLocks noChangeShapeType="1"/>
          </p:cNvSpPr>
          <p:nvPr/>
        </p:nvSpPr>
        <p:spPr bwMode="auto">
          <a:xfrm>
            <a:off x="762000" y="1600200"/>
            <a:ext cx="7702550" cy="0"/>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09" name="Line 5">
            <a:extLst>
              <a:ext uri="{FF2B5EF4-FFF2-40B4-BE49-F238E27FC236}">
                <a16:creationId xmlns:a16="http://schemas.microsoft.com/office/drawing/2014/main" xmlns="" id="{2360FF5B-B4CF-4C0F-88D9-16EB7FD91A75}"/>
              </a:ext>
            </a:extLst>
          </p:cNvPr>
          <p:cNvSpPr>
            <a:spLocks noChangeShapeType="1"/>
          </p:cNvSpPr>
          <p:nvPr/>
        </p:nvSpPr>
        <p:spPr bwMode="auto">
          <a:xfrm>
            <a:off x="685800" y="6477000"/>
            <a:ext cx="7702550" cy="0"/>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47111" name="Rectangle 8">
            <a:extLst>
              <a:ext uri="{FF2B5EF4-FFF2-40B4-BE49-F238E27FC236}">
                <a16:creationId xmlns:a16="http://schemas.microsoft.com/office/drawing/2014/main" xmlns="" id="{CBCA40AB-8D31-4F1B-B74F-AA01DE5448DC}"/>
              </a:ext>
            </a:extLst>
          </p:cNvPr>
          <p:cNvSpPr>
            <a:spLocks noChangeArrowheads="1"/>
          </p:cNvSpPr>
          <p:nvPr/>
        </p:nvSpPr>
        <p:spPr bwMode="auto">
          <a:xfrm>
            <a:off x="787400" y="1181100"/>
            <a:ext cx="751681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a:latin typeface="Times New Roman" panose="02020603050405020304" pitchFamily="18" charset="0"/>
              </a:rPr>
              <a:t>Signs &amp; Symptoms	       Influenza 		    Cold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xmlns="" id="{BF53B8C3-66F1-4B81-B3AD-BFAE7FDE2454}"/>
              </a:ext>
            </a:extLst>
          </p:cNvPr>
          <p:cNvSpPr>
            <a:spLocks noGrp="1" noChangeArrowheads="1"/>
          </p:cNvSpPr>
          <p:nvPr>
            <p:ph type="title"/>
          </p:nvPr>
        </p:nvSpPr>
        <p:spPr>
          <a:xfrm>
            <a:off x="457200" y="0"/>
            <a:ext cx="8686800" cy="1143000"/>
          </a:xfrm>
        </p:spPr>
        <p:txBody>
          <a:bodyPr/>
          <a:lstStyle/>
          <a:p>
            <a:pPr eaLnBrk="1" hangingPunct="1"/>
            <a:r>
              <a:rPr lang="en-US" altLang="en-US"/>
              <a:t>Pneumonia and Influenza Mortality </a:t>
            </a:r>
            <a:br>
              <a:rPr lang="en-US" altLang="en-US"/>
            </a:br>
            <a:r>
              <a:rPr lang="en-US" altLang="en-US"/>
              <a:t>Rates by Age</a:t>
            </a:r>
          </a:p>
        </p:txBody>
      </p:sp>
      <p:graphicFrame>
        <p:nvGraphicFramePr>
          <p:cNvPr id="49154" name="Object 2">
            <a:extLst>
              <a:ext uri="{FF2B5EF4-FFF2-40B4-BE49-F238E27FC236}">
                <a16:creationId xmlns:a16="http://schemas.microsoft.com/office/drawing/2014/main" xmlns="" id="{AA2CCD35-1332-4E71-94E8-909932801EDC}"/>
              </a:ext>
            </a:extLst>
          </p:cNvPr>
          <p:cNvGraphicFramePr>
            <a:graphicFrameLocks noGrp="1" noChangeAspect="1"/>
          </p:cNvGraphicFramePr>
          <p:nvPr>
            <p:ph type="chart" idx="1"/>
          </p:nvPr>
        </p:nvGraphicFramePr>
        <p:xfrm>
          <a:off x="638175" y="1609725"/>
          <a:ext cx="7588250" cy="3871913"/>
        </p:xfrm>
        <a:graphic>
          <a:graphicData uri="http://schemas.openxmlformats.org/presentationml/2006/ole">
            <p:oleObj spid="_x0000_s49175" name="Chart" r:id="rId4" imgW="8029565" imgH="3286125" progId="MSGraph.Chart.8">
              <p:embed followColorScheme="full"/>
            </p:oleObj>
          </a:graphicData>
        </a:graphic>
      </p:graphicFrame>
      <p:sp>
        <p:nvSpPr>
          <p:cNvPr id="49155" name="Text Box 3">
            <a:extLst>
              <a:ext uri="{FF2B5EF4-FFF2-40B4-BE49-F238E27FC236}">
                <a16:creationId xmlns:a16="http://schemas.microsoft.com/office/drawing/2014/main" xmlns="" id="{6C117BC0-F492-4B62-8CB6-1BF2886A4984}"/>
              </a:ext>
            </a:extLst>
          </p:cNvPr>
          <p:cNvSpPr txBox="1">
            <a:spLocks noChangeArrowheads="1"/>
          </p:cNvSpPr>
          <p:nvPr/>
        </p:nvSpPr>
        <p:spPr bwMode="auto">
          <a:xfrm>
            <a:off x="2271713" y="5554663"/>
            <a:ext cx="46164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t>Age (yr)</a:t>
            </a:r>
          </a:p>
        </p:txBody>
      </p:sp>
      <p:sp>
        <p:nvSpPr>
          <p:cNvPr id="49156" name="Text Box 4">
            <a:extLst>
              <a:ext uri="{FF2B5EF4-FFF2-40B4-BE49-F238E27FC236}">
                <a16:creationId xmlns:a16="http://schemas.microsoft.com/office/drawing/2014/main" xmlns="" id="{53284C02-E35C-41A1-9940-1C11D4595571}"/>
              </a:ext>
            </a:extLst>
          </p:cNvPr>
          <p:cNvSpPr txBox="1">
            <a:spLocks noChangeArrowheads="1"/>
          </p:cNvSpPr>
          <p:nvPr/>
        </p:nvSpPr>
        <p:spPr bwMode="auto">
          <a:xfrm>
            <a:off x="374650" y="6146800"/>
            <a:ext cx="330993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Glezen WP. </a:t>
            </a:r>
            <a:r>
              <a:rPr lang="en-US" altLang="en-US" sz="1400" i="1"/>
              <a:t>Epidemiol Rev.</a:t>
            </a:r>
            <a:r>
              <a:rPr lang="en-US" altLang="en-US" sz="1400"/>
              <a:t> 1996;18:73</a:t>
            </a:r>
          </a:p>
        </p:txBody>
      </p:sp>
      <p:sp>
        <p:nvSpPr>
          <p:cNvPr id="49158" name="Text Box 6">
            <a:extLst>
              <a:ext uri="{FF2B5EF4-FFF2-40B4-BE49-F238E27FC236}">
                <a16:creationId xmlns:a16="http://schemas.microsoft.com/office/drawing/2014/main" xmlns="" id="{BB7F114E-69C8-4D58-9685-B0BB0BB8C04E}"/>
              </a:ext>
            </a:extLst>
          </p:cNvPr>
          <p:cNvSpPr txBox="1">
            <a:spLocks noChangeArrowheads="1"/>
          </p:cNvSpPr>
          <p:nvPr/>
        </p:nvSpPr>
        <p:spPr bwMode="auto">
          <a:xfrm>
            <a:off x="1347788" y="5191125"/>
            <a:ext cx="395287"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&lt;5</a:t>
            </a:r>
          </a:p>
        </p:txBody>
      </p:sp>
      <p:sp>
        <p:nvSpPr>
          <p:cNvPr id="49159" name="Text Box 7">
            <a:extLst>
              <a:ext uri="{FF2B5EF4-FFF2-40B4-BE49-F238E27FC236}">
                <a16:creationId xmlns:a16="http://schemas.microsoft.com/office/drawing/2014/main" xmlns="" id="{A75002F1-970B-481C-A301-EF3B871AD3E8}"/>
              </a:ext>
            </a:extLst>
          </p:cNvPr>
          <p:cNvSpPr txBox="1">
            <a:spLocks noChangeArrowheads="1"/>
          </p:cNvSpPr>
          <p:nvPr/>
        </p:nvSpPr>
        <p:spPr bwMode="auto">
          <a:xfrm>
            <a:off x="1911350" y="5191125"/>
            <a:ext cx="64611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5-9</a:t>
            </a:r>
          </a:p>
        </p:txBody>
      </p:sp>
      <p:sp>
        <p:nvSpPr>
          <p:cNvPr id="49160" name="Text Box 8">
            <a:extLst>
              <a:ext uri="{FF2B5EF4-FFF2-40B4-BE49-F238E27FC236}">
                <a16:creationId xmlns:a16="http://schemas.microsoft.com/office/drawing/2014/main" xmlns="" id="{BA11714A-DE2B-440A-A813-52A06CA1A996}"/>
              </a:ext>
            </a:extLst>
          </p:cNvPr>
          <p:cNvSpPr txBox="1">
            <a:spLocks noChangeArrowheads="1"/>
          </p:cNvSpPr>
          <p:nvPr/>
        </p:nvSpPr>
        <p:spPr bwMode="auto">
          <a:xfrm>
            <a:off x="2482850" y="5191125"/>
            <a:ext cx="8509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10-14</a:t>
            </a:r>
          </a:p>
        </p:txBody>
      </p:sp>
      <p:sp>
        <p:nvSpPr>
          <p:cNvPr id="49161" name="Text Box 9">
            <a:extLst>
              <a:ext uri="{FF2B5EF4-FFF2-40B4-BE49-F238E27FC236}">
                <a16:creationId xmlns:a16="http://schemas.microsoft.com/office/drawing/2014/main" xmlns="" id="{696694A5-0E8F-44C6-B110-326962EBBB15}"/>
              </a:ext>
            </a:extLst>
          </p:cNvPr>
          <p:cNvSpPr txBox="1">
            <a:spLocks noChangeArrowheads="1"/>
          </p:cNvSpPr>
          <p:nvPr/>
        </p:nvSpPr>
        <p:spPr bwMode="auto">
          <a:xfrm>
            <a:off x="3067050" y="5191125"/>
            <a:ext cx="9366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15-19</a:t>
            </a:r>
          </a:p>
        </p:txBody>
      </p:sp>
      <p:sp>
        <p:nvSpPr>
          <p:cNvPr id="49162" name="Text Box 10">
            <a:extLst>
              <a:ext uri="{FF2B5EF4-FFF2-40B4-BE49-F238E27FC236}">
                <a16:creationId xmlns:a16="http://schemas.microsoft.com/office/drawing/2014/main" xmlns="" id="{EE4CF736-0229-465C-B311-7D12CF588353}"/>
              </a:ext>
            </a:extLst>
          </p:cNvPr>
          <p:cNvSpPr txBox="1">
            <a:spLocks noChangeArrowheads="1"/>
          </p:cNvSpPr>
          <p:nvPr/>
        </p:nvSpPr>
        <p:spPr bwMode="auto">
          <a:xfrm>
            <a:off x="3767138" y="5191125"/>
            <a:ext cx="873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20-24</a:t>
            </a:r>
          </a:p>
        </p:txBody>
      </p:sp>
      <p:sp>
        <p:nvSpPr>
          <p:cNvPr id="49163" name="Text Box 11">
            <a:extLst>
              <a:ext uri="{FF2B5EF4-FFF2-40B4-BE49-F238E27FC236}">
                <a16:creationId xmlns:a16="http://schemas.microsoft.com/office/drawing/2014/main" xmlns="" id="{C5F2AA9F-3C1C-440E-B235-C57DE72E23F7}"/>
              </a:ext>
            </a:extLst>
          </p:cNvPr>
          <p:cNvSpPr txBox="1">
            <a:spLocks noChangeArrowheads="1"/>
          </p:cNvSpPr>
          <p:nvPr/>
        </p:nvSpPr>
        <p:spPr bwMode="auto">
          <a:xfrm>
            <a:off x="4427538" y="5191125"/>
            <a:ext cx="873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25-34</a:t>
            </a:r>
          </a:p>
        </p:txBody>
      </p:sp>
      <p:sp>
        <p:nvSpPr>
          <p:cNvPr id="49164" name="Text Box 12">
            <a:extLst>
              <a:ext uri="{FF2B5EF4-FFF2-40B4-BE49-F238E27FC236}">
                <a16:creationId xmlns:a16="http://schemas.microsoft.com/office/drawing/2014/main" xmlns="" id="{6879B812-FE5B-4A59-8845-B2F99DE203D5}"/>
              </a:ext>
            </a:extLst>
          </p:cNvPr>
          <p:cNvSpPr txBox="1">
            <a:spLocks noChangeArrowheads="1"/>
          </p:cNvSpPr>
          <p:nvPr/>
        </p:nvSpPr>
        <p:spPr bwMode="auto">
          <a:xfrm>
            <a:off x="5075238" y="5191125"/>
            <a:ext cx="873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35-44</a:t>
            </a:r>
          </a:p>
        </p:txBody>
      </p:sp>
      <p:sp>
        <p:nvSpPr>
          <p:cNvPr id="49165" name="Text Box 13">
            <a:extLst>
              <a:ext uri="{FF2B5EF4-FFF2-40B4-BE49-F238E27FC236}">
                <a16:creationId xmlns:a16="http://schemas.microsoft.com/office/drawing/2014/main" xmlns="" id="{D1239414-813F-4E8F-BC8D-F86BC4E1CA56}"/>
              </a:ext>
            </a:extLst>
          </p:cNvPr>
          <p:cNvSpPr txBox="1">
            <a:spLocks noChangeArrowheads="1"/>
          </p:cNvSpPr>
          <p:nvPr/>
        </p:nvSpPr>
        <p:spPr bwMode="auto">
          <a:xfrm>
            <a:off x="5735638" y="5191125"/>
            <a:ext cx="873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45-54</a:t>
            </a:r>
          </a:p>
        </p:txBody>
      </p:sp>
      <p:sp>
        <p:nvSpPr>
          <p:cNvPr id="49166" name="Text Box 14">
            <a:extLst>
              <a:ext uri="{FF2B5EF4-FFF2-40B4-BE49-F238E27FC236}">
                <a16:creationId xmlns:a16="http://schemas.microsoft.com/office/drawing/2014/main" xmlns="" id="{A0FE2680-B8A7-4978-B4D5-272B6630554F}"/>
              </a:ext>
            </a:extLst>
          </p:cNvPr>
          <p:cNvSpPr txBox="1">
            <a:spLocks noChangeArrowheads="1"/>
          </p:cNvSpPr>
          <p:nvPr/>
        </p:nvSpPr>
        <p:spPr bwMode="auto">
          <a:xfrm>
            <a:off x="6383338" y="5191125"/>
            <a:ext cx="87312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t>55-64</a:t>
            </a:r>
          </a:p>
        </p:txBody>
      </p:sp>
      <p:sp>
        <p:nvSpPr>
          <p:cNvPr id="49167" name="Text Box 15">
            <a:extLst>
              <a:ext uri="{FF2B5EF4-FFF2-40B4-BE49-F238E27FC236}">
                <a16:creationId xmlns:a16="http://schemas.microsoft.com/office/drawing/2014/main" xmlns="" id="{0A9BCA34-1E0E-4680-A8A7-2F4A378FBEF6}"/>
              </a:ext>
            </a:extLst>
          </p:cNvPr>
          <p:cNvSpPr txBox="1">
            <a:spLocks noChangeArrowheads="1"/>
          </p:cNvSpPr>
          <p:nvPr/>
        </p:nvSpPr>
        <p:spPr bwMode="auto">
          <a:xfrm>
            <a:off x="7142163" y="5191125"/>
            <a:ext cx="646112"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sym typeface="Symbol" panose="05050102010706020507" pitchFamily="18" charset="2"/>
              </a:rPr>
              <a:t></a:t>
            </a:r>
            <a:r>
              <a:rPr lang="en-US" altLang="en-US"/>
              <a:t>65</a:t>
            </a:r>
          </a:p>
        </p:txBody>
      </p:sp>
      <p:sp>
        <p:nvSpPr>
          <p:cNvPr id="49168" name="Text Box 17">
            <a:extLst>
              <a:ext uri="{FF2B5EF4-FFF2-40B4-BE49-F238E27FC236}">
                <a16:creationId xmlns:a16="http://schemas.microsoft.com/office/drawing/2014/main" xmlns="" id="{13850C7F-4EAB-478B-A146-CC5D9281F8B9}"/>
              </a:ext>
            </a:extLst>
          </p:cNvPr>
          <p:cNvSpPr txBox="1">
            <a:spLocks noChangeArrowheads="1"/>
          </p:cNvSpPr>
          <p:nvPr/>
        </p:nvSpPr>
        <p:spPr bwMode="auto">
          <a:xfrm rot="-5400000">
            <a:off x="-595312" y="3519487"/>
            <a:ext cx="2457450" cy="35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t>Per 10,000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1" name="Rectangle 11">
            <a:extLst>
              <a:ext uri="{FF2B5EF4-FFF2-40B4-BE49-F238E27FC236}">
                <a16:creationId xmlns:a16="http://schemas.microsoft.com/office/drawing/2014/main" xmlns="" id="{E97516C1-2AE4-44AA-BB38-5CE57E2B4803}"/>
              </a:ext>
            </a:extLst>
          </p:cNvPr>
          <p:cNvSpPr>
            <a:spLocks noGrp="1" noChangeArrowheads="1"/>
          </p:cNvSpPr>
          <p:nvPr>
            <p:ph type="title"/>
          </p:nvPr>
        </p:nvSpPr>
        <p:spPr>
          <a:xfrm>
            <a:off x="381000" y="228600"/>
            <a:ext cx="8578850" cy="1143000"/>
          </a:xfrm>
        </p:spPr>
        <p:txBody>
          <a:bodyPr>
            <a:normAutofit fontScale="90000"/>
          </a:bodyPr>
          <a:lstStyle/>
          <a:p>
            <a:pPr eaLnBrk="1" hangingPunct="1"/>
            <a:r>
              <a:rPr lang="en-US" altLang="en-US" sz="4600"/>
              <a:t>Secondary Complications of Influenza</a:t>
            </a:r>
          </a:p>
        </p:txBody>
      </p:sp>
      <p:graphicFrame>
        <p:nvGraphicFramePr>
          <p:cNvPr id="51202" name="Object 2">
            <a:extLst>
              <a:ext uri="{FF2B5EF4-FFF2-40B4-BE49-F238E27FC236}">
                <a16:creationId xmlns:a16="http://schemas.microsoft.com/office/drawing/2014/main" xmlns="" id="{10A25AD9-F209-48BF-8D49-407751CB89EA}"/>
              </a:ext>
            </a:extLst>
          </p:cNvPr>
          <p:cNvGraphicFramePr>
            <a:graphicFrameLocks noGrp="1" noChangeAspect="1"/>
          </p:cNvGraphicFramePr>
          <p:nvPr>
            <p:ph type="chart" idx="1"/>
          </p:nvPr>
        </p:nvGraphicFramePr>
        <p:xfrm>
          <a:off x="457200" y="1892138"/>
          <a:ext cx="8229600" cy="3946849"/>
        </p:xfrm>
        <a:graphic>
          <a:graphicData uri="http://schemas.openxmlformats.org/presentationml/2006/ole">
            <p:oleObj spid="_x0000_s51218" name="Chart" r:id="rId4" imgW="9334538" imgH="4476886" progId="MSGraph.Chart.8">
              <p:embed followColorScheme="full"/>
            </p:oleObj>
          </a:graphicData>
        </a:graphic>
      </p:graphicFrame>
      <p:sp>
        <p:nvSpPr>
          <p:cNvPr id="51203" name="Text Box 3">
            <a:extLst>
              <a:ext uri="{FF2B5EF4-FFF2-40B4-BE49-F238E27FC236}">
                <a16:creationId xmlns:a16="http://schemas.microsoft.com/office/drawing/2014/main" xmlns="" id="{05516A30-3567-47EC-A2CB-4B963D2E5403}"/>
              </a:ext>
            </a:extLst>
          </p:cNvPr>
          <p:cNvSpPr txBox="1">
            <a:spLocks noChangeArrowheads="1"/>
          </p:cNvSpPr>
          <p:nvPr/>
        </p:nvSpPr>
        <p:spPr bwMode="auto">
          <a:xfrm>
            <a:off x="387350" y="6146800"/>
            <a:ext cx="2735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b="1"/>
              <a:t>Synergy Health Care, Inc. data</a:t>
            </a:r>
          </a:p>
        </p:txBody>
      </p:sp>
      <p:sp>
        <p:nvSpPr>
          <p:cNvPr id="51204" name="Text Box 4">
            <a:extLst>
              <a:ext uri="{FF2B5EF4-FFF2-40B4-BE49-F238E27FC236}">
                <a16:creationId xmlns:a16="http://schemas.microsoft.com/office/drawing/2014/main" xmlns="" id="{001EA9FF-5925-4B65-BC56-FE0F7DF3C978}"/>
              </a:ext>
            </a:extLst>
          </p:cNvPr>
          <p:cNvSpPr txBox="1">
            <a:spLocks noChangeArrowheads="1"/>
          </p:cNvSpPr>
          <p:nvPr/>
        </p:nvSpPr>
        <p:spPr bwMode="auto">
          <a:xfrm rot="-5400000">
            <a:off x="106363" y="3646488"/>
            <a:ext cx="3005137" cy="623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t>Complications/1,000 Events</a:t>
            </a:r>
          </a:p>
        </p:txBody>
      </p:sp>
      <p:sp>
        <p:nvSpPr>
          <p:cNvPr id="51205" name="Text Box 5">
            <a:extLst>
              <a:ext uri="{FF2B5EF4-FFF2-40B4-BE49-F238E27FC236}">
                <a16:creationId xmlns:a16="http://schemas.microsoft.com/office/drawing/2014/main" xmlns="" id="{18FB092B-92C6-4206-9B72-700D9B039A80}"/>
              </a:ext>
            </a:extLst>
          </p:cNvPr>
          <p:cNvSpPr txBox="1">
            <a:spLocks noChangeArrowheads="1"/>
          </p:cNvSpPr>
          <p:nvPr/>
        </p:nvSpPr>
        <p:spPr bwMode="auto">
          <a:xfrm>
            <a:off x="2590800" y="2209800"/>
            <a:ext cx="493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30</a:t>
            </a:r>
          </a:p>
        </p:txBody>
      </p:sp>
      <p:sp>
        <p:nvSpPr>
          <p:cNvPr id="51206" name="Text Box 6">
            <a:extLst>
              <a:ext uri="{FF2B5EF4-FFF2-40B4-BE49-F238E27FC236}">
                <a16:creationId xmlns:a16="http://schemas.microsoft.com/office/drawing/2014/main" xmlns="" id="{88EDD65A-6F1C-44F6-8339-A59C09734723}"/>
              </a:ext>
            </a:extLst>
          </p:cNvPr>
          <p:cNvSpPr txBox="1">
            <a:spLocks noChangeArrowheads="1"/>
          </p:cNvSpPr>
          <p:nvPr/>
        </p:nvSpPr>
        <p:spPr bwMode="auto">
          <a:xfrm>
            <a:off x="3505200" y="2438400"/>
            <a:ext cx="495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27</a:t>
            </a:r>
          </a:p>
        </p:txBody>
      </p:sp>
      <p:sp>
        <p:nvSpPr>
          <p:cNvPr id="51207" name="Text Box 7">
            <a:extLst>
              <a:ext uri="{FF2B5EF4-FFF2-40B4-BE49-F238E27FC236}">
                <a16:creationId xmlns:a16="http://schemas.microsoft.com/office/drawing/2014/main" xmlns="" id="{45036134-6D12-4DD2-83BB-5F9A3AD3D8C9}"/>
              </a:ext>
            </a:extLst>
          </p:cNvPr>
          <p:cNvSpPr txBox="1">
            <a:spLocks noChangeArrowheads="1"/>
          </p:cNvSpPr>
          <p:nvPr/>
        </p:nvSpPr>
        <p:spPr bwMode="auto">
          <a:xfrm>
            <a:off x="4419600" y="2743200"/>
            <a:ext cx="4921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22</a:t>
            </a:r>
          </a:p>
        </p:txBody>
      </p:sp>
      <p:sp>
        <p:nvSpPr>
          <p:cNvPr id="51208" name="Text Box 8">
            <a:extLst>
              <a:ext uri="{FF2B5EF4-FFF2-40B4-BE49-F238E27FC236}">
                <a16:creationId xmlns:a16="http://schemas.microsoft.com/office/drawing/2014/main" xmlns="" id="{AEDA58AE-21C3-45A3-B52C-B0B021A2E373}"/>
              </a:ext>
            </a:extLst>
          </p:cNvPr>
          <p:cNvSpPr txBox="1">
            <a:spLocks noChangeArrowheads="1"/>
          </p:cNvSpPr>
          <p:nvPr/>
        </p:nvSpPr>
        <p:spPr bwMode="auto">
          <a:xfrm>
            <a:off x="5334000" y="3048000"/>
            <a:ext cx="495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18</a:t>
            </a:r>
          </a:p>
        </p:txBody>
      </p:sp>
      <p:sp>
        <p:nvSpPr>
          <p:cNvPr id="51209" name="Text Box 9">
            <a:extLst>
              <a:ext uri="{FF2B5EF4-FFF2-40B4-BE49-F238E27FC236}">
                <a16:creationId xmlns:a16="http://schemas.microsoft.com/office/drawing/2014/main" xmlns="" id="{032B486C-9857-4F62-9FF0-B650A64F3C13}"/>
              </a:ext>
            </a:extLst>
          </p:cNvPr>
          <p:cNvSpPr txBox="1">
            <a:spLocks noChangeArrowheads="1"/>
          </p:cNvSpPr>
          <p:nvPr/>
        </p:nvSpPr>
        <p:spPr bwMode="auto">
          <a:xfrm>
            <a:off x="6324600" y="3886200"/>
            <a:ext cx="4937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t>9</a:t>
            </a:r>
          </a:p>
        </p:txBody>
      </p:sp>
      <p:sp>
        <p:nvSpPr>
          <p:cNvPr id="40970" name="Text Box 10">
            <a:extLst>
              <a:ext uri="{FF2B5EF4-FFF2-40B4-BE49-F238E27FC236}">
                <a16:creationId xmlns:a16="http://schemas.microsoft.com/office/drawing/2014/main" xmlns="" id="{8DA4043F-8F77-40DC-8EC9-96423662F9B3}"/>
              </a:ext>
            </a:extLst>
          </p:cNvPr>
          <p:cNvSpPr txBox="1">
            <a:spLocks noChangeArrowheads="1"/>
          </p:cNvSpPr>
          <p:nvPr/>
        </p:nvSpPr>
        <p:spPr bwMode="auto">
          <a:xfrm>
            <a:off x="1355725" y="1655763"/>
            <a:ext cx="6407150" cy="430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defRPr/>
            </a:pPr>
            <a:r>
              <a:rPr lang="en-US" altLang="en-US" sz="2200" b="1" dirty="0">
                <a:effectLst>
                  <a:outerShdw blurRad="38100" dist="38100" dir="2700000" algn="tl">
                    <a:srgbClr val="C0C0C0"/>
                  </a:outerShdw>
                </a:effectLst>
              </a:rPr>
              <a:t>Southwestern US Health Plan Study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250" name="Group 2">
            <a:extLst>
              <a:ext uri="{FF2B5EF4-FFF2-40B4-BE49-F238E27FC236}">
                <a16:creationId xmlns:a16="http://schemas.microsoft.com/office/drawing/2014/main" xmlns="" id="{B6CE9D70-0F27-466D-8CEF-9006C20632D1}"/>
              </a:ext>
            </a:extLst>
          </p:cNvPr>
          <p:cNvGrpSpPr>
            <a:grpSpLocks/>
          </p:cNvGrpSpPr>
          <p:nvPr/>
        </p:nvGrpSpPr>
        <p:grpSpPr bwMode="auto">
          <a:xfrm>
            <a:off x="1016000" y="1666875"/>
            <a:ext cx="6064250" cy="4638675"/>
            <a:chOff x="677" y="899"/>
            <a:chExt cx="4738" cy="3221"/>
          </a:xfrm>
        </p:grpSpPr>
        <p:sp>
          <p:nvSpPr>
            <p:cNvPr id="53252" name="Text Box 3">
              <a:extLst>
                <a:ext uri="{FF2B5EF4-FFF2-40B4-BE49-F238E27FC236}">
                  <a16:creationId xmlns:a16="http://schemas.microsoft.com/office/drawing/2014/main" xmlns="" id="{E47668A9-3A4D-4112-8D64-F2BC46CDC316}"/>
                </a:ext>
              </a:extLst>
            </p:cNvPr>
            <p:cNvSpPr txBox="1">
              <a:spLocks noChangeArrowheads="1"/>
            </p:cNvSpPr>
            <p:nvPr/>
          </p:nvSpPr>
          <p:spPr bwMode="auto">
            <a:xfrm>
              <a:off x="3929" y="977"/>
              <a:ext cx="1139" cy="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t>Neuraminidase</a:t>
              </a:r>
            </a:p>
          </p:txBody>
        </p:sp>
        <p:pic>
          <p:nvPicPr>
            <p:cNvPr id="53253" name="Picture 4" descr="Surface Proteins2">
              <a:extLst>
                <a:ext uri="{FF2B5EF4-FFF2-40B4-BE49-F238E27FC236}">
                  <a16:creationId xmlns:a16="http://schemas.microsoft.com/office/drawing/2014/main" xmlns="" id="{B7E4C20C-1D9E-429C-BE97-8623FE24D314}"/>
                </a:ext>
              </a:extLst>
            </p:cNvPr>
            <p:cNvPicPr>
              <a:picLocks noChangeAspect="1" noChangeArrowheads="1"/>
            </p:cNvPicPr>
            <p:nvPr/>
          </p:nvPicPr>
          <p:blipFill>
            <a:blip r:embed="rId3"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r="3340" b="5898"/>
            <a:stretch>
              <a:fillRect/>
            </a:stretch>
          </p:blipFill>
          <p:spPr bwMode="auto">
            <a:xfrm>
              <a:off x="677" y="899"/>
              <a:ext cx="3263" cy="3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4" name="Text Box 5">
              <a:extLst>
                <a:ext uri="{FF2B5EF4-FFF2-40B4-BE49-F238E27FC236}">
                  <a16:creationId xmlns:a16="http://schemas.microsoft.com/office/drawing/2014/main" xmlns="" id="{C50A9829-454F-4580-8F82-6CA9A4881726}"/>
                </a:ext>
              </a:extLst>
            </p:cNvPr>
            <p:cNvSpPr txBox="1">
              <a:spLocks noChangeArrowheads="1"/>
            </p:cNvSpPr>
            <p:nvPr/>
          </p:nvSpPr>
          <p:spPr bwMode="auto">
            <a:xfrm>
              <a:off x="4307" y="2015"/>
              <a:ext cx="110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t>Hemagglutinin</a:t>
              </a:r>
            </a:p>
          </p:txBody>
        </p:sp>
        <p:sp>
          <p:nvSpPr>
            <p:cNvPr id="53255" name="Text Box 6">
              <a:extLst>
                <a:ext uri="{FF2B5EF4-FFF2-40B4-BE49-F238E27FC236}">
                  <a16:creationId xmlns:a16="http://schemas.microsoft.com/office/drawing/2014/main" xmlns="" id="{A6D8499D-6B3C-4AC6-8469-1BA5CA52DA3A}"/>
                </a:ext>
              </a:extLst>
            </p:cNvPr>
            <p:cNvSpPr txBox="1">
              <a:spLocks noChangeArrowheads="1"/>
            </p:cNvSpPr>
            <p:nvPr/>
          </p:nvSpPr>
          <p:spPr bwMode="auto">
            <a:xfrm>
              <a:off x="4273" y="2727"/>
              <a:ext cx="433"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t>RNA</a:t>
              </a:r>
            </a:p>
          </p:txBody>
        </p:sp>
        <p:sp>
          <p:nvSpPr>
            <p:cNvPr id="53256" name="Text Box 7">
              <a:extLst>
                <a:ext uri="{FF2B5EF4-FFF2-40B4-BE49-F238E27FC236}">
                  <a16:creationId xmlns:a16="http://schemas.microsoft.com/office/drawing/2014/main" xmlns="" id="{873F1D23-FB17-408F-A6EC-4A5794EEE5F7}"/>
                </a:ext>
              </a:extLst>
            </p:cNvPr>
            <p:cNvSpPr txBox="1">
              <a:spLocks noChangeArrowheads="1"/>
            </p:cNvSpPr>
            <p:nvPr/>
          </p:nvSpPr>
          <p:spPr bwMode="auto">
            <a:xfrm>
              <a:off x="3811" y="3469"/>
              <a:ext cx="1196" cy="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t>M</a:t>
              </a:r>
              <a:r>
                <a:rPr lang="en-US" altLang="en-US" sz="1600" b="1" baseline="-25000"/>
                <a:t>2</a:t>
              </a:r>
              <a:r>
                <a:rPr lang="en-US" altLang="en-US" sz="1600" b="1"/>
                <a:t> protein</a:t>
              </a:r>
            </a:p>
            <a:p>
              <a:r>
                <a:rPr lang="en-US" altLang="en-US" sz="1600" b="1"/>
                <a:t>(only on type A)</a:t>
              </a:r>
            </a:p>
          </p:txBody>
        </p:sp>
        <p:sp>
          <p:nvSpPr>
            <p:cNvPr id="53257" name="Line 8">
              <a:extLst>
                <a:ext uri="{FF2B5EF4-FFF2-40B4-BE49-F238E27FC236}">
                  <a16:creationId xmlns:a16="http://schemas.microsoft.com/office/drawing/2014/main" xmlns="" id="{E82556F7-DD8C-424E-8DCF-9AC072717636}"/>
                </a:ext>
              </a:extLst>
            </p:cNvPr>
            <p:cNvSpPr>
              <a:spLocks noChangeShapeType="1"/>
            </p:cNvSpPr>
            <p:nvPr/>
          </p:nvSpPr>
          <p:spPr bwMode="auto">
            <a:xfrm flipH="1">
              <a:off x="3471" y="1131"/>
              <a:ext cx="489" cy="364"/>
            </a:xfrm>
            <a:prstGeom prst="line">
              <a:avLst/>
            </a:prstGeom>
            <a:noFill/>
            <a:ln w="222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258" name="Line 9">
              <a:extLst>
                <a:ext uri="{FF2B5EF4-FFF2-40B4-BE49-F238E27FC236}">
                  <a16:creationId xmlns:a16="http://schemas.microsoft.com/office/drawing/2014/main" xmlns="" id="{B22B1FE6-D72B-4EEB-B217-71E37EDD9F89}"/>
                </a:ext>
              </a:extLst>
            </p:cNvPr>
            <p:cNvSpPr>
              <a:spLocks noChangeShapeType="1"/>
            </p:cNvSpPr>
            <p:nvPr/>
          </p:nvSpPr>
          <p:spPr bwMode="auto">
            <a:xfrm flipH="1">
              <a:off x="3737" y="2126"/>
              <a:ext cx="600" cy="0"/>
            </a:xfrm>
            <a:prstGeom prst="line">
              <a:avLst/>
            </a:prstGeom>
            <a:noFill/>
            <a:ln w="222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259" name="Line 10">
              <a:extLst>
                <a:ext uri="{FF2B5EF4-FFF2-40B4-BE49-F238E27FC236}">
                  <a16:creationId xmlns:a16="http://schemas.microsoft.com/office/drawing/2014/main" xmlns="" id="{69EB2405-34D3-480D-B08E-6ED6427159E0}"/>
                </a:ext>
              </a:extLst>
            </p:cNvPr>
            <p:cNvSpPr>
              <a:spLocks noChangeShapeType="1"/>
            </p:cNvSpPr>
            <p:nvPr/>
          </p:nvSpPr>
          <p:spPr bwMode="auto">
            <a:xfrm flipH="1">
              <a:off x="3413" y="2831"/>
              <a:ext cx="892" cy="0"/>
            </a:xfrm>
            <a:prstGeom prst="line">
              <a:avLst/>
            </a:prstGeom>
            <a:noFill/>
            <a:ln w="222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3260" name="Line 11">
              <a:extLst>
                <a:ext uri="{FF2B5EF4-FFF2-40B4-BE49-F238E27FC236}">
                  <a16:creationId xmlns:a16="http://schemas.microsoft.com/office/drawing/2014/main" xmlns="" id="{32D54C91-E31F-4F61-B214-3BAD390CA9AB}"/>
                </a:ext>
              </a:extLst>
            </p:cNvPr>
            <p:cNvSpPr>
              <a:spLocks noChangeShapeType="1"/>
            </p:cNvSpPr>
            <p:nvPr/>
          </p:nvSpPr>
          <p:spPr bwMode="auto">
            <a:xfrm flipH="1" flipV="1">
              <a:off x="3241" y="3214"/>
              <a:ext cx="590" cy="282"/>
            </a:xfrm>
            <a:prstGeom prst="line">
              <a:avLst/>
            </a:prstGeom>
            <a:noFill/>
            <a:ln w="222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53251" name="Rectangle 12">
            <a:extLst>
              <a:ext uri="{FF2B5EF4-FFF2-40B4-BE49-F238E27FC236}">
                <a16:creationId xmlns:a16="http://schemas.microsoft.com/office/drawing/2014/main" xmlns="" id="{E308A4F9-BEBA-46E3-B717-D06443699F06}"/>
              </a:ext>
            </a:extLst>
          </p:cNvPr>
          <p:cNvSpPr>
            <a:spLocks noGrp="1" noChangeArrowheads="1"/>
          </p:cNvSpPr>
          <p:nvPr>
            <p:ph type="title"/>
          </p:nvPr>
        </p:nvSpPr>
        <p:spPr>
          <a:xfrm>
            <a:off x="152400" y="0"/>
            <a:ext cx="8991600" cy="1143000"/>
          </a:xfrm>
        </p:spPr>
        <p:txBody>
          <a:bodyPr/>
          <a:lstStyle/>
          <a:p>
            <a:pPr eaLnBrk="1" hangingPunct="1"/>
            <a:r>
              <a:rPr lang="en-US" altLang="en-US" sz="5700"/>
              <a:t>Influenza Surface Proteins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xmlns="" id="{56D4721A-5E96-4C08-AB8B-3432BCDB95A7}"/>
              </a:ext>
            </a:extLst>
          </p:cNvPr>
          <p:cNvSpPr txBox="1">
            <a:spLocks noChangeArrowheads="1"/>
          </p:cNvSpPr>
          <p:nvPr/>
        </p:nvSpPr>
        <p:spPr bwMode="auto">
          <a:xfrm>
            <a:off x="450850" y="5932488"/>
            <a:ext cx="65405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Centers for Disease Control and Prevention.  Influenza Prevention and Control.  Influenza.  </a:t>
            </a:r>
            <a:br>
              <a:rPr lang="en-US" altLang="en-US" sz="1400"/>
            </a:br>
            <a:r>
              <a:rPr lang="en-US" altLang="en-US" sz="1400"/>
              <a:t>Available at:  http://www.cdc.gov/ncidod/diseases/flu/fluinfo.htm.</a:t>
            </a:r>
          </a:p>
        </p:txBody>
      </p:sp>
      <p:sp>
        <p:nvSpPr>
          <p:cNvPr id="55299" name="Rectangle 3">
            <a:extLst>
              <a:ext uri="{FF2B5EF4-FFF2-40B4-BE49-F238E27FC236}">
                <a16:creationId xmlns:a16="http://schemas.microsoft.com/office/drawing/2014/main" xmlns="" id="{32BD99E2-A8A0-4BA6-91B9-16BF76BB7293}"/>
              </a:ext>
            </a:extLst>
          </p:cNvPr>
          <p:cNvSpPr>
            <a:spLocks noGrp="1" noChangeArrowheads="1"/>
          </p:cNvSpPr>
          <p:nvPr>
            <p:ph type="title"/>
          </p:nvPr>
        </p:nvSpPr>
        <p:spPr>
          <a:xfrm>
            <a:off x="381000" y="0"/>
            <a:ext cx="8324850" cy="1143000"/>
          </a:xfrm>
        </p:spPr>
        <p:txBody>
          <a:bodyPr>
            <a:normAutofit fontScale="90000"/>
          </a:bodyPr>
          <a:lstStyle/>
          <a:p>
            <a:pPr eaLnBrk="1" hangingPunct="1"/>
            <a:r>
              <a:rPr lang="en-US" altLang="en-US" sz="4600"/>
              <a:t>Clinically Relevant Influenza Viruses</a:t>
            </a:r>
          </a:p>
        </p:txBody>
      </p:sp>
      <p:sp>
        <p:nvSpPr>
          <p:cNvPr id="55300" name="Rectangle 4">
            <a:extLst>
              <a:ext uri="{FF2B5EF4-FFF2-40B4-BE49-F238E27FC236}">
                <a16:creationId xmlns:a16="http://schemas.microsoft.com/office/drawing/2014/main" xmlns="" id="{1F1E8C26-78AA-417E-92FE-1BDC4877A7CF}"/>
              </a:ext>
            </a:extLst>
          </p:cNvPr>
          <p:cNvSpPr>
            <a:spLocks noGrp="1" noChangeArrowheads="1"/>
          </p:cNvSpPr>
          <p:nvPr>
            <p:ph idx="1"/>
          </p:nvPr>
        </p:nvSpPr>
        <p:spPr>
          <a:xfrm>
            <a:off x="417513" y="1724025"/>
            <a:ext cx="8291512" cy="4114800"/>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marL="0" indent="0" eaLnBrk="1" hangingPunct="1">
              <a:buSzPct val="115000"/>
              <a:buFont typeface="Monotype Sorts" charset="0"/>
              <a:buNone/>
              <a:tabLst>
                <a:tab pos="1771650" algn="l"/>
              </a:tabLst>
            </a:pPr>
            <a:r>
              <a:rPr lang="en-US" altLang="en-US" sz="2300" b="1"/>
              <a:t>Type A	Potentially severe illness</a:t>
            </a:r>
          </a:p>
          <a:p>
            <a:pPr marL="0" indent="0" eaLnBrk="1" hangingPunct="1">
              <a:buSzPct val="115000"/>
              <a:buFont typeface="Monotype Sorts" charset="0"/>
              <a:buNone/>
              <a:tabLst>
                <a:tab pos="1771650" algn="l"/>
              </a:tabLst>
            </a:pPr>
            <a:r>
              <a:rPr lang="en-US" altLang="en-US" sz="2300" b="1"/>
              <a:t>	Epidemics and pandemics</a:t>
            </a:r>
          </a:p>
          <a:p>
            <a:pPr marL="0" indent="0" eaLnBrk="1" hangingPunct="1">
              <a:buSzPct val="115000"/>
              <a:buFont typeface="Monotype Sorts" charset="0"/>
              <a:buNone/>
              <a:tabLst>
                <a:tab pos="1771650" algn="l"/>
              </a:tabLst>
            </a:pPr>
            <a:r>
              <a:rPr lang="en-US" altLang="en-US" sz="2300" b="1"/>
              <a:t>	Rapidly changing</a:t>
            </a:r>
          </a:p>
          <a:p>
            <a:pPr marL="0" indent="0" eaLnBrk="1" hangingPunct="1">
              <a:buSzPct val="115000"/>
              <a:buFont typeface="Monotype Sorts" charset="0"/>
              <a:buNone/>
              <a:tabLst>
                <a:tab pos="1771650" algn="l"/>
              </a:tabLst>
            </a:pPr>
            <a:r>
              <a:rPr lang="en-US" altLang="en-US" sz="2300" b="1"/>
              <a:t>Type B	Usually less severe illness</a:t>
            </a:r>
          </a:p>
          <a:p>
            <a:pPr marL="0" indent="0" eaLnBrk="1" hangingPunct="1">
              <a:buSzPct val="115000"/>
              <a:buFont typeface="Monotype Sorts" charset="0"/>
              <a:buNone/>
              <a:tabLst>
                <a:tab pos="1771650" algn="l"/>
              </a:tabLst>
            </a:pPr>
            <a:r>
              <a:rPr lang="en-US" altLang="en-US" sz="2300" b="1"/>
              <a:t>	Epidemics</a:t>
            </a:r>
          </a:p>
          <a:p>
            <a:pPr marL="0" indent="0" eaLnBrk="1" hangingPunct="1">
              <a:buSzPct val="115000"/>
              <a:buFont typeface="Monotype Sorts" charset="0"/>
              <a:buNone/>
              <a:tabLst>
                <a:tab pos="1771650" algn="l"/>
              </a:tabLst>
            </a:pPr>
            <a:r>
              <a:rPr lang="en-US" altLang="en-US" sz="2300" b="1"/>
              <a:t>	More uniform</a:t>
            </a:r>
          </a:p>
          <a:p>
            <a:pPr marL="0" indent="0" eaLnBrk="1" hangingPunct="1">
              <a:buSzPct val="115000"/>
              <a:buFont typeface="Monotype Sorts" charset="0"/>
              <a:buNone/>
              <a:tabLst>
                <a:tab pos="1771650" algn="l"/>
              </a:tabLst>
            </a:pPr>
            <a:r>
              <a:rPr lang="en-US" altLang="en-US" sz="2300" b="1"/>
              <a:t>Type C	Usually mild or asymptomatic illness </a:t>
            </a:r>
          </a:p>
          <a:p>
            <a:pPr marL="0" indent="0" eaLnBrk="1" hangingPunct="1">
              <a:buSzPct val="115000"/>
              <a:buFont typeface="Monotype Sorts" charset="0"/>
              <a:buNone/>
              <a:tabLst>
                <a:tab pos="1771650" algn="l"/>
              </a:tabLst>
            </a:pPr>
            <a:r>
              <a:rPr lang="en-US" altLang="en-US" sz="2300" b="1"/>
              <a:t>	Minimal public health impact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7588BD52-07F9-4F50-BCEF-864475D546B7}"/>
              </a:ext>
            </a:extLst>
          </p:cNvPr>
          <p:cNvSpPr>
            <a:spLocks noGrp="1" noChangeArrowheads="1"/>
          </p:cNvSpPr>
          <p:nvPr>
            <p:ph type="title"/>
          </p:nvPr>
        </p:nvSpPr>
        <p:spPr>
          <a:xfrm>
            <a:off x="0" y="0"/>
            <a:ext cx="9144000" cy="1143000"/>
          </a:xfrm>
        </p:spPr>
        <p:txBody>
          <a:bodyPr>
            <a:normAutofit fontScale="90000"/>
          </a:bodyPr>
          <a:lstStyle/>
          <a:p>
            <a:pPr eaLnBrk="1" hangingPunct="1"/>
            <a:r>
              <a:rPr lang="en-US" altLang="en-US"/>
              <a:t> </a:t>
            </a:r>
            <a:br>
              <a:rPr lang="en-US" altLang="en-US"/>
            </a:br>
            <a:r>
              <a:rPr lang="en-US" altLang="en-US" sz="6300" b="0"/>
              <a:t>A Constantly Mutating Virus</a:t>
            </a:r>
          </a:p>
        </p:txBody>
      </p:sp>
      <p:grpSp>
        <p:nvGrpSpPr>
          <p:cNvPr id="57347" name="Group 3">
            <a:extLst>
              <a:ext uri="{FF2B5EF4-FFF2-40B4-BE49-F238E27FC236}">
                <a16:creationId xmlns:a16="http://schemas.microsoft.com/office/drawing/2014/main" xmlns="" id="{4473FF90-FC09-44E0-83CF-EA5795158ECF}"/>
              </a:ext>
            </a:extLst>
          </p:cNvPr>
          <p:cNvGrpSpPr>
            <a:grpSpLocks/>
          </p:cNvGrpSpPr>
          <p:nvPr/>
        </p:nvGrpSpPr>
        <p:grpSpPr bwMode="auto">
          <a:xfrm>
            <a:off x="1501775" y="1625600"/>
            <a:ext cx="6137275" cy="4743450"/>
            <a:chOff x="855" y="773"/>
            <a:chExt cx="4715" cy="3239"/>
          </a:xfrm>
        </p:grpSpPr>
        <p:grpSp>
          <p:nvGrpSpPr>
            <p:cNvPr id="57348" name="Group 4">
              <a:extLst>
                <a:ext uri="{FF2B5EF4-FFF2-40B4-BE49-F238E27FC236}">
                  <a16:creationId xmlns:a16="http://schemas.microsoft.com/office/drawing/2014/main" xmlns="" id="{40DF51C8-606A-42B3-9B36-71ACE93C9555}"/>
                </a:ext>
              </a:extLst>
            </p:cNvPr>
            <p:cNvGrpSpPr>
              <a:grpSpLocks/>
            </p:cNvGrpSpPr>
            <p:nvPr/>
          </p:nvGrpSpPr>
          <p:grpSpPr bwMode="auto">
            <a:xfrm>
              <a:off x="2613" y="773"/>
              <a:ext cx="1332" cy="1295"/>
              <a:chOff x="2623" y="911"/>
              <a:chExt cx="1371" cy="1333"/>
            </a:xfrm>
          </p:grpSpPr>
          <p:pic>
            <p:nvPicPr>
              <p:cNvPr id="57365" name="Picture 5">
                <a:extLst>
                  <a:ext uri="{FF2B5EF4-FFF2-40B4-BE49-F238E27FC236}">
                    <a16:creationId xmlns:a16="http://schemas.microsoft.com/office/drawing/2014/main" xmlns="" id="{FBB132F5-6D0D-498A-93F1-4786FBF346CA}"/>
                  </a:ext>
                </a:extLst>
              </p:cNvPr>
              <p:cNvPicPr>
                <a:picLocks noChangeAspect="1" noChangeArrowheads="1"/>
              </p:cNvPicPr>
              <p:nvPr/>
            </p:nvPicPr>
            <p:blipFill>
              <a:blip r:embed="rId3"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37444" t="6841" r="34653" b="60139"/>
              <a:stretch>
                <a:fillRect/>
              </a:stretch>
            </p:blipFill>
            <p:spPr bwMode="auto">
              <a:xfrm>
                <a:off x="2623" y="1129"/>
                <a:ext cx="1371" cy="1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66" name="Text Box 6">
                <a:extLst>
                  <a:ext uri="{FF2B5EF4-FFF2-40B4-BE49-F238E27FC236}">
                    <a16:creationId xmlns:a16="http://schemas.microsoft.com/office/drawing/2014/main" xmlns="" id="{9C7E1586-D66E-4D1E-8882-EE357026C07B}"/>
                  </a:ext>
                </a:extLst>
              </p:cNvPr>
              <p:cNvSpPr txBox="1">
                <a:spLocks noChangeArrowheads="1"/>
              </p:cNvSpPr>
              <p:nvPr/>
            </p:nvSpPr>
            <p:spPr bwMode="auto">
              <a:xfrm>
                <a:off x="3041" y="911"/>
                <a:ext cx="575" cy="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t>Type B</a:t>
                </a:r>
              </a:p>
            </p:txBody>
          </p:sp>
        </p:grpSp>
        <p:grpSp>
          <p:nvGrpSpPr>
            <p:cNvPr id="57349" name="Group 7">
              <a:extLst>
                <a:ext uri="{FF2B5EF4-FFF2-40B4-BE49-F238E27FC236}">
                  <a16:creationId xmlns:a16="http://schemas.microsoft.com/office/drawing/2014/main" xmlns="" id="{47F0A28D-2366-4E0B-B7BB-772D4A121092}"/>
                </a:ext>
              </a:extLst>
            </p:cNvPr>
            <p:cNvGrpSpPr>
              <a:grpSpLocks/>
            </p:cNvGrpSpPr>
            <p:nvPr/>
          </p:nvGrpSpPr>
          <p:grpSpPr bwMode="auto">
            <a:xfrm>
              <a:off x="855" y="2082"/>
              <a:ext cx="4715" cy="1930"/>
              <a:chOff x="891" y="2082"/>
              <a:chExt cx="4715" cy="1930"/>
            </a:xfrm>
          </p:grpSpPr>
          <p:sp>
            <p:nvSpPr>
              <p:cNvPr id="57350" name="Text Box 8">
                <a:extLst>
                  <a:ext uri="{FF2B5EF4-FFF2-40B4-BE49-F238E27FC236}">
                    <a16:creationId xmlns:a16="http://schemas.microsoft.com/office/drawing/2014/main" xmlns="" id="{6B643338-11BF-46DA-BB9F-F19A4B2B9DDE}"/>
                  </a:ext>
                </a:extLst>
              </p:cNvPr>
              <p:cNvSpPr txBox="1">
                <a:spLocks noChangeArrowheads="1"/>
              </p:cNvSpPr>
              <p:nvPr/>
            </p:nvSpPr>
            <p:spPr bwMode="auto">
              <a:xfrm>
                <a:off x="1246" y="2668"/>
                <a:ext cx="459" cy="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t>H1N1</a:t>
                </a:r>
              </a:p>
            </p:txBody>
          </p:sp>
          <p:sp>
            <p:nvSpPr>
              <p:cNvPr id="57351" name="Text Box 9">
                <a:extLst>
                  <a:ext uri="{FF2B5EF4-FFF2-40B4-BE49-F238E27FC236}">
                    <a16:creationId xmlns:a16="http://schemas.microsoft.com/office/drawing/2014/main" xmlns="" id="{07602E67-26E6-4FFF-9652-41841B2D84E2}"/>
                  </a:ext>
                </a:extLst>
              </p:cNvPr>
              <p:cNvSpPr txBox="1">
                <a:spLocks noChangeArrowheads="1"/>
              </p:cNvSpPr>
              <p:nvPr/>
            </p:nvSpPr>
            <p:spPr bwMode="auto">
              <a:xfrm>
                <a:off x="2439" y="2668"/>
                <a:ext cx="460" cy="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t>H2N2</a:t>
                </a:r>
              </a:p>
            </p:txBody>
          </p:sp>
          <p:sp>
            <p:nvSpPr>
              <p:cNvPr id="57352" name="Text Box 10">
                <a:extLst>
                  <a:ext uri="{FF2B5EF4-FFF2-40B4-BE49-F238E27FC236}">
                    <a16:creationId xmlns:a16="http://schemas.microsoft.com/office/drawing/2014/main" xmlns="" id="{353E4E7E-4208-4190-8D24-148FE79BC190}"/>
                  </a:ext>
                </a:extLst>
              </p:cNvPr>
              <p:cNvSpPr txBox="1">
                <a:spLocks noChangeArrowheads="1"/>
              </p:cNvSpPr>
              <p:nvPr/>
            </p:nvSpPr>
            <p:spPr bwMode="auto">
              <a:xfrm>
                <a:off x="3633" y="2668"/>
                <a:ext cx="460" cy="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t>H3N2</a:t>
                </a:r>
              </a:p>
            </p:txBody>
          </p:sp>
          <p:sp>
            <p:nvSpPr>
              <p:cNvPr id="57353" name="Text Box 11">
                <a:extLst>
                  <a:ext uri="{FF2B5EF4-FFF2-40B4-BE49-F238E27FC236}">
                    <a16:creationId xmlns:a16="http://schemas.microsoft.com/office/drawing/2014/main" xmlns="" id="{E0FB88EC-7A52-4000-93A4-8FE93B07DB90}"/>
                  </a:ext>
                </a:extLst>
              </p:cNvPr>
              <p:cNvSpPr txBox="1">
                <a:spLocks noChangeArrowheads="1"/>
              </p:cNvSpPr>
              <p:nvPr/>
            </p:nvSpPr>
            <p:spPr bwMode="auto">
              <a:xfrm>
                <a:off x="4826" y="2668"/>
                <a:ext cx="460" cy="2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t>H5N1</a:t>
                </a:r>
              </a:p>
            </p:txBody>
          </p:sp>
          <p:grpSp>
            <p:nvGrpSpPr>
              <p:cNvPr id="57354" name="Group 12">
                <a:extLst>
                  <a:ext uri="{FF2B5EF4-FFF2-40B4-BE49-F238E27FC236}">
                    <a16:creationId xmlns:a16="http://schemas.microsoft.com/office/drawing/2014/main" xmlns="" id="{E94A03B9-CA46-4C81-AF91-3EA8A5478BF6}"/>
                  </a:ext>
                </a:extLst>
              </p:cNvPr>
              <p:cNvGrpSpPr>
                <a:grpSpLocks/>
              </p:cNvGrpSpPr>
              <p:nvPr/>
            </p:nvGrpSpPr>
            <p:grpSpPr bwMode="auto">
              <a:xfrm>
                <a:off x="891" y="2082"/>
                <a:ext cx="4715" cy="1930"/>
                <a:chOff x="814" y="2258"/>
                <a:chExt cx="4852" cy="1986"/>
              </a:xfrm>
            </p:grpSpPr>
            <p:pic>
              <p:nvPicPr>
                <p:cNvPr id="57355" name="Picture 13">
                  <a:extLst>
                    <a:ext uri="{FF2B5EF4-FFF2-40B4-BE49-F238E27FC236}">
                      <a16:creationId xmlns:a16="http://schemas.microsoft.com/office/drawing/2014/main" xmlns="" id="{FFF4FBCA-D8D3-424C-A79D-CEDE9E994A64}"/>
                    </a:ext>
                  </a:extLst>
                </p:cNvPr>
                <p:cNvPicPr>
                  <a:picLocks noChangeAspect="1" noChangeArrowheads="1"/>
                </p:cNvPicPr>
                <p:nvPr/>
              </p:nvPicPr>
              <p:blipFill>
                <a:blip r:embed="rId3"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627" t="65210" r="624" b="912"/>
                <a:stretch>
                  <a:fillRect/>
                </a:stretch>
              </p:blipFill>
              <p:spPr bwMode="auto">
                <a:xfrm>
                  <a:off x="814" y="3100"/>
                  <a:ext cx="4852" cy="1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7356" name="Group 14">
                  <a:extLst>
                    <a:ext uri="{FF2B5EF4-FFF2-40B4-BE49-F238E27FC236}">
                      <a16:creationId xmlns:a16="http://schemas.microsoft.com/office/drawing/2014/main" xmlns="" id="{E5C4F836-2D69-48D4-9332-67354E079A5A}"/>
                    </a:ext>
                  </a:extLst>
                </p:cNvPr>
                <p:cNvGrpSpPr>
                  <a:grpSpLocks/>
                </p:cNvGrpSpPr>
                <p:nvPr/>
              </p:nvGrpSpPr>
              <p:grpSpPr bwMode="auto">
                <a:xfrm>
                  <a:off x="1423" y="2258"/>
                  <a:ext cx="3618" cy="637"/>
                  <a:chOff x="1423" y="2258"/>
                  <a:chExt cx="3618" cy="637"/>
                </a:xfrm>
              </p:grpSpPr>
              <p:sp>
                <p:nvSpPr>
                  <p:cNvPr id="57357" name="Text Box 15">
                    <a:extLst>
                      <a:ext uri="{FF2B5EF4-FFF2-40B4-BE49-F238E27FC236}">
                        <a16:creationId xmlns:a16="http://schemas.microsoft.com/office/drawing/2014/main" xmlns="" id="{507FE91F-C4C5-4CE0-AB95-0FB5259B5ECF}"/>
                      </a:ext>
                    </a:extLst>
                  </p:cNvPr>
                  <p:cNvSpPr txBox="1">
                    <a:spLocks noChangeArrowheads="1"/>
                  </p:cNvSpPr>
                  <p:nvPr/>
                </p:nvSpPr>
                <p:spPr bwMode="auto">
                  <a:xfrm>
                    <a:off x="3040" y="2258"/>
                    <a:ext cx="575" cy="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t>Type A</a:t>
                    </a:r>
                  </a:p>
                </p:txBody>
              </p:sp>
              <p:grpSp>
                <p:nvGrpSpPr>
                  <p:cNvPr id="57358" name="Group 16">
                    <a:extLst>
                      <a:ext uri="{FF2B5EF4-FFF2-40B4-BE49-F238E27FC236}">
                        <a16:creationId xmlns:a16="http://schemas.microsoft.com/office/drawing/2014/main" xmlns="" id="{3C3B957A-5690-4E9B-BEE3-6B0488356C8B}"/>
                      </a:ext>
                    </a:extLst>
                  </p:cNvPr>
                  <p:cNvGrpSpPr>
                    <a:grpSpLocks/>
                  </p:cNvGrpSpPr>
                  <p:nvPr/>
                </p:nvGrpSpPr>
                <p:grpSpPr bwMode="auto">
                  <a:xfrm>
                    <a:off x="1423" y="2477"/>
                    <a:ext cx="3618" cy="418"/>
                    <a:chOff x="1423" y="2477"/>
                    <a:chExt cx="3618" cy="418"/>
                  </a:xfrm>
                </p:grpSpPr>
                <p:sp>
                  <p:nvSpPr>
                    <p:cNvPr id="57359" name="Line 17">
                      <a:extLst>
                        <a:ext uri="{FF2B5EF4-FFF2-40B4-BE49-F238E27FC236}">
                          <a16:creationId xmlns:a16="http://schemas.microsoft.com/office/drawing/2014/main" xmlns="" id="{DEF1D229-2F1A-4805-9C2B-9DBC14FA0BD2}"/>
                        </a:ext>
                      </a:extLst>
                    </p:cNvPr>
                    <p:cNvSpPr>
                      <a:spLocks noChangeShapeType="1"/>
                    </p:cNvSpPr>
                    <p:nvPr/>
                  </p:nvSpPr>
                  <p:spPr bwMode="auto">
                    <a:xfrm>
                      <a:off x="3293" y="2477"/>
                      <a:ext cx="0" cy="20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360" name="Line 18">
                      <a:extLst>
                        <a:ext uri="{FF2B5EF4-FFF2-40B4-BE49-F238E27FC236}">
                          <a16:creationId xmlns:a16="http://schemas.microsoft.com/office/drawing/2014/main" xmlns="" id="{9C681768-BACE-43D4-9C42-BC2DA4638CA1}"/>
                        </a:ext>
                      </a:extLst>
                    </p:cNvPr>
                    <p:cNvSpPr>
                      <a:spLocks noChangeShapeType="1"/>
                    </p:cNvSpPr>
                    <p:nvPr/>
                  </p:nvSpPr>
                  <p:spPr bwMode="auto">
                    <a:xfrm>
                      <a:off x="1423" y="2679"/>
                      <a:ext cx="3617"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361" name="Line 19">
                      <a:extLst>
                        <a:ext uri="{FF2B5EF4-FFF2-40B4-BE49-F238E27FC236}">
                          <a16:creationId xmlns:a16="http://schemas.microsoft.com/office/drawing/2014/main" xmlns="" id="{3DFA54E5-BAFA-4BD3-A68B-4A5C59443223}"/>
                        </a:ext>
                      </a:extLst>
                    </p:cNvPr>
                    <p:cNvSpPr>
                      <a:spLocks noChangeShapeType="1"/>
                    </p:cNvSpPr>
                    <p:nvPr/>
                  </p:nvSpPr>
                  <p:spPr bwMode="auto">
                    <a:xfrm>
                      <a:off x="1426" y="2689"/>
                      <a:ext cx="0" cy="20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362" name="Line 20">
                      <a:extLst>
                        <a:ext uri="{FF2B5EF4-FFF2-40B4-BE49-F238E27FC236}">
                          <a16:creationId xmlns:a16="http://schemas.microsoft.com/office/drawing/2014/main" xmlns="" id="{6463F837-8F86-47B8-8E3E-02E14F95BD93}"/>
                        </a:ext>
                      </a:extLst>
                    </p:cNvPr>
                    <p:cNvSpPr>
                      <a:spLocks noChangeShapeType="1"/>
                    </p:cNvSpPr>
                    <p:nvPr/>
                  </p:nvSpPr>
                  <p:spPr bwMode="auto">
                    <a:xfrm>
                      <a:off x="2645" y="2689"/>
                      <a:ext cx="0" cy="20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363" name="Line 21">
                      <a:extLst>
                        <a:ext uri="{FF2B5EF4-FFF2-40B4-BE49-F238E27FC236}">
                          <a16:creationId xmlns:a16="http://schemas.microsoft.com/office/drawing/2014/main" xmlns="" id="{A29AEAA7-35B5-4A6A-95FC-5CAD6DA73306}"/>
                        </a:ext>
                      </a:extLst>
                    </p:cNvPr>
                    <p:cNvSpPr>
                      <a:spLocks noChangeShapeType="1"/>
                    </p:cNvSpPr>
                    <p:nvPr/>
                  </p:nvSpPr>
                  <p:spPr bwMode="auto">
                    <a:xfrm>
                      <a:off x="3839" y="2680"/>
                      <a:ext cx="0" cy="20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57364" name="Line 22">
                      <a:extLst>
                        <a:ext uri="{FF2B5EF4-FFF2-40B4-BE49-F238E27FC236}">
                          <a16:creationId xmlns:a16="http://schemas.microsoft.com/office/drawing/2014/main" xmlns="" id="{E2397706-512A-4694-AC56-D5D4073321FD}"/>
                        </a:ext>
                      </a:extLst>
                    </p:cNvPr>
                    <p:cNvSpPr>
                      <a:spLocks noChangeShapeType="1"/>
                    </p:cNvSpPr>
                    <p:nvPr/>
                  </p:nvSpPr>
                  <p:spPr bwMode="auto">
                    <a:xfrm>
                      <a:off x="5041" y="2680"/>
                      <a:ext cx="0" cy="206"/>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gr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9394" name="Group 2">
            <a:extLst>
              <a:ext uri="{FF2B5EF4-FFF2-40B4-BE49-F238E27FC236}">
                <a16:creationId xmlns:a16="http://schemas.microsoft.com/office/drawing/2014/main" xmlns="" id="{4BDD3EF2-4B1C-4CD7-9E6C-8C98277773DB}"/>
              </a:ext>
            </a:extLst>
          </p:cNvPr>
          <p:cNvGrpSpPr>
            <a:grpSpLocks/>
          </p:cNvGrpSpPr>
          <p:nvPr/>
        </p:nvGrpSpPr>
        <p:grpSpPr bwMode="auto">
          <a:xfrm>
            <a:off x="514350" y="1649413"/>
            <a:ext cx="7845425" cy="4602162"/>
            <a:chOff x="506" y="892"/>
            <a:chExt cx="5842" cy="3046"/>
          </a:xfrm>
        </p:grpSpPr>
        <p:sp>
          <p:nvSpPr>
            <p:cNvPr id="47107" name="AutoShape 3">
              <a:extLst>
                <a:ext uri="{FF2B5EF4-FFF2-40B4-BE49-F238E27FC236}">
                  <a16:creationId xmlns:a16="http://schemas.microsoft.com/office/drawing/2014/main" xmlns="" id="{FA03F6FF-CFBA-4319-865F-C4260444C1B4}"/>
                </a:ext>
              </a:extLst>
            </p:cNvPr>
            <p:cNvSpPr>
              <a:spLocks noChangeArrowheads="1"/>
            </p:cNvSpPr>
            <p:nvPr/>
          </p:nvSpPr>
          <p:spPr bwMode="auto">
            <a:xfrm>
              <a:off x="3479" y="2604"/>
              <a:ext cx="734" cy="496"/>
            </a:xfrm>
            <a:prstGeom prst="rightArrow">
              <a:avLst>
                <a:gd name="adj1" fmla="val 50000"/>
                <a:gd name="adj2" fmla="val 55357"/>
              </a:avLst>
            </a:prstGeom>
            <a:gradFill rotWithShape="0">
              <a:gsLst>
                <a:gs pos="0">
                  <a:schemeClr val="folHlink">
                    <a:gamma/>
                    <a:shade val="26275"/>
                    <a:invGamma/>
                  </a:schemeClr>
                </a:gs>
                <a:gs pos="100000">
                  <a:schemeClr val="folHlink"/>
                </a:gs>
              </a:gsLst>
              <a:lin ang="0" scaled="1"/>
            </a:gra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US"/>
            </a:p>
          </p:txBody>
        </p:sp>
        <p:pic>
          <p:nvPicPr>
            <p:cNvPr id="59397" name="Picture 4">
              <a:extLst>
                <a:ext uri="{FF2B5EF4-FFF2-40B4-BE49-F238E27FC236}">
                  <a16:creationId xmlns:a16="http://schemas.microsoft.com/office/drawing/2014/main" xmlns="" id="{224EFC82-5935-48C2-BE01-AB295E3687B2}"/>
                </a:ext>
              </a:extLst>
            </p:cNvPr>
            <p:cNvPicPr>
              <a:picLocks noChangeAspect="1" noChangeArrowheads="1"/>
            </p:cNvPicPr>
            <p:nvPr/>
          </p:nvPicPr>
          <p:blipFill>
            <a:blip r:embed="rId3"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9261" t="2271" r="8315" b="5513"/>
            <a:stretch>
              <a:fillRect/>
            </a:stretch>
          </p:blipFill>
          <p:spPr bwMode="auto">
            <a:xfrm>
              <a:off x="1009" y="1131"/>
              <a:ext cx="685" cy="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8" name="Picture 5">
              <a:extLst>
                <a:ext uri="{FF2B5EF4-FFF2-40B4-BE49-F238E27FC236}">
                  <a16:creationId xmlns:a16="http://schemas.microsoft.com/office/drawing/2014/main" xmlns="" id="{CC873091-1194-42CE-87C3-9AEB14D27A15}"/>
                </a:ext>
              </a:extLst>
            </p:cNvPr>
            <p:cNvPicPr>
              <a:picLocks noChangeAspect="1" noChangeArrowheads="1"/>
            </p:cNvPicPr>
            <p:nvPr/>
          </p:nvPicPr>
          <p:blipFill>
            <a:blip r:embed="rId4"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10362" t="13608" r="14140" b="17670"/>
            <a:stretch>
              <a:fillRect/>
            </a:stretch>
          </p:blipFill>
          <p:spPr bwMode="auto">
            <a:xfrm>
              <a:off x="2401" y="1297"/>
              <a:ext cx="726" cy="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399" name="Picture 6">
              <a:extLst>
                <a:ext uri="{FF2B5EF4-FFF2-40B4-BE49-F238E27FC236}">
                  <a16:creationId xmlns:a16="http://schemas.microsoft.com/office/drawing/2014/main" xmlns="" id="{B9258888-A602-4653-96C0-6A7E369EB050}"/>
                </a:ext>
              </a:extLst>
            </p:cNvPr>
            <p:cNvPicPr>
              <a:picLocks noChangeAspect="1" noChangeArrowheads="1"/>
            </p:cNvPicPr>
            <p:nvPr/>
          </p:nvPicPr>
          <p:blipFill>
            <a:blip r:embed="rId5"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9261" t="2271" r="8315" b="5513"/>
            <a:stretch>
              <a:fillRect/>
            </a:stretch>
          </p:blipFill>
          <p:spPr bwMode="auto">
            <a:xfrm>
              <a:off x="5824" y="892"/>
              <a:ext cx="524" cy="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00" name="Picture 7">
              <a:extLst>
                <a:ext uri="{FF2B5EF4-FFF2-40B4-BE49-F238E27FC236}">
                  <a16:creationId xmlns:a16="http://schemas.microsoft.com/office/drawing/2014/main" xmlns="" id="{4B6EDA29-D0FB-45D4-B876-2001A9802643}"/>
                </a:ext>
              </a:extLst>
            </p:cNvPr>
            <p:cNvPicPr>
              <a:picLocks noChangeAspect="1" noChangeArrowheads="1"/>
            </p:cNvPicPr>
            <p:nvPr/>
          </p:nvPicPr>
          <p:blipFill>
            <a:blip r:embed="rId6"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4245" t="5457" r="3203" b="5457"/>
            <a:stretch>
              <a:fillRect/>
            </a:stretch>
          </p:blipFill>
          <p:spPr bwMode="auto">
            <a:xfrm>
              <a:off x="506" y="2067"/>
              <a:ext cx="3046" cy="1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9401" name="Picture 8">
              <a:extLst>
                <a:ext uri="{FF2B5EF4-FFF2-40B4-BE49-F238E27FC236}">
                  <a16:creationId xmlns:a16="http://schemas.microsoft.com/office/drawing/2014/main" xmlns="" id="{EE9463F5-BD33-45C5-934A-ECA030E59AEB}"/>
                </a:ext>
              </a:extLst>
            </p:cNvPr>
            <p:cNvPicPr>
              <a:picLocks noChangeAspect="1" noChangeArrowheads="1"/>
            </p:cNvPicPr>
            <p:nvPr/>
          </p:nvPicPr>
          <p:blipFill>
            <a:blip r:embed="rId7" cstate="print">
              <a:clrChange>
                <a:clrFrom>
                  <a:srgbClr val="1035A5"/>
                </a:clrFrom>
                <a:clrTo>
                  <a:srgbClr val="1035A5">
                    <a:alpha val="0"/>
                  </a:srgbClr>
                </a:clrTo>
              </a:clrChange>
              <a:extLst>
                <a:ext uri="{28A0092B-C50C-407E-A947-70E740481C1C}">
                  <a14:useLocalDpi xmlns:a14="http://schemas.microsoft.com/office/drawing/2010/main" xmlns="" val="0"/>
                </a:ext>
              </a:extLst>
            </a:blip>
            <a:srcRect l="473" t="2756" r="841"/>
            <a:stretch>
              <a:fillRect/>
            </a:stretch>
          </p:blipFill>
          <p:spPr bwMode="auto">
            <a:xfrm>
              <a:off x="4290" y="1183"/>
              <a:ext cx="2038" cy="2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9395" name="Rectangle 9">
            <a:extLst>
              <a:ext uri="{FF2B5EF4-FFF2-40B4-BE49-F238E27FC236}">
                <a16:creationId xmlns:a16="http://schemas.microsoft.com/office/drawing/2014/main" xmlns="" id="{C88F9477-EF41-467D-9480-86944985B242}"/>
              </a:ext>
            </a:extLst>
          </p:cNvPr>
          <p:cNvSpPr>
            <a:spLocks noGrp="1" noChangeArrowheads="1"/>
          </p:cNvSpPr>
          <p:nvPr>
            <p:ph type="title"/>
          </p:nvPr>
        </p:nvSpPr>
        <p:spPr>
          <a:xfrm>
            <a:off x="381000" y="0"/>
            <a:ext cx="8324850" cy="1143000"/>
          </a:xfrm>
        </p:spPr>
        <p:txBody>
          <a:bodyPr>
            <a:normAutofit fontScale="90000"/>
          </a:bodyPr>
          <a:lstStyle/>
          <a:p>
            <a:pPr eaLnBrk="1" hangingPunct="1"/>
            <a:r>
              <a:rPr lang="en-US" altLang="en-US"/>
              <a:t/>
            </a:r>
            <a:br>
              <a:rPr lang="en-US" altLang="en-US"/>
            </a:br>
            <a:r>
              <a:rPr lang="en-US" altLang="en-US" sz="6900" b="0"/>
              <a:t>Antigenic Shift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148E58DF-06B1-4A97-BDD3-1620B468C740}"/>
              </a:ext>
            </a:extLst>
          </p:cNvPr>
          <p:cNvSpPr>
            <a:spLocks noGrp="1" noChangeArrowheads="1"/>
          </p:cNvSpPr>
          <p:nvPr>
            <p:ph type="title"/>
          </p:nvPr>
        </p:nvSpPr>
        <p:spPr>
          <a:xfrm>
            <a:off x="381000" y="228600"/>
            <a:ext cx="9144000" cy="2590800"/>
          </a:xfrm>
        </p:spPr>
        <p:txBody>
          <a:bodyPr/>
          <a:lstStyle/>
          <a:p>
            <a:pPr eaLnBrk="1" hangingPunct="1"/>
            <a:r>
              <a:rPr lang="en-US" altLang="en-US" sz="4600" b="0"/>
              <a:t>Reasons for Physician Visits (U.S.)</a:t>
            </a:r>
            <a:br>
              <a:rPr lang="en-US" altLang="en-US" sz="4600" b="0"/>
            </a:br>
            <a:r>
              <a:rPr lang="en-US" altLang="en-US" sz="3400"/>
              <a:t>Adults, million visits</a:t>
            </a:r>
            <a:br>
              <a:rPr lang="en-US" altLang="en-US" sz="3400"/>
            </a:br>
            <a:r>
              <a:rPr lang="en-US" altLang="en-US" sz="5000"/>
              <a:t/>
            </a:r>
            <a:br>
              <a:rPr lang="en-US" altLang="en-US" sz="5000"/>
            </a:br>
            <a:endParaRPr lang="en-US" altLang="en-US" sz="5000"/>
          </a:p>
        </p:txBody>
      </p:sp>
      <p:sp>
        <p:nvSpPr>
          <p:cNvPr id="8195" name="Rectangle 3">
            <a:extLst>
              <a:ext uri="{FF2B5EF4-FFF2-40B4-BE49-F238E27FC236}">
                <a16:creationId xmlns:a16="http://schemas.microsoft.com/office/drawing/2014/main" xmlns="" id="{D36BD68E-87AF-415D-83BE-BE28580A3BF0}"/>
              </a:ext>
            </a:extLst>
          </p:cNvPr>
          <p:cNvSpPr>
            <a:spLocks noGrp="1" noChangeArrowheads="1"/>
          </p:cNvSpPr>
          <p:nvPr>
            <p:ph idx="1"/>
          </p:nvPr>
        </p:nvSpPr>
        <p:spPr>
          <a:xfrm>
            <a:off x="381000" y="1600200"/>
            <a:ext cx="7696200" cy="4648200"/>
          </a:xfrm>
        </p:spPr>
        <p:txBody>
          <a:bodyPr/>
          <a:lstStyle/>
          <a:p>
            <a:pPr eaLnBrk="1" hangingPunct="1">
              <a:lnSpc>
                <a:spcPct val="80000"/>
              </a:lnSpc>
            </a:pPr>
            <a:r>
              <a:rPr lang="en-US" altLang="en-US" sz="2600" b="1" u="sng"/>
              <a:t>cough </a:t>
            </a:r>
            <a:r>
              <a:rPr lang="en-US" altLang="en-US" sz="2600" b="1"/>
              <a:t>22.4</a:t>
            </a:r>
            <a:endParaRPr lang="en-US" altLang="en-US" sz="2600"/>
          </a:p>
          <a:p>
            <a:pPr eaLnBrk="1" hangingPunct="1">
              <a:lnSpc>
                <a:spcPct val="80000"/>
              </a:lnSpc>
            </a:pPr>
            <a:r>
              <a:rPr lang="en-US" altLang="en-US" sz="2600" b="1" u="sng"/>
              <a:t>sore throat</a:t>
            </a:r>
            <a:r>
              <a:rPr lang="en-US" altLang="en-US" sz="2600" b="1"/>
              <a:t> 17.5</a:t>
            </a:r>
            <a:endParaRPr lang="en-US" altLang="en-US" sz="2600"/>
          </a:p>
          <a:p>
            <a:pPr eaLnBrk="1" hangingPunct="1">
              <a:lnSpc>
                <a:spcPct val="80000"/>
              </a:lnSpc>
            </a:pPr>
            <a:r>
              <a:rPr lang="en-US" altLang="en-US" sz="2600"/>
              <a:t>skin rash 13.5</a:t>
            </a:r>
          </a:p>
          <a:p>
            <a:pPr eaLnBrk="1" hangingPunct="1">
              <a:lnSpc>
                <a:spcPct val="80000"/>
              </a:lnSpc>
            </a:pPr>
            <a:r>
              <a:rPr lang="en-US" altLang="en-US" sz="2600"/>
              <a:t>vision 13.0</a:t>
            </a:r>
          </a:p>
          <a:p>
            <a:pPr eaLnBrk="1" hangingPunct="1">
              <a:lnSpc>
                <a:spcPct val="80000"/>
              </a:lnSpc>
            </a:pPr>
            <a:r>
              <a:rPr lang="en-US" altLang="en-US" sz="2600"/>
              <a:t>knee 12.5</a:t>
            </a:r>
          </a:p>
          <a:p>
            <a:pPr eaLnBrk="1" hangingPunct="1">
              <a:lnSpc>
                <a:spcPct val="80000"/>
              </a:lnSpc>
            </a:pPr>
            <a:r>
              <a:rPr lang="en-US" altLang="en-US" sz="2600"/>
              <a:t>back 12.5</a:t>
            </a:r>
          </a:p>
          <a:p>
            <a:pPr eaLnBrk="1" hangingPunct="1">
              <a:lnSpc>
                <a:spcPct val="80000"/>
              </a:lnSpc>
            </a:pPr>
            <a:r>
              <a:rPr lang="en-US" altLang="en-US" sz="2600" b="1" u="sng"/>
              <a:t>stomach</a:t>
            </a:r>
            <a:r>
              <a:rPr lang="en-US" altLang="en-US" sz="2600" b="1"/>
              <a:t> 12.3</a:t>
            </a:r>
            <a:endParaRPr lang="en-US" altLang="en-US" sz="2600"/>
          </a:p>
          <a:p>
            <a:pPr eaLnBrk="1" hangingPunct="1">
              <a:lnSpc>
                <a:spcPct val="80000"/>
              </a:lnSpc>
            </a:pPr>
            <a:r>
              <a:rPr lang="en-US" altLang="en-US" sz="2600"/>
              <a:t>earache 11.3</a:t>
            </a:r>
          </a:p>
          <a:p>
            <a:pPr eaLnBrk="1" hangingPunct="1">
              <a:lnSpc>
                <a:spcPct val="80000"/>
              </a:lnSpc>
            </a:pPr>
            <a:r>
              <a:rPr lang="en-US" altLang="en-US" sz="2600" b="1" u="sng"/>
              <a:t>hypertension</a:t>
            </a:r>
            <a:r>
              <a:rPr lang="en-US" altLang="en-US" sz="2600" b="1"/>
              <a:t> 10.4 (most common disease 35 m)</a:t>
            </a:r>
            <a:endParaRPr lang="en-US" altLang="en-US" sz="2600"/>
          </a:p>
          <a:p>
            <a:pPr eaLnBrk="1" hangingPunct="1">
              <a:lnSpc>
                <a:spcPct val="80000"/>
              </a:lnSpc>
            </a:pPr>
            <a:r>
              <a:rPr lang="en-US" altLang="en-US" sz="2600" b="1" u="sng"/>
              <a:t>depression</a:t>
            </a:r>
            <a:r>
              <a:rPr lang="en-US" altLang="en-US" sz="2600" b="1"/>
              <a:t> 10.0</a:t>
            </a:r>
            <a:endParaRPr lang="en-US" altLang="en-US" sz="2600"/>
          </a:p>
          <a:p>
            <a:pPr eaLnBrk="1" hangingPunct="1">
              <a:lnSpc>
                <a:spcPct val="80000"/>
              </a:lnSpc>
            </a:pPr>
            <a:endParaRPr lang="en-US" altLang="en-US" sz="2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xmlns="" id="{C694A049-7849-46F9-837C-466F4E12EDD5}"/>
              </a:ext>
            </a:extLst>
          </p:cNvPr>
          <p:cNvSpPr>
            <a:spLocks noGrp="1" noChangeArrowheads="1"/>
          </p:cNvSpPr>
          <p:nvPr>
            <p:ph type="title"/>
          </p:nvPr>
        </p:nvSpPr>
        <p:spPr>
          <a:xfrm>
            <a:off x="304800" y="0"/>
            <a:ext cx="8324850" cy="1143000"/>
          </a:xfrm>
        </p:spPr>
        <p:txBody>
          <a:bodyPr>
            <a:normAutofit fontScale="90000"/>
          </a:bodyPr>
          <a:lstStyle/>
          <a:p>
            <a:pPr eaLnBrk="1" hangingPunct="1"/>
            <a:r>
              <a:rPr lang="en-US" altLang="en-US" sz="4600" b="0"/>
              <a:t>Natural History of Influenza Viruses</a:t>
            </a:r>
          </a:p>
        </p:txBody>
      </p:sp>
      <p:sp>
        <p:nvSpPr>
          <p:cNvPr id="61443" name="Text Box 3">
            <a:extLst>
              <a:ext uri="{FF2B5EF4-FFF2-40B4-BE49-F238E27FC236}">
                <a16:creationId xmlns:a16="http://schemas.microsoft.com/office/drawing/2014/main" xmlns="" id="{8A00C1E1-42F8-4441-A1CC-2E1F70C41320}"/>
              </a:ext>
            </a:extLst>
          </p:cNvPr>
          <p:cNvSpPr txBox="1">
            <a:spLocks noChangeArrowheads="1"/>
          </p:cNvSpPr>
          <p:nvPr/>
        </p:nvSpPr>
        <p:spPr bwMode="auto">
          <a:xfrm>
            <a:off x="387350" y="5922963"/>
            <a:ext cx="79692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t>Topley and Wilson’s Microbiology and Microbial Infections.</a:t>
            </a:r>
            <a:r>
              <a:rPr lang="en-US" altLang="en-US" sz="1400"/>
              <a:t> 9th ed, Vol 1, Virology. Mahy and Collier, eds, 1998, </a:t>
            </a:r>
            <a:br>
              <a:rPr lang="en-US" altLang="en-US" sz="1400"/>
            </a:br>
            <a:r>
              <a:rPr lang="en-US" altLang="en-US" sz="1400"/>
              <a:t>Arnold, page 387, with permission.</a:t>
            </a:r>
          </a:p>
        </p:txBody>
      </p:sp>
      <p:sp>
        <p:nvSpPr>
          <p:cNvPr id="61444" name="Line 4">
            <a:extLst>
              <a:ext uri="{FF2B5EF4-FFF2-40B4-BE49-F238E27FC236}">
                <a16:creationId xmlns:a16="http://schemas.microsoft.com/office/drawing/2014/main" xmlns="" id="{63638DAE-AFF4-4966-8526-B16B608F8CC9}"/>
              </a:ext>
            </a:extLst>
          </p:cNvPr>
          <p:cNvSpPr>
            <a:spLocks noChangeShapeType="1"/>
          </p:cNvSpPr>
          <p:nvPr/>
        </p:nvSpPr>
        <p:spPr bwMode="auto">
          <a:xfrm>
            <a:off x="7496175" y="2492375"/>
            <a:ext cx="4746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445" name="Line 5">
            <a:extLst>
              <a:ext uri="{FF2B5EF4-FFF2-40B4-BE49-F238E27FC236}">
                <a16:creationId xmlns:a16="http://schemas.microsoft.com/office/drawing/2014/main" xmlns="" id="{D941E632-A7E1-475D-9AE9-C983C98DEB7E}"/>
              </a:ext>
            </a:extLst>
          </p:cNvPr>
          <p:cNvSpPr>
            <a:spLocks noChangeShapeType="1"/>
          </p:cNvSpPr>
          <p:nvPr/>
        </p:nvSpPr>
        <p:spPr bwMode="auto">
          <a:xfrm>
            <a:off x="7496175" y="3263900"/>
            <a:ext cx="4746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446" name="Line 6">
            <a:extLst>
              <a:ext uri="{FF2B5EF4-FFF2-40B4-BE49-F238E27FC236}">
                <a16:creationId xmlns:a16="http://schemas.microsoft.com/office/drawing/2014/main" xmlns="" id="{4E254192-5CEF-44F9-AB8C-D1CE7C7DF6BD}"/>
              </a:ext>
            </a:extLst>
          </p:cNvPr>
          <p:cNvSpPr>
            <a:spLocks noChangeShapeType="1"/>
          </p:cNvSpPr>
          <p:nvPr/>
        </p:nvSpPr>
        <p:spPr bwMode="auto">
          <a:xfrm>
            <a:off x="7496175" y="4672013"/>
            <a:ext cx="4746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1447" name="Rectangle 7">
            <a:extLst>
              <a:ext uri="{FF2B5EF4-FFF2-40B4-BE49-F238E27FC236}">
                <a16:creationId xmlns:a16="http://schemas.microsoft.com/office/drawing/2014/main" xmlns="" id="{6F4838A6-CD7C-4D2E-BBAB-2EDAFB505D70}"/>
              </a:ext>
            </a:extLst>
          </p:cNvPr>
          <p:cNvSpPr>
            <a:spLocks noChangeArrowheads="1"/>
          </p:cNvSpPr>
          <p:nvPr/>
        </p:nvSpPr>
        <p:spPr bwMode="auto">
          <a:xfrm>
            <a:off x="4064000" y="4497388"/>
            <a:ext cx="1360488" cy="33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48" name="Line 8">
            <a:extLst>
              <a:ext uri="{FF2B5EF4-FFF2-40B4-BE49-F238E27FC236}">
                <a16:creationId xmlns:a16="http://schemas.microsoft.com/office/drawing/2014/main" xmlns="" id="{07293A33-0B96-416D-83EB-3F90D2CBF5DF}"/>
              </a:ext>
            </a:extLst>
          </p:cNvPr>
          <p:cNvSpPr>
            <a:spLocks noChangeShapeType="1"/>
          </p:cNvSpPr>
          <p:nvPr/>
        </p:nvSpPr>
        <p:spPr bwMode="auto">
          <a:xfrm>
            <a:off x="1011238" y="5121275"/>
            <a:ext cx="6931025" cy="1588"/>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61449" name="Group 9">
            <a:extLst>
              <a:ext uri="{FF2B5EF4-FFF2-40B4-BE49-F238E27FC236}">
                <a16:creationId xmlns:a16="http://schemas.microsoft.com/office/drawing/2014/main" xmlns="" id="{9DE834B0-D720-47F0-8803-9158737B6AD5}"/>
              </a:ext>
            </a:extLst>
          </p:cNvPr>
          <p:cNvGrpSpPr>
            <a:grpSpLocks/>
          </p:cNvGrpSpPr>
          <p:nvPr/>
        </p:nvGrpSpPr>
        <p:grpSpPr bwMode="auto">
          <a:xfrm>
            <a:off x="1011238" y="5135563"/>
            <a:ext cx="6932612" cy="211137"/>
            <a:chOff x="582" y="3195"/>
            <a:chExt cx="4912" cy="40"/>
          </a:xfrm>
        </p:grpSpPr>
        <p:sp>
          <p:nvSpPr>
            <p:cNvPr id="61480" name="Line 10">
              <a:extLst>
                <a:ext uri="{FF2B5EF4-FFF2-40B4-BE49-F238E27FC236}">
                  <a16:creationId xmlns:a16="http://schemas.microsoft.com/office/drawing/2014/main" xmlns="" id="{4E0E3DF5-7116-4C62-A5D3-8B2769547AF7}"/>
                </a:ext>
              </a:extLst>
            </p:cNvPr>
            <p:cNvSpPr>
              <a:spLocks noChangeShapeType="1"/>
            </p:cNvSpPr>
            <p:nvPr/>
          </p:nvSpPr>
          <p:spPr bwMode="auto">
            <a:xfrm flipV="1">
              <a:off x="582"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1" name="Line 11">
              <a:extLst>
                <a:ext uri="{FF2B5EF4-FFF2-40B4-BE49-F238E27FC236}">
                  <a16:creationId xmlns:a16="http://schemas.microsoft.com/office/drawing/2014/main" xmlns="" id="{9405C929-F15F-469A-B821-FD5E1E4EFFFE}"/>
                </a:ext>
              </a:extLst>
            </p:cNvPr>
            <p:cNvSpPr>
              <a:spLocks noChangeShapeType="1"/>
            </p:cNvSpPr>
            <p:nvPr/>
          </p:nvSpPr>
          <p:spPr bwMode="auto">
            <a:xfrm flipV="1">
              <a:off x="990"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2" name="Line 12">
              <a:extLst>
                <a:ext uri="{FF2B5EF4-FFF2-40B4-BE49-F238E27FC236}">
                  <a16:creationId xmlns:a16="http://schemas.microsoft.com/office/drawing/2014/main" xmlns="" id="{9D9903A2-195E-48C6-A533-E5B5B82B62FC}"/>
                </a:ext>
              </a:extLst>
            </p:cNvPr>
            <p:cNvSpPr>
              <a:spLocks noChangeShapeType="1"/>
            </p:cNvSpPr>
            <p:nvPr/>
          </p:nvSpPr>
          <p:spPr bwMode="auto">
            <a:xfrm flipV="1">
              <a:off x="1397"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3" name="Line 13">
              <a:extLst>
                <a:ext uri="{FF2B5EF4-FFF2-40B4-BE49-F238E27FC236}">
                  <a16:creationId xmlns:a16="http://schemas.microsoft.com/office/drawing/2014/main" xmlns="" id="{07485E3E-640A-4165-B946-5DF7013800AF}"/>
                </a:ext>
              </a:extLst>
            </p:cNvPr>
            <p:cNvSpPr>
              <a:spLocks noChangeShapeType="1"/>
            </p:cNvSpPr>
            <p:nvPr/>
          </p:nvSpPr>
          <p:spPr bwMode="auto">
            <a:xfrm flipV="1">
              <a:off x="1805"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4" name="Line 14">
              <a:extLst>
                <a:ext uri="{FF2B5EF4-FFF2-40B4-BE49-F238E27FC236}">
                  <a16:creationId xmlns:a16="http://schemas.microsoft.com/office/drawing/2014/main" xmlns="" id="{F3D8475A-7D90-42F4-B5A3-D2664E00586B}"/>
                </a:ext>
              </a:extLst>
            </p:cNvPr>
            <p:cNvSpPr>
              <a:spLocks noChangeShapeType="1"/>
            </p:cNvSpPr>
            <p:nvPr/>
          </p:nvSpPr>
          <p:spPr bwMode="auto">
            <a:xfrm flipV="1">
              <a:off x="2221"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5" name="Line 15">
              <a:extLst>
                <a:ext uri="{FF2B5EF4-FFF2-40B4-BE49-F238E27FC236}">
                  <a16:creationId xmlns:a16="http://schemas.microsoft.com/office/drawing/2014/main" xmlns="" id="{155E0561-FE41-4096-A2D9-50E5CA38C097}"/>
                </a:ext>
              </a:extLst>
            </p:cNvPr>
            <p:cNvSpPr>
              <a:spLocks noChangeShapeType="1"/>
            </p:cNvSpPr>
            <p:nvPr/>
          </p:nvSpPr>
          <p:spPr bwMode="auto">
            <a:xfrm flipV="1">
              <a:off x="2628"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6" name="Line 16">
              <a:extLst>
                <a:ext uri="{FF2B5EF4-FFF2-40B4-BE49-F238E27FC236}">
                  <a16:creationId xmlns:a16="http://schemas.microsoft.com/office/drawing/2014/main" xmlns="" id="{0C121076-50AA-4625-B195-6A79FB6231D9}"/>
                </a:ext>
              </a:extLst>
            </p:cNvPr>
            <p:cNvSpPr>
              <a:spLocks noChangeShapeType="1"/>
            </p:cNvSpPr>
            <p:nvPr/>
          </p:nvSpPr>
          <p:spPr bwMode="auto">
            <a:xfrm flipV="1">
              <a:off x="3036"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7" name="Line 17">
              <a:extLst>
                <a:ext uri="{FF2B5EF4-FFF2-40B4-BE49-F238E27FC236}">
                  <a16:creationId xmlns:a16="http://schemas.microsoft.com/office/drawing/2014/main" xmlns="" id="{A98A62E6-9720-43B5-92C3-B45F0ACB2CEF}"/>
                </a:ext>
              </a:extLst>
            </p:cNvPr>
            <p:cNvSpPr>
              <a:spLocks noChangeShapeType="1"/>
            </p:cNvSpPr>
            <p:nvPr/>
          </p:nvSpPr>
          <p:spPr bwMode="auto">
            <a:xfrm flipV="1">
              <a:off x="3444"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8" name="Line 18">
              <a:extLst>
                <a:ext uri="{FF2B5EF4-FFF2-40B4-BE49-F238E27FC236}">
                  <a16:creationId xmlns:a16="http://schemas.microsoft.com/office/drawing/2014/main" xmlns="" id="{EA634D52-D63D-42C1-B203-8A9D9C89AE9A}"/>
                </a:ext>
              </a:extLst>
            </p:cNvPr>
            <p:cNvSpPr>
              <a:spLocks noChangeShapeType="1"/>
            </p:cNvSpPr>
            <p:nvPr/>
          </p:nvSpPr>
          <p:spPr bwMode="auto">
            <a:xfrm flipV="1">
              <a:off x="3852"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89" name="Line 19">
              <a:extLst>
                <a:ext uri="{FF2B5EF4-FFF2-40B4-BE49-F238E27FC236}">
                  <a16:creationId xmlns:a16="http://schemas.microsoft.com/office/drawing/2014/main" xmlns="" id="{FFF597B1-252B-439C-A6F1-41A202A8565D}"/>
                </a:ext>
              </a:extLst>
            </p:cNvPr>
            <p:cNvSpPr>
              <a:spLocks noChangeShapeType="1"/>
            </p:cNvSpPr>
            <p:nvPr/>
          </p:nvSpPr>
          <p:spPr bwMode="auto">
            <a:xfrm flipV="1">
              <a:off x="4259"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0" name="Line 20">
              <a:extLst>
                <a:ext uri="{FF2B5EF4-FFF2-40B4-BE49-F238E27FC236}">
                  <a16:creationId xmlns:a16="http://schemas.microsoft.com/office/drawing/2014/main" xmlns="" id="{F7CB8770-384C-4659-9FB9-A0DB85FEDF3B}"/>
                </a:ext>
              </a:extLst>
            </p:cNvPr>
            <p:cNvSpPr>
              <a:spLocks noChangeShapeType="1"/>
            </p:cNvSpPr>
            <p:nvPr/>
          </p:nvSpPr>
          <p:spPr bwMode="auto">
            <a:xfrm flipV="1">
              <a:off x="4675"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1" name="Line 21">
              <a:extLst>
                <a:ext uri="{FF2B5EF4-FFF2-40B4-BE49-F238E27FC236}">
                  <a16:creationId xmlns:a16="http://schemas.microsoft.com/office/drawing/2014/main" xmlns="" id="{C27B0D50-09C2-4A35-AF3C-5A2DE3411F46}"/>
                </a:ext>
              </a:extLst>
            </p:cNvPr>
            <p:cNvSpPr>
              <a:spLocks noChangeShapeType="1"/>
            </p:cNvSpPr>
            <p:nvPr/>
          </p:nvSpPr>
          <p:spPr bwMode="auto">
            <a:xfrm flipV="1">
              <a:off x="5083"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492" name="Line 22">
              <a:extLst>
                <a:ext uri="{FF2B5EF4-FFF2-40B4-BE49-F238E27FC236}">
                  <a16:creationId xmlns:a16="http://schemas.microsoft.com/office/drawing/2014/main" xmlns="" id="{9091493C-EBF6-4841-9BC6-E25278D5B582}"/>
                </a:ext>
              </a:extLst>
            </p:cNvPr>
            <p:cNvSpPr>
              <a:spLocks noChangeShapeType="1"/>
            </p:cNvSpPr>
            <p:nvPr/>
          </p:nvSpPr>
          <p:spPr bwMode="auto">
            <a:xfrm flipV="1">
              <a:off x="5493" y="3195"/>
              <a:ext cx="1" cy="40"/>
            </a:xfrm>
            <a:prstGeom prst="line">
              <a:avLst/>
            </a:prstGeom>
            <a:noFill/>
            <a:ln w="1905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3271" name="Rectangle 23">
            <a:extLst>
              <a:ext uri="{FF2B5EF4-FFF2-40B4-BE49-F238E27FC236}">
                <a16:creationId xmlns:a16="http://schemas.microsoft.com/office/drawing/2014/main" xmlns="" id="{FB1C2FEF-F5CE-4A34-A569-A40238599FB2}"/>
              </a:ext>
            </a:extLst>
          </p:cNvPr>
          <p:cNvSpPr>
            <a:spLocks noChangeArrowheads="1"/>
          </p:cNvSpPr>
          <p:nvPr/>
        </p:nvSpPr>
        <p:spPr bwMode="auto">
          <a:xfrm>
            <a:off x="809625" y="5403850"/>
            <a:ext cx="4524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1880</a:t>
            </a:r>
            <a:endParaRPr lang="en-US" altLang="en-US">
              <a:effectLst>
                <a:outerShdw blurRad="38100" dist="38100" dir="2700000" algn="tl">
                  <a:srgbClr val="C0C0C0"/>
                </a:outerShdw>
              </a:effectLst>
            </a:endParaRPr>
          </a:p>
        </p:txBody>
      </p:sp>
      <p:sp>
        <p:nvSpPr>
          <p:cNvPr id="53272" name="Rectangle 24">
            <a:extLst>
              <a:ext uri="{FF2B5EF4-FFF2-40B4-BE49-F238E27FC236}">
                <a16:creationId xmlns:a16="http://schemas.microsoft.com/office/drawing/2014/main" xmlns="" id="{003D8DA7-D28A-42C3-B76B-A36D27DB1A9A}"/>
              </a:ext>
            </a:extLst>
          </p:cNvPr>
          <p:cNvSpPr>
            <a:spLocks noChangeArrowheads="1"/>
          </p:cNvSpPr>
          <p:nvPr/>
        </p:nvSpPr>
        <p:spPr bwMode="auto">
          <a:xfrm>
            <a:off x="1385888" y="5403850"/>
            <a:ext cx="450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1890</a:t>
            </a:r>
            <a:endParaRPr lang="en-US" altLang="en-US">
              <a:effectLst>
                <a:outerShdw blurRad="38100" dist="38100" dir="2700000" algn="tl">
                  <a:srgbClr val="C0C0C0"/>
                </a:outerShdw>
              </a:effectLst>
            </a:endParaRPr>
          </a:p>
        </p:txBody>
      </p:sp>
      <p:sp>
        <p:nvSpPr>
          <p:cNvPr id="53273" name="Rectangle 25">
            <a:extLst>
              <a:ext uri="{FF2B5EF4-FFF2-40B4-BE49-F238E27FC236}">
                <a16:creationId xmlns:a16="http://schemas.microsoft.com/office/drawing/2014/main" xmlns="" id="{9DB8ED72-077B-4B87-9C1A-C65322ABE260}"/>
              </a:ext>
            </a:extLst>
          </p:cNvPr>
          <p:cNvSpPr>
            <a:spLocks noChangeArrowheads="1"/>
          </p:cNvSpPr>
          <p:nvPr/>
        </p:nvSpPr>
        <p:spPr bwMode="auto">
          <a:xfrm>
            <a:off x="1962150" y="5403850"/>
            <a:ext cx="450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1900</a:t>
            </a:r>
            <a:endParaRPr lang="en-US" altLang="en-US">
              <a:effectLst>
                <a:outerShdw blurRad="38100" dist="38100" dir="2700000" algn="tl">
                  <a:srgbClr val="C0C0C0"/>
                </a:outerShdw>
              </a:effectLst>
            </a:endParaRPr>
          </a:p>
        </p:txBody>
      </p:sp>
      <p:sp>
        <p:nvSpPr>
          <p:cNvPr id="53274" name="Rectangle 26">
            <a:extLst>
              <a:ext uri="{FF2B5EF4-FFF2-40B4-BE49-F238E27FC236}">
                <a16:creationId xmlns:a16="http://schemas.microsoft.com/office/drawing/2014/main" xmlns="" id="{584B24F0-8625-4B6A-B7C8-C489D9C45446}"/>
              </a:ext>
            </a:extLst>
          </p:cNvPr>
          <p:cNvSpPr>
            <a:spLocks noChangeArrowheads="1"/>
          </p:cNvSpPr>
          <p:nvPr/>
        </p:nvSpPr>
        <p:spPr bwMode="auto">
          <a:xfrm>
            <a:off x="2536825" y="5403850"/>
            <a:ext cx="4524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1910</a:t>
            </a:r>
            <a:endParaRPr lang="en-US" altLang="en-US">
              <a:effectLst>
                <a:outerShdw blurRad="38100" dist="38100" dir="2700000" algn="tl">
                  <a:srgbClr val="C0C0C0"/>
                </a:outerShdw>
              </a:effectLst>
            </a:endParaRPr>
          </a:p>
        </p:txBody>
      </p:sp>
      <p:sp>
        <p:nvSpPr>
          <p:cNvPr id="53275" name="Rectangle 27">
            <a:extLst>
              <a:ext uri="{FF2B5EF4-FFF2-40B4-BE49-F238E27FC236}">
                <a16:creationId xmlns:a16="http://schemas.microsoft.com/office/drawing/2014/main" xmlns="" id="{8C305A5F-24F3-4B64-856C-D205B8027AD1}"/>
              </a:ext>
            </a:extLst>
          </p:cNvPr>
          <p:cNvSpPr>
            <a:spLocks noChangeArrowheads="1"/>
          </p:cNvSpPr>
          <p:nvPr/>
        </p:nvSpPr>
        <p:spPr bwMode="auto">
          <a:xfrm>
            <a:off x="3122613" y="5403850"/>
            <a:ext cx="4524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1920</a:t>
            </a:r>
            <a:endParaRPr lang="en-US" altLang="en-US">
              <a:effectLst>
                <a:outerShdw blurRad="38100" dist="38100" dir="2700000" algn="tl">
                  <a:srgbClr val="C0C0C0"/>
                </a:outerShdw>
              </a:effectLst>
            </a:endParaRPr>
          </a:p>
        </p:txBody>
      </p:sp>
      <p:sp>
        <p:nvSpPr>
          <p:cNvPr id="53276" name="Rectangle 28">
            <a:extLst>
              <a:ext uri="{FF2B5EF4-FFF2-40B4-BE49-F238E27FC236}">
                <a16:creationId xmlns:a16="http://schemas.microsoft.com/office/drawing/2014/main" xmlns="" id="{968C9D1D-BDB2-41F0-95A9-DF39B182C05C}"/>
              </a:ext>
            </a:extLst>
          </p:cNvPr>
          <p:cNvSpPr>
            <a:spLocks noChangeArrowheads="1"/>
          </p:cNvSpPr>
          <p:nvPr/>
        </p:nvSpPr>
        <p:spPr bwMode="auto">
          <a:xfrm>
            <a:off x="3698875" y="5403850"/>
            <a:ext cx="450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1930</a:t>
            </a:r>
            <a:endParaRPr lang="en-US" altLang="en-US">
              <a:effectLst>
                <a:outerShdw blurRad="38100" dist="38100" dir="2700000" algn="tl">
                  <a:srgbClr val="C0C0C0"/>
                </a:outerShdw>
              </a:effectLst>
            </a:endParaRPr>
          </a:p>
        </p:txBody>
      </p:sp>
      <p:sp>
        <p:nvSpPr>
          <p:cNvPr id="53277" name="Rectangle 29">
            <a:extLst>
              <a:ext uri="{FF2B5EF4-FFF2-40B4-BE49-F238E27FC236}">
                <a16:creationId xmlns:a16="http://schemas.microsoft.com/office/drawing/2014/main" xmlns="" id="{9835389B-AAEF-45E4-A556-8B91069516B7}"/>
              </a:ext>
            </a:extLst>
          </p:cNvPr>
          <p:cNvSpPr>
            <a:spLocks noChangeArrowheads="1"/>
          </p:cNvSpPr>
          <p:nvPr/>
        </p:nvSpPr>
        <p:spPr bwMode="auto">
          <a:xfrm>
            <a:off x="4273550" y="5403850"/>
            <a:ext cx="4524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1940</a:t>
            </a:r>
            <a:endParaRPr lang="en-US" altLang="en-US">
              <a:effectLst>
                <a:outerShdw blurRad="38100" dist="38100" dir="2700000" algn="tl">
                  <a:srgbClr val="C0C0C0"/>
                </a:outerShdw>
              </a:effectLst>
            </a:endParaRPr>
          </a:p>
        </p:txBody>
      </p:sp>
      <p:sp>
        <p:nvSpPr>
          <p:cNvPr id="53278" name="Rectangle 30">
            <a:extLst>
              <a:ext uri="{FF2B5EF4-FFF2-40B4-BE49-F238E27FC236}">
                <a16:creationId xmlns:a16="http://schemas.microsoft.com/office/drawing/2014/main" xmlns="" id="{6836A9A4-2A4F-4D31-9505-E2BB3713EE86}"/>
              </a:ext>
            </a:extLst>
          </p:cNvPr>
          <p:cNvSpPr>
            <a:spLocks noChangeArrowheads="1"/>
          </p:cNvSpPr>
          <p:nvPr/>
        </p:nvSpPr>
        <p:spPr bwMode="auto">
          <a:xfrm>
            <a:off x="4845050" y="5403850"/>
            <a:ext cx="452438"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1950</a:t>
            </a:r>
            <a:endParaRPr lang="en-US" altLang="en-US">
              <a:effectLst>
                <a:outerShdw blurRad="38100" dist="38100" dir="2700000" algn="tl">
                  <a:srgbClr val="C0C0C0"/>
                </a:outerShdw>
              </a:effectLst>
            </a:endParaRPr>
          </a:p>
        </p:txBody>
      </p:sp>
      <p:sp>
        <p:nvSpPr>
          <p:cNvPr id="53279" name="Rectangle 31">
            <a:extLst>
              <a:ext uri="{FF2B5EF4-FFF2-40B4-BE49-F238E27FC236}">
                <a16:creationId xmlns:a16="http://schemas.microsoft.com/office/drawing/2014/main" xmlns="" id="{5C8751EC-49CE-4D06-852A-6B6C95676A3D}"/>
              </a:ext>
            </a:extLst>
          </p:cNvPr>
          <p:cNvSpPr>
            <a:spLocks noChangeArrowheads="1"/>
          </p:cNvSpPr>
          <p:nvPr/>
        </p:nvSpPr>
        <p:spPr bwMode="auto">
          <a:xfrm>
            <a:off x="5421313" y="5403850"/>
            <a:ext cx="4524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1960</a:t>
            </a:r>
            <a:endParaRPr lang="en-US" altLang="en-US">
              <a:effectLst>
                <a:outerShdw blurRad="38100" dist="38100" dir="2700000" algn="tl">
                  <a:srgbClr val="C0C0C0"/>
                </a:outerShdw>
              </a:effectLst>
            </a:endParaRPr>
          </a:p>
        </p:txBody>
      </p:sp>
      <p:sp>
        <p:nvSpPr>
          <p:cNvPr id="53280" name="Rectangle 32">
            <a:extLst>
              <a:ext uri="{FF2B5EF4-FFF2-40B4-BE49-F238E27FC236}">
                <a16:creationId xmlns:a16="http://schemas.microsoft.com/office/drawing/2014/main" xmlns="" id="{E930D469-6F9C-4B1A-93D3-AEEE92770A29}"/>
              </a:ext>
            </a:extLst>
          </p:cNvPr>
          <p:cNvSpPr>
            <a:spLocks noChangeArrowheads="1"/>
          </p:cNvSpPr>
          <p:nvPr/>
        </p:nvSpPr>
        <p:spPr bwMode="auto">
          <a:xfrm>
            <a:off x="6000750" y="5403850"/>
            <a:ext cx="450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1970</a:t>
            </a:r>
            <a:endParaRPr lang="en-US" altLang="en-US">
              <a:effectLst>
                <a:outerShdw blurRad="38100" dist="38100" dir="2700000" algn="tl">
                  <a:srgbClr val="C0C0C0"/>
                </a:outerShdw>
              </a:effectLst>
            </a:endParaRPr>
          </a:p>
        </p:txBody>
      </p:sp>
      <p:sp>
        <p:nvSpPr>
          <p:cNvPr id="53281" name="Rectangle 33">
            <a:extLst>
              <a:ext uri="{FF2B5EF4-FFF2-40B4-BE49-F238E27FC236}">
                <a16:creationId xmlns:a16="http://schemas.microsoft.com/office/drawing/2014/main" xmlns="" id="{8DAF0767-35D8-435B-91FD-CDF8186D39FC}"/>
              </a:ext>
            </a:extLst>
          </p:cNvPr>
          <p:cNvSpPr>
            <a:spLocks noChangeArrowheads="1"/>
          </p:cNvSpPr>
          <p:nvPr/>
        </p:nvSpPr>
        <p:spPr bwMode="auto">
          <a:xfrm>
            <a:off x="6586538" y="5403850"/>
            <a:ext cx="4524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1980</a:t>
            </a:r>
            <a:endParaRPr lang="en-US" altLang="en-US">
              <a:effectLst>
                <a:outerShdw blurRad="38100" dist="38100" dir="2700000" algn="tl">
                  <a:srgbClr val="C0C0C0"/>
                </a:outerShdw>
              </a:effectLst>
            </a:endParaRPr>
          </a:p>
        </p:txBody>
      </p:sp>
      <p:sp>
        <p:nvSpPr>
          <p:cNvPr id="53282" name="Rectangle 34">
            <a:extLst>
              <a:ext uri="{FF2B5EF4-FFF2-40B4-BE49-F238E27FC236}">
                <a16:creationId xmlns:a16="http://schemas.microsoft.com/office/drawing/2014/main" xmlns="" id="{F1596DAE-12D2-4742-AAB8-26AA9FEAA482}"/>
              </a:ext>
            </a:extLst>
          </p:cNvPr>
          <p:cNvSpPr>
            <a:spLocks noChangeArrowheads="1"/>
          </p:cNvSpPr>
          <p:nvPr/>
        </p:nvSpPr>
        <p:spPr bwMode="auto">
          <a:xfrm>
            <a:off x="7162800" y="5403850"/>
            <a:ext cx="450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1990</a:t>
            </a:r>
            <a:endParaRPr lang="en-US" altLang="en-US">
              <a:effectLst>
                <a:outerShdw blurRad="38100" dist="38100" dir="2700000" algn="tl">
                  <a:srgbClr val="C0C0C0"/>
                </a:outerShdw>
              </a:effectLst>
            </a:endParaRPr>
          </a:p>
        </p:txBody>
      </p:sp>
      <p:sp>
        <p:nvSpPr>
          <p:cNvPr id="53283" name="Rectangle 35">
            <a:extLst>
              <a:ext uri="{FF2B5EF4-FFF2-40B4-BE49-F238E27FC236}">
                <a16:creationId xmlns:a16="http://schemas.microsoft.com/office/drawing/2014/main" xmlns="" id="{CB8FD396-B579-4C1B-9BA0-05E649D80099}"/>
              </a:ext>
            </a:extLst>
          </p:cNvPr>
          <p:cNvSpPr>
            <a:spLocks noChangeArrowheads="1"/>
          </p:cNvSpPr>
          <p:nvPr/>
        </p:nvSpPr>
        <p:spPr bwMode="auto">
          <a:xfrm>
            <a:off x="7739063" y="5403850"/>
            <a:ext cx="4508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defRPr/>
            </a:pPr>
            <a:r>
              <a:rPr lang="en-US" altLang="en-US">
                <a:solidFill>
                  <a:srgbClr val="FFFFFF"/>
                </a:solidFill>
                <a:effectLst>
                  <a:outerShdw blurRad="38100" dist="38100" dir="2700000" algn="tl">
                    <a:srgbClr val="C0C0C0"/>
                  </a:outerShdw>
                </a:effectLst>
              </a:rPr>
              <a:t>2000</a:t>
            </a:r>
            <a:endParaRPr lang="en-US" altLang="en-US">
              <a:effectLst>
                <a:outerShdw blurRad="38100" dist="38100" dir="2700000" algn="tl">
                  <a:srgbClr val="C0C0C0"/>
                </a:outerShdw>
              </a:effectLst>
            </a:endParaRPr>
          </a:p>
        </p:txBody>
      </p:sp>
      <p:sp>
        <p:nvSpPr>
          <p:cNvPr id="61463" name="Rectangle 36">
            <a:extLst>
              <a:ext uri="{FF2B5EF4-FFF2-40B4-BE49-F238E27FC236}">
                <a16:creationId xmlns:a16="http://schemas.microsoft.com/office/drawing/2014/main" xmlns="" id="{CADB9278-61C2-48C7-AD5A-F2D3F9652981}"/>
              </a:ext>
            </a:extLst>
          </p:cNvPr>
          <p:cNvSpPr>
            <a:spLocks noChangeArrowheads="1"/>
          </p:cNvSpPr>
          <p:nvPr/>
        </p:nvSpPr>
        <p:spPr bwMode="auto">
          <a:xfrm>
            <a:off x="3094038" y="4497388"/>
            <a:ext cx="1128712" cy="330200"/>
          </a:xfrm>
          <a:prstGeom prst="rect">
            <a:avLst/>
          </a:prstGeom>
          <a:solidFill>
            <a:srgbClr val="16CA3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4" name="Rectangle 37">
            <a:extLst>
              <a:ext uri="{FF2B5EF4-FFF2-40B4-BE49-F238E27FC236}">
                <a16:creationId xmlns:a16="http://schemas.microsoft.com/office/drawing/2014/main" xmlns="" id="{8D1D07F4-C649-4B09-9C2F-62D0AA096242}"/>
              </a:ext>
            </a:extLst>
          </p:cNvPr>
          <p:cNvSpPr>
            <a:spLocks noChangeArrowheads="1"/>
          </p:cNvSpPr>
          <p:nvPr/>
        </p:nvSpPr>
        <p:spPr bwMode="auto">
          <a:xfrm>
            <a:off x="6400800" y="4497388"/>
            <a:ext cx="1238250" cy="33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5" name="Rectangle 38">
            <a:extLst>
              <a:ext uri="{FF2B5EF4-FFF2-40B4-BE49-F238E27FC236}">
                <a16:creationId xmlns:a16="http://schemas.microsoft.com/office/drawing/2014/main" xmlns="" id="{2F8413A3-88F8-4FC8-8ED0-9D79B840074B}"/>
              </a:ext>
            </a:extLst>
          </p:cNvPr>
          <p:cNvSpPr>
            <a:spLocks noChangeArrowheads="1"/>
          </p:cNvSpPr>
          <p:nvPr/>
        </p:nvSpPr>
        <p:spPr bwMode="auto">
          <a:xfrm>
            <a:off x="5429250" y="3849688"/>
            <a:ext cx="703263" cy="33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6" name="Rectangle 39">
            <a:extLst>
              <a:ext uri="{FF2B5EF4-FFF2-40B4-BE49-F238E27FC236}">
                <a16:creationId xmlns:a16="http://schemas.microsoft.com/office/drawing/2014/main" xmlns="" id="{59EB47B5-DC96-4B6C-9360-0793119C6A66}"/>
              </a:ext>
            </a:extLst>
          </p:cNvPr>
          <p:cNvSpPr>
            <a:spLocks noChangeArrowheads="1"/>
          </p:cNvSpPr>
          <p:nvPr/>
        </p:nvSpPr>
        <p:spPr bwMode="auto">
          <a:xfrm>
            <a:off x="6132513" y="3090863"/>
            <a:ext cx="1506537" cy="33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7" name="Rectangle 40">
            <a:extLst>
              <a:ext uri="{FF2B5EF4-FFF2-40B4-BE49-F238E27FC236}">
                <a16:creationId xmlns:a16="http://schemas.microsoft.com/office/drawing/2014/main" xmlns="" id="{9EE613A4-AA93-42E4-9B82-9BCB42515574}"/>
              </a:ext>
            </a:extLst>
          </p:cNvPr>
          <p:cNvSpPr>
            <a:spLocks noChangeArrowheads="1"/>
          </p:cNvSpPr>
          <p:nvPr/>
        </p:nvSpPr>
        <p:spPr bwMode="auto">
          <a:xfrm>
            <a:off x="4554538" y="2330450"/>
            <a:ext cx="3084512" cy="330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8" name="Rectangle 41">
            <a:extLst>
              <a:ext uri="{FF2B5EF4-FFF2-40B4-BE49-F238E27FC236}">
                <a16:creationId xmlns:a16="http://schemas.microsoft.com/office/drawing/2014/main" xmlns="" id="{F46EAFC0-E337-4EC5-89DE-A1CE0A00F775}"/>
              </a:ext>
            </a:extLst>
          </p:cNvPr>
          <p:cNvSpPr>
            <a:spLocks noChangeArrowheads="1"/>
          </p:cNvSpPr>
          <p:nvPr/>
        </p:nvSpPr>
        <p:spPr bwMode="auto">
          <a:xfrm>
            <a:off x="2076450" y="3090863"/>
            <a:ext cx="1017588" cy="330200"/>
          </a:xfrm>
          <a:prstGeom prst="rect">
            <a:avLst/>
          </a:prstGeom>
          <a:solidFill>
            <a:srgbClr val="16CA3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69" name="Rectangle 42">
            <a:extLst>
              <a:ext uri="{FF2B5EF4-FFF2-40B4-BE49-F238E27FC236}">
                <a16:creationId xmlns:a16="http://schemas.microsoft.com/office/drawing/2014/main" xmlns="" id="{2CFD43B9-570F-4106-8765-4C09FFFBBA3F}"/>
              </a:ext>
            </a:extLst>
          </p:cNvPr>
          <p:cNvSpPr>
            <a:spLocks noChangeArrowheads="1"/>
          </p:cNvSpPr>
          <p:nvPr/>
        </p:nvSpPr>
        <p:spPr bwMode="auto">
          <a:xfrm>
            <a:off x="1479550" y="3849688"/>
            <a:ext cx="596900" cy="330200"/>
          </a:xfrm>
          <a:prstGeom prst="rect">
            <a:avLst/>
          </a:prstGeom>
          <a:solidFill>
            <a:srgbClr val="16CA3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291" name="Rectangle 43">
            <a:extLst>
              <a:ext uri="{FF2B5EF4-FFF2-40B4-BE49-F238E27FC236}">
                <a16:creationId xmlns:a16="http://schemas.microsoft.com/office/drawing/2014/main" xmlns="" id="{C4F3FF7D-1145-4D4C-B0E4-33A7728693DF}"/>
              </a:ext>
            </a:extLst>
          </p:cNvPr>
          <p:cNvSpPr>
            <a:spLocks noChangeArrowheads="1"/>
          </p:cNvSpPr>
          <p:nvPr/>
        </p:nvSpPr>
        <p:spPr bwMode="auto">
          <a:xfrm>
            <a:off x="5726113" y="2373313"/>
            <a:ext cx="815975"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defRPr/>
            </a:pPr>
            <a:r>
              <a:rPr lang="en-US" altLang="en-US" b="1">
                <a:solidFill>
                  <a:schemeClr val="bg2"/>
                </a:solidFill>
              </a:rPr>
              <a:t>B</a:t>
            </a:r>
            <a:endParaRPr lang="en-US" altLang="en-US" b="1">
              <a:solidFill>
                <a:schemeClr val="bg2"/>
              </a:solidFill>
              <a:effectLst>
                <a:outerShdw blurRad="38100" dist="38100" dir="2700000" algn="tl">
                  <a:srgbClr val="C0C0C0"/>
                </a:outerShdw>
              </a:effectLst>
            </a:endParaRPr>
          </a:p>
        </p:txBody>
      </p:sp>
      <p:sp>
        <p:nvSpPr>
          <p:cNvPr id="61471" name="Rectangle 44">
            <a:extLst>
              <a:ext uri="{FF2B5EF4-FFF2-40B4-BE49-F238E27FC236}">
                <a16:creationId xmlns:a16="http://schemas.microsoft.com/office/drawing/2014/main" xmlns="" id="{41F978A0-17CF-485F-996D-5E67A70F68A8}"/>
              </a:ext>
            </a:extLst>
          </p:cNvPr>
          <p:cNvSpPr>
            <a:spLocks noChangeArrowheads="1"/>
          </p:cNvSpPr>
          <p:nvPr/>
        </p:nvSpPr>
        <p:spPr bwMode="auto">
          <a:xfrm>
            <a:off x="6132513" y="3121025"/>
            <a:ext cx="15065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2"/>
                </a:solidFill>
              </a:rPr>
              <a:t>H3N2</a:t>
            </a:r>
          </a:p>
        </p:txBody>
      </p:sp>
      <p:sp>
        <p:nvSpPr>
          <p:cNvPr id="53293" name="Rectangle 45">
            <a:extLst>
              <a:ext uri="{FF2B5EF4-FFF2-40B4-BE49-F238E27FC236}">
                <a16:creationId xmlns:a16="http://schemas.microsoft.com/office/drawing/2014/main" xmlns="" id="{ECB301C0-1A3C-4386-A71F-A7D68B4E7BE3}"/>
              </a:ext>
            </a:extLst>
          </p:cNvPr>
          <p:cNvSpPr>
            <a:spLocks noChangeArrowheads="1"/>
          </p:cNvSpPr>
          <p:nvPr/>
        </p:nvSpPr>
        <p:spPr bwMode="auto">
          <a:xfrm>
            <a:off x="6400800" y="4495800"/>
            <a:ext cx="1162050" cy="27463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defRPr/>
            </a:pPr>
            <a:r>
              <a:rPr lang="en-US" altLang="en-US" b="1">
                <a:solidFill>
                  <a:schemeClr val="bg2"/>
                </a:solidFill>
              </a:rPr>
              <a:t>H1N1</a:t>
            </a:r>
            <a:endParaRPr lang="en-US" altLang="en-US">
              <a:effectLst>
                <a:outerShdw blurRad="38100" dist="38100" dir="2700000" algn="tl">
                  <a:srgbClr val="FFFFFF"/>
                </a:outerShdw>
              </a:effectLst>
            </a:endParaRPr>
          </a:p>
        </p:txBody>
      </p:sp>
      <p:sp>
        <p:nvSpPr>
          <p:cNvPr id="53294" name="Rectangle 46">
            <a:extLst>
              <a:ext uri="{FF2B5EF4-FFF2-40B4-BE49-F238E27FC236}">
                <a16:creationId xmlns:a16="http://schemas.microsoft.com/office/drawing/2014/main" xmlns="" id="{1ED4ECCB-3EC2-4986-919E-F175BFD18E44}"/>
              </a:ext>
            </a:extLst>
          </p:cNvPr>
          <p:cNvSpPr>
            <a:spLocks noChangeArrowheads="1"/>
          </p:cNvSpPr>
          <p:nvPr/>
        </p:nvSpPr>
        <p:spPr bwMode="auto">
          <a:xfrm>
            <a:off x="5435600" y="3879850"/>
            <a:ext cx="696913" cy="27463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defRPr/>
            </a:pPr>
            <a:r>
              <a:rPr lang="en-US" altLang="en-US" b="1">
                <a:solidFill>
                  <a:schemeClr val="bg2"/>
                </a:solidFill>
              </a:rPr>
              <a:t>H2N2</a:t>
            </a:r>
            <a:endParaRPr lang="en-US" altLang="en-US">
              <a:effectLst>
                <a:outerShdw blurRad="38100" dist="38100" dir="2700000" algn="tl">
                  <a:srgbClr val="FFFFFF"/>
                </a:outerShdw>
              </a:effectLst>
            </a:endParaRPr>
          </a:p>
        </p:txBody>
      </p:sp>
      <p:sp>
        <p:nvSpPr>
          <p:cNvPr id="61474" name="Rectangle 47">
            <a:extLst>
              <a:ext uri="{FF2B5EF4-FFF2-40B4-BE49-F238E27FC236}">
                <a16:creationId xmlns:a16="http://schemas.microsoft.com/office/drawing/2014/main" xmlns="" id="{DBED119F-CF82-401E-9E8D-62DAD8B06925}"/>
              </a:ext>
            </a:extLst>
          </p:cNvPr>
          <p:cNvSpPr>
            <a:spLocks noChangeArrowheads="1"/>
          </p:cNvSpPr>
          <p:nvPr/>
        </p:nvSpPr>
        <p:spPr bwMode="auto">
          <a:xfrm>
            <a:off x="2076450" y="3121025"/>
            <a:ext cx="100647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2"/>
                </a:solidFill>
              </a:rPr>
              <a:t>H3N8</a:t>
            </a:r>
            <a:endParaRPr lang="en-US" altLang="en-US">
              <a:solidFill>
                <a:schemeClr val="bg2"/>
              </a:solidFill>
            </a:endParaRPr>
          </a:p>
        </p:txBody>
      </p:sp>
      <p:sp>
        <p:nvSpPr>
          <p:cNvPr id="61475" name="Rectangle 48">
            <a:extLst>
              <a:ext uri="{FF2B5EF4-FFF2-40B4-BE49-F238E27FC236}">
                <a16:creationId xmlns:a16="http://schemas.microsoft.com/office/drawing/2014/main" xmlns="" id="{CD37FEB7-91CF-4F85-9C28-F6CB92721DCE}"/>
              </a:ext>
            </a:extLst>
          </p:cNvPr>
          <p:cNvSpPr>
            <a:spLocks noChangeArrowheads="1"/>
          </p:cNvSpPr>
          <p:nvPr/>
        </p:nvSpPr>
        <p:spPr bwMode="auto">
          <a:xfrm>
            <a:off x="1479550" y="3879850"/>
            <a:ext cx="596900" cy="274638"/>
          </a:xfrm>
          <a:prstGeom prst="rect">
            <a:avLst/>
          </a:prstGeom>
          <a:solidFill>
            <a:srgbClr val="16CA3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2"/>
                </a:solidFill>
              </a:rPr>
              <a:t>H2N?</a:t>
            </a:r>
            <a:endParaRPr lang="en-US" altLang="en-US">
              <a:solidFill>
                <a:schemeClr val="bg2"/>
              </a:solidFill>
            </a:endParaRPr>
          </a:p>
        </p:txBody>
      </p:sp>
      <p:sp>
        <p:nvSpPr>
          <p:cNvPr id="61476" name="Rectangle 49">
            <a:extLst>
              <a:ext uri="{FF2B5EF4-FFF2-40B4-BE49-F238E27FC236}">
                <a16:creationId xmlns:a16="http://schemas.microsoft.com/office/drawing/2014/main" xmlns="" id="{D70A4796-7623-4848-8E9A-99F7EC3EFD81}"/>
              </a:ext>
            </a:extLst>
          </p:cNvPr>
          <p:cNvSpPr>
            <a:spLocks noChangeArrowheads="1"/>
          </p:cNvSpPr>
          <p:nvPr/>
        </p:nvSpPr>
        <p:spPr bwMode="auto">
          <a:xfrm>
            <a:off x="4219575" y="4527550"/>
            <a:ext cx="11938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a:solidFill>
                  <a:schemeClr val="bg2"/>
                </a:solidFill>
              </a:rPr>
              <a:t>H1N1</a:t>
            </a:r>
          </a:p>
        </p:txBody>
      </p:sp>
      <p:sp>
        <p:nvSpPr>
          <p:cNvPr id="53298" name="Text Box 50">
            <a:extLst>
              <a:ext uri="{FF2B5EF4-FFF2-40B4-BE49-F238E27FC236}">
                <a16:creationId xmlns:a16="http://schemas.microsoft.com/office/drawing/2014/main" xmlns="" id="{12E15EF0-FDAD-4A88-9407-243FCA718C3A}"/>
              </a:ext>
            </a:extLst>
          </p:cNvPr>
          <p:cNvSpPr txBox="1">
            <a:spLocks noChangeArrowheads="1"/>
          </p:cNvSpPr>
          <p:nvPr/>
        </p:nvSpPr>
        <p:spPr bwMode="auto">
          <a:xfrm>
            <a:off x="1187450" y="1817688"/>
            <a:ext cx="2647950" cy="80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110000"/>
              </a:lnSpc>
              <a:spcAft>
                <a:spcPct val="20000"/>
              </a:spcAft>
              <a:defRPr/>
            </a:pPr>
            <a:r>
              <a:rPr lang="en-US" altLang="en-US">
                <a:effectLst>
                  <a:outerShdw blurRad="38100" dist="38100" dir="2700000" algn="tl">
                    <a:srgbClr val="C0C0C0"/>
                  </a:outerShdw>
                </a:effectLst>
              </a:rPr>
              <a:t>Serum antibody prevalence</a:t>
            </a:r>
          </a:p>
          <a:p>
            <a:pPr>
              <a:lnSpc>
                <a:spcPct val="110000"/>
              </a:lnSpc>
              <a:spcAft>
                <a:spcPct val="20000"/>
              </a:spcAft>
              <a:defRPr/>
            </a:pPr>
            <a:r>
              <a:rPr lang="en-US" altLang="en-US">
                <a:effectLst>
                  <a:outerShdw blurRad="38100" dist="38100" dir="2700000" algn="tl">
                    <a:srgbClr val="C0C0C0"/>
                  </a:outerShdw>
                </a:effectLst>
              </a:rPr>
              <a:t>Virus isolation</a:t>
            </a:r>
          </a:p>
        </p:txBody>
      </p:sp>
      <p:sp>
        <p:nvSpPr>
          <p:cNvPr id="61478" name="Rectangle 51">
            <a:extLst>
              <a:ext uri="{FF2B5EF4-FFF2-40B4-BE49-F238E27FC236}">
                <a16:creationId xmlns:a16="http://schemas.microsoft.com/office/drawing/2014/main" xmlns="" id="{4997F1D6-138A-4F26-B3BF-D47A78F08260}"/>
              </a:ext>
            </a:extLst>
          </p:cNvPr>
          <p:cNvSpPr>
            <a:spLocks noChangeArrowheads="1"/>
          </p:cNvSpPr>
          <p:nvPr/>
        </p:nvSpPr>
        <p:spPr bwMode="auto">
          <a:xfrm>
            <a:off x="1012825" y="1924050"/>
            <a:ext cx="160338" cy="179388"/>
          </a:xfrm>
          <a:prstGeom prst="rect">
            <a:avLst/>
          </a:prstGeom>
          <a:solidFill>
            <a:srgbClr val="16CA3D"/>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479" name="Rectangle 52">
            <a:extLst>
              <a:ext uri="{FF2B5EF4-FFF2-40B4-BE49-F238E27FC236}">
                <a16:creationId xmlns:a16="http://schemas.microsoft.com/office/drawing/2014/main" xmlns="" id="{B076E4BD-71BA-4D16-89BD-D42B85F27342}"/>
              </a:ext>
            </a:extLst>
          </p:cNvPr>
          <p:cNvSpPr>
            <a:spLocks noChangeArrowheads="1"/>
          </p:cNvSpPr>
          <p:nvPr/>
        </p:nvSpPr>
        <p:spPr bwMode="auto">
          <a:xfrm>
            <a:off x="1012825" y="2286000"/>
            <a:ext cx="160338" cy="179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en-US" altLang="en-US" sz="2800">
              <a:latin typeface="GarmdITC BkCn BT"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xmlns="" id="{D17C542C-A010-4B2E-B67A-FDB1A690EBAD}"/>
              </a:ext>
            </a:extLst>
          </p:cNvPr>
          <p:cNvSpPr txBox="1">
            <a:spLocks noChangeArrowheads="1"/>
          </p:cNvSpPr>
          <p:nvPr/>
        </p:nvSpPr>
        <p:spPr bwMode="auto">
          <a:xfrm>
            <a:off x="381000" y="6172200"/>
            <a:ext cx="789305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i="1"/>
              <a:t>Mandell, Douglas and Bennett’s Principles and Practice of Infectious Diseases, </a:t>
            </a:r>
            <a:r>
              <a:rPr lang="en-US" altLang="en-US" sz="1400"/>
              <a:t>5</a:t>
            </a:r>
            <a:r>
              <a:rPr lang="en-US" altLang="en-US" sz="1400" baseline="30000"/>
              <a:t>th</a:t>
            </a:r>
            <a:r>
              <a:rPr lang="en-US" altLang="en-US" sz="1400"/>
              <a:t> ed. 2000:1829. Modified from Kilbourne ED. </a:t>
            </a:r>
            <a:r>
              <a:rPr lang="en-US" altLang="en-US" sz="1400" i="1"/>
              <a:t>Influenza</a:t>
            </a:r>
            <a:r>
              <a:rPr lang="en-US" altLang="en-US" sz="1400"/>
              <a:t>. 1987:274</a:t>
            </a:r>
          </a:p>
        </p:txBody>
      </p:sp>
      <p:sp>
        <p:nvSpPr>
          <p:cNvPr id="63491" name="Rectangle 3">
            <a:extLst>
              <a:ext uri="{FF2B5EF4-FFF2-40B4-BE49-F238E27FC236}">
                <a16:creationId xmlns:a16="http://schemas.microsoft.com/office/drawing/2014/main" xmlns="" id="{61BF4939-83A7-4F32-A6F6-767C21C47EEB}"/>
              </a:ext>
            </a:extLst>
          </p:cNvPr>
          <p:cNvSpPr>
            <a:spLocks noGrp="1" noChangeArrowheads="1"/>
          </p:cNvSpPr>
          <p:nvPr>
            <p:ph type="title"/>
          </p:nvPr>
        </p:nvSpPr>
        <p:spPr>
          <a:xfrm>
            <a:off x="381000" y="0"/>
            <a:ext cx="8324850" cy="1143000"/>
          </a:xfrm>
        </p:spPr>
        <p:txBody>
          <a:bodyPr>
            <a:normAutofit fontScale="90000"/>
          </a:bodyPr>
          <a:lstStyle/>
          <a:p>
            <a:pPr eaLnBrk="1" hangingPunct="1"/>
            <a:r>
              <a:rPr lang="en-US" altLang="en-US" sz="4000" dirty="0"/>
              <a:t>Occurrence of Influenza Pandemics </a:t>
            </a:r>
            <a:br>
              <a:rPr lang="en-US" altLang="en-US" sz="4000" dirty="0"/>
            </a:br>
            <a:r>
              <a:rPr lang="en-US" altLang="en-US" sz="4000" dirty="0"/>
              <a:t>and Epidemics</a:t>
            </a:r>
            <a:endParaRPr lang="en-US" altLang="en-US" sz="3600" dirty="0"/>
          </a:p>
        </p:txBody>
      </p:sp>
      <p:sp>
        <p:nvSpPr>
          <p:cNvPr id="63492" name="Freeform 5">
            <a:extLst>
              <a:ext uri="{FF2B5EF4-FFF2-40B4-BE49-F238E27FC236}">
                <a16:creationId xmlns:a16="http://schemas.microsoft.com/office/drawing/2014/main" xmlns="" id="{3B656F19-0F1D-4D0D-9F91-C57C297967C8}"/>
              </a:ext>
            </a:extLst>
          </p:cNvPr>
          <p:cNvSpPr>
            <a:spLocks/>
          </p:cNvSpPr>
          <p:nvPr/>
        </p:nvSpPr>
        <p:spPr bwMode="auto">
          <a:xfrm>
            <a:off x="1774825" y="2671763"/>
            <a:ext cx="4124325" cy="1692275"/>
          </a:xfrm>
          <a:custGeom>
            <a:avLst/>
            <a:gdLst>
              <a:gd name="T0" fmla="*/ 0 w 2922"/>
              <a:gd name="T1" fmla="*/ 2147483646 h 1066"/>
              <a:gd name="T2" fmla="*/ 111567085 w 2922"/>
              <a:gd name="T3" fmla="*/ 2147483646 h 1066"/>
              <a:gd name="T4" fmla="*/ 151411564 w 2922"/>
              <a:gd name="T5" fmla="*/ 2147483646 h 1066"/>
              <a:gd name="T6" fmla="*/ 185279866 w 2922"/>
              <a:gd name="T7" fmla="*/ 2084170013 h 1066"/>
              <a:gd name="T8" fmla="*/ 262977238 w 2922"/>
              <a:gd name="T9" fmla="*/ 461189388 h 1066"/>
              <a:gd name="T10" fmla="*/ 276924005 w 2922"/>
              <a:gd name="T11" fmla="*/ 181451250 h 1066"/>
              <a:gd name="T12" fmla="*/ 300830129 w 2922"/>
              <a:gd name="T13" fmla="*/ 30241875 h 1066"/>
              <a:gd name="T14" fmla="*/ 350636787 w 2922"/>
              <a:gd name="T15" fmla="*/ 5040313 h 1066"/>
              <a:gd name="T16" fmla="*/ 396458857 w 2922"/>
              <a:gd name="T17" fmla="*/ 17641888 h 1066"/>
              <a:gd name="T18" fmla="*/ 424350981 w 2922"/>
              <a:gd name="T19" fmla="*/ 93246575 h 1066"/>
              <a:gd name="T20" fmla="*/ 456226282 w 2922"/>
              <a:gd name="T21" fmla="*/ 483870000 h 1066"/>
              <a:gd name="T22" fmla="*/ 494079173 w 2922"/>
              <a:gd name="T23" fmla="*/ 2003525013 h 1066"/>
              <a:gd name="T24" fmla="*/ 521971297 w 2922"/>
              <a:gd name="T25" fmla="*/ 2147483646 h 1066"/>
              <a:gd name="T26" fmla="*/ 669398273 w 2922"/>
              <a:gd name="T27" fmla="*/ 2147483646 h 1066"/>
              <a:gd name="T28" fmla="*/ 1215277105 w 2922"/>
              <a:gd name="T29" fmla="*/ 2147483646 h 1066"/>
              <a:gd name="T30" fmla="*/ 1368680258 w 2922"/>
              <a:gd name="T31" fmla="*/ 2147483646 h 1066"/>
              <a:gd name="T32" fmla="*/ 1426456095 w 2922"/>
              <a:gd name="T33" fmla="*/ 2147483646 h 1066"/>
              <a:gd name="T34" fmla="*/ 1448370630 w 2922"/>
              <a:gd name="T35" fmla="*/ 1605340325 h 1066"/>
              <a:gd name="T36" fmla="*/ 1490208110 w 2922"/>
              <a:gd name="T37" fmla="*/ 1232357200 h 1066"/>
              <a:gd name="T38" fmla="*/ 1577867660 w 2922"/>
              <a:gd name="T39" fmla="*/ 1179433125 h 1066"/>
              <a:gd name="T40" fmla="*/ 1609742961 w 2922"/>
              <a:gd name="T41" fmla="*/ 1285279688 h 1066"/>
              <a:gd name="T42" fmla="*/ 1633650496 w 2922"/>
              <a:gd name="T43" fmla="*/ 1643141875 h 1066"/>
              <a:gd name="T44" fmla="*/ 1661542620 w 2922"/>
              <a:gd name="T45" fmla="*/ 2147483646 h 1066"/>
              <a:gd name="T46" fmla="*/ 1717325457 w 2922"/>
              <a:gd name="T47" fmla="*/ 2147483646 h 1066"/>
              <a:gd name="T48" fmla="*/ 1914559091 w 2922"/>
              <a:gd name="T49" fmla="*/ 2147483646 h 1066"/>
              <a:gd name="T50" fmla="*/ 2147483646 w 2922"/>
              <a:gd name="T51" fmla="*/ 2147483646 h 1066"/>
              <a:gd name="T52" fmla="*/ 2147483646 w 2922"/>
              <a:gd name="T53" fmla="*/ 2147483646 h 1066"/>
              <a:gd name="T54" fmla="*/ 2147483646 w 2922"/>
              <a:gd name="T55" fmla="*/ 2147483646 h 1066"/>
              <a:gd name="T56" fmla="*/ 2147483646 w 2922"/>
              <a:gd name="T57" fmla="*/ 1809472188 h 1066"/>
              <a:gd name="T58" fmla="*/ 2147483646 w 2922"/>
              <a:gd name="T59" fmla="*/ 1781751263 h 1066"/>
              <a:gd name="T60" fmla="*/ 2147483646 w 2922"/>
              <a:gd name="T61" fmla="*/ 2147483646 h 1066"/>
              <a:gd name="T62" fmla="*/ 2147483646 w 2922"/>
              <a:gd name="T63" fmla="*/ 2147483646 h 1066"/>
              <a:gd name="T64" fmla="*/ 2147483646 w 2922"/>
              <a:gd name="T65" fmla="*/ 2147483646 h 1066"/>
              <a:gd name="T66" fmla="*/ 2147483646 w 2922"/>
              <a:gd name="T67" fmla="*/ 2147483646 h 1066"/>
              <a:gd name="T68" fmla="*/ 2147483646 w 2922"/>
              <a:gd name="T69" fmla="*/ 2147483646 h 1066"/>
              <a:gd name="T70" fmla="*/ 2147483646 w 2922"/>
              <a:gd name="T71" fmla="*/ 2147483646 h 1066"/>
              <a:gd name="T72" fmla="*/ 2147483646 w 2922"/>
              <a:gd name="T73" fmla="*/ 2147483646 h 1066"/>
              <a:gd name="T74" fmla="*/ 2147483646 w 2922"/>
              <a:gd name="T75" fmla="*/ 2147483646 h 1066"/>
              <a:gd name="T76" fmla="*/ 2147483646 w 2922"/>
              <a:gd name="T77" fmla="*/ 1990923438 h 1066"/>
              <a:gd name="T78" fmla="*/ 2147483646 w 2922"/>
              <a:gd name="T79" fmla="*/ 1978323450 h 1066"/>
              <a:gd name="T80" fmla="*/ 2147483646 w 2922"/>
              <a:gd name="T81" fmla="*/ 2147483646 h 1066"/>
              <a:gd name="T82" fmla="*/ 2147483646 w 2922"/>
              <a:gd name="T83" fmla="*/ 2147483646 h 1066"/>
              <a:gd name="T84" fmla="*/ 2147483646 w 2922"/>
              <a:gd name="T85" fmla="*/ 2147483646 h 1066"/>
              <a:gd name="T86" fmla="*/ 2147483646 w 2922"/>
              <a:gd name="T87" fmla="*/ 2147483646 h 1066"/>
              <a:gd name="T88" fmla="*/ 2147483646 w 2922"/>
              <a:gd name="T89" fmla="*/ 2147483646 h 1066"/>
              <a:gd name="T90" fmla="*/ 2147483646 w 2922"/>
              <a:gd name="T91" fmla="*/ 2147483646 h 1066"/>
              <a:gd name="T92" fmla="*/ 2147483646 w 2922"/>
              <a:gd name="T93" fmla="*/ 2147483646 h 1066"/>
              <a:gd name="T94" fmla="*/ 2147483646 w 2922"/>
              <a:gd name="T95" fmla="*/ 2147483646 h 1066"/>
              <a:gd name="T96" fmla="*/ 2147483646 w 2922"/>
              <a:gd name="T97" fmla="*/ 2147483646 h 1066"/>
              <a:gd name="T98" fmla="*/ 2147483646 w 2922"/>
              <a:gd name="T99" fmla="*/ 2121971563 h 1066"/>
              <a:gd name="T100" fmla="*/ 2147483646 w 2922"/>
              <a:gd name="T101" fmla="*/ 2071568438 h 1066"/>
              <a:gd name="T102" fmla="*/ 2147483646 w 2922"/>
              <a:gd name="T103" fmla="*/ 2096770000 h 1066"/>
              <a:gd name="T104" fmla="*/ 2147483646 w 2922"/>
              <a:gd name="T105" fmla="*/ 2147483646 h 1066"/>
              <a:gd name="T106" fmla="*/ 2147483646 w 2922"/>
              <a:gd name="T107" fmla="*/ 2147483646 h 1066"/>
              <a:gd name="T108" fmla="*/ 2147483646 w 2922"/>
              <a:gd name="T109" fmla="*/ 2147483646 h 1066"/>
              <a:gd name="T110" fmla="*/ 2147483646 w 2922"/>
              <a:gd name="T111" fmla="*/ 2147483646 h 1066"/>
              <a:gd name="T112" fmla="*/ 2147483646 w 2922"/>
              <a:gd name="T113" fmla="*/ 2147483646 h 10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22" h="1066">
                <a:moveTo>
                  <a:pt x="0" y="1066"/>
                </a:moveTo>
                <a:cubicBezTo>
                  <a:pt x="9" y="1064"/>
                  <a:pt x="43" y="1062"/>
                  <a:pt x="56" y="1052"/>
                </a:cubicBezTo>
                <a:cubicBezTo>
                  <a:pt x="69" y="1042"/>
                  <a:pt x="70" y="1042"/>
                  <a:pt x="76" y="1005"/>
                </a:cubicBezTo>
                <a:cubicBezTo>
                  <a:pt x="82" y="968"/>
                  <a:pt x="84" y="964"/>
                  <a:pt x="93" y="827"/>
                </a:cubicBezTo>
                <a:cubicBezTo>
                  <a:pt x="102" y="690"/>
                  <a:pt x="124" y="309"/>
                  <a:pt x="132" y="183"/>
                </a:cubicBezTo>
                <a:cubicBezTo>
                  <a:pt x="140" y="57"/>
                  <a:pt x="136" y="100"/>
                  <a:pt x="139" y="72"/>
                </a:cubicBezTo>
                <a:cubicBezTo>
                  <a:pt x="142" y="44"/>
                  <a:pt x="145" y="24"/>
                  <a:pt x="151" y="12"/>
                </a:cubicBezTo>
                <a:cubicBezTo>
                  <a:pt x="157" y="0"/>
                  <a:pt x="168" y="3"/>
                  <a:pt x="176" y="2"/>
                </a:cubicBezTo>
                <a:cubicBezTo>
                  <a:pt x="184" y="1"/>
                  <a:pt x="193" y="1"/>
                  <a:pt x="199" y="7"/>
                </a:cubicBezTo>
                <a:cubicBezTo>
                  <a:pt x="205" y="13"/>
                  <a:pt x="208" y="6"/>
                  <a:pt x="213" y="37"/>
                </a:cubicBezTo>
                <a:cubicBezTo>
                  <a:pt x="218" y="68"/>
                  <a:pt x="223" y="66"/>
                  <a:pt x="229" y="192"/>
                </a:cubicBezTo>
                <a:cubicBezTo>
                  <a:pt x="235" y="318"/>
                  <a:pt x="243" y="665"/>
                  <a:pt x="248" y="795"/>
                </a:cubicBezTo>
                <a:cubicBezTo>
                  <a:pt x="253" y="925"/>
                  <a:pt x="247" y="940"/>
                  <a:pt x="262" y="975"/>
                </a:cubicBezTo>
                <a:cubicBezTo>
                  <a:pt x="277" y="1010"/>
                  <a:pt x="278" y="998"/>
                  <a:pt x="336" y="1003"/>
                </a:cubicBezTo>
                <a:cubicBezTo>
                  <a:pt x="394" y="1008"/>
                  <a:pt x="552" y="1006"/>
                  <a:pt x="610" y="1003"/>
                </a:cubicBezTo>
                <a:cubicBezTo>
                  <a:pt x="668" y="1000"/>
                  <a:pt x="669" y="1001"/>
                  <a:pt x="687" y="986"/>
                </a:cubicBezTo>
                <a:cubicBezTo>
                  <a:pt x="705" y="971"/>
                  <a:pt x="709" y="971"/>
                  <a:pt x="716" y="913"/>
                </a:cubicBezTo>
                <a:cubicBezTo>
                  <a:pt x="723" y="855"/>
                  <a:pt x="722" y="708"/>
                  <a:pt x="727" y="637"/>
                </a:cubicBezTo>
                <a:cubicBezTo>
                  <a:pt x="732" y="566"/>
                  <a:pt x="737" y="517"/>
                  <a:pt x="748" y="489"/>
                </a:cubicBezTo>
                <a:cubicBezTo>
                  <a:pt x="759" y="461"/>
                  <a:pt x="782" y="465"/>
                  <a:pt x="792" y="468"/>
                </a:cubicBezTo>
                <a:cubicBezTo>
                  <a:pt x="802" y="471"/>
                  <a:pt x="803" y="479"/>
                  <a:pt x="808" y="510"/>
                </a:cubicBezTo>
                <a:cubicBezTo>
                  <a:pt x="813" y="541"/>
                  <a:pt x="816" y="585"/>
                  <a:pt x="820" y="652"/>
                </a:cubicBezTo>
                <a:cubicBezTo>
                  <a:pt x="824" y="719"/>
                  <a:pt x="827" y="854"/>
                  <a:pt x="834" y="910"/>
                </a:cubicBezTo>
                <a:cubicBezTo>
                  <a:pt x="841" y="966"/>
                  <a:pt x="841" y="974"/>
                  <a:pt x="862" y="989"/>
                </a:cubicBezTo>
                <a:cubicBezTo>
                  <a:pt x="883" y="1004"/>
                  <a:pt x="896" y="997"/>
                  <a:pt x="961" y="999"/>
                </a:cubicBezTo>
                <a:cubicBezTo>
                  <a:pt x="1026" y="1001"/>
                  <a:pt x="1193" y="1002"/>
                  <a:pt x="1255" y="999"/>
                </a:cubicBezTo>
                <a:cubicBezTo>
                  <a:pt x="1317" y="996"/>
                  <a:pt x="1318" y="993"/>
                  <a:pt x="1335" y="982"/>
                </a:cubicBezTo>
                <a:cubicBezTo>
                  <a:pt x="1352" y="971"/>
                  <a:pt x="1346" y="978"/>
                  <a:pt x="1355" y="934"/>
                </a:cubicBezTo>
                <a:cubicBezTo>
                  <a:pt x="1364" y="890"/>
                  <a:pt x="1374" y="756"/>
                  <a:pt x="1392" y="718"/>
                </a:cubicBezTo>
                <a:cubicBezTo>
                  <a:pt x="1410" y="680"/>
                  <a:pt x="1449" y="682"/>
                  <a:pt x="1466" y="707"/>
                </a:cubicBezTo>
                <a:cubicBezTo>
                  <a:pt x="1483" y="732"/>
                  <a:pt x="1488" y="828"/>
                  <a:pt x="1496" y="871"/>
                </a:cubicBezTo>
                <a:cubicBezTo>
                  <a:pt x="1504" y="914"/>
                  <a:pt x="1506" y="946"/>
                  <a:pt x="1513" y="966"/>
                </a:cubicBezTo>
                <a:cubicBezTo>
                  <a:pt x="1520" y="986"/>
                  <a:pt x="1524" y="983"/>
                  <a:pt x="1538" y="989"/>
                </a:cubicBezTo>
                <a:cubicBezTo>
                  <a:pt x="1552" y="995"/>
                  <a:pt x="1550" y="1001"/>
                  <a:pt x="1598" y="1003"/>
                </a:cubicBezTo>
                <a:cubicBezTo>
                  <a:pt x="1646" y="1005"/>
                  <a:pt x="1778" y="1003"/>
                  <a:pt x="1825" y="1003"/>
                </a:cubicBezTo>
                <a:cubicBezTo>
                  <a:pt x="1872" y="1003"/>
                  <a:pt x="1867" y="1006"/>
                  <a:pt x="1881" y="1003"/>
                </a:cubicBezTo>
                <a:cubicBezTo>
                  <a:pt x="1895" y="1000"/>
                  <a:pt x="1903" y="995"/>
                  <a:pt x="1911" y="985"/>
                </a:cubicBezTo>
                <a:cubicBezTo>
                  <a:pt x="1919" y="975"/>
                  <a:pt x="1918" y="974"/>
                  <a:pt x="1927" y="942"/>
                </a:cubicBezTo>
                <a:cubicBezTo>
                  <a:pt x="1936" y="910"/>
                  <a:pt x="1949" y="816"/>
                  <a:pt x="1967" y="790"/>
                </a:cubicBezTo>
                <a:cubicBezTo>
                  <a:pt x="1985" y="764"/>
                  <a:pt x="2020" y="767"/>
                  <a:pt x="2036" y="785"/>
                </a:cubicBezTo>
                <a:cubicBezTo>
                  <a:pt x="2052" y="803"/>
                  <a:pt x="2058" y="872"/>
                  <a:pt x="2064" y="899"/>
                </a:cubicBezTo>
                <a:cubicBezTo>
                  <a:pt x="2070" y="926"/>
                  <a:pt x="2070" y="937"/>
                  <a:pt x="2073" y="950"/>
                </a:cubicBezTo>
                <a:cubicBezTo>
                  <a:pt x="2076" y="963"/>
                  <a:pt x="2074" y="968"/>
                  <a:pt x="2080" y="975"/>
                </a:cubicBezTo>
                <a:cubicBezTo>
                  <a:pt x="2086" y="982"/>
                  <a:pt x="2084" y="989"/>
                  <a:pt x="2108" y="994"/>
                </a:cubicBezTo>
                <a:cubicBezTo>
                  <a:pt x="2132" y="999"/>
                  <a:pt x="2158" y="1002"/>
                  <a:pt x="2226" y="1003"/>
                </a:cubicBezTo>
                <a:cubicBezTo>
                  <a:pt x="2294" y="1004"/>
                  <a:pt x="2452" y="1002"/>
                  <a:pt x="2518" y="1001"/>
                </a:cubicBezTo>
                <a:cubicBezTo>
                  <a:pt x="2584" y="1000"/>
                  <a:pt x="2603" y="1006"/>
                  <a:pt x="2625" y="996"/>
                </a:cubicBezTo>
                <a:cubicBezTo>
                  <a:pt x="2647" y="986"/>
                  <a:pt x="2644" y="961"/>
                  <a:pt x="2652" y="941"/>
                </a:cubicBezTo>
                <a:cubicBezTo>
                  <a:pt x="2660" y="921"/>
                  <a:pt x="2666" y="889"/>
                  <a:pt x="2671" y="873"/>
                </a:cubicBezTo>
                <a:cubicBezTo>
                  <a:pt x="2676" y="857"/>
                  <a:pt x="2678" y="851"/>
                  <a:pt x="2684" y="842"/>
                </a:cubicBezTo>
                <a:cubicBezTo>
                  <a:pt x="2690" y="833"/>
                  <a:pt x="2697" y="824"/>
                  <a:pt x="2706" y="822"/>
                </a:cubicBezTo>
                <a:cubicBezTo>
                  <a:pt x="2715" y="820"/>
                  <a:pt x="2730" y="827"/>
                  <a:pt x="2736" y="832"/>
                </a:cubicBezTo>
                <a:cubicBezTo>
                  <a:pt x="2742" y="837"/>
                  <a:pt x="2741" y="841"/>
                  <a:pt x="2745" y="854"/>
                </a:cubicBezTo>
                <a:cubicBezTo>
                  <a:pt x="2749" y="867"/>
                  <a:pt x="2754" y="895"/>
                  <a:pt x="2759" y="913"/>
                </a:cubicBezTo>
                <a:cubicBezTo>
                  <a:pt x="2764" y="931"/>
                  <a:pt x="2770" y="950"/>
                  <a:pt x="2778" y="964"/>
                </a:cubicBezTo>
                <a:cubicBezTo>
                  <a:pt x="2786" y="978"/>
                  <a:pt x="2784" y="993"/>
                  <a:pt x="2808" y="999"/>
                </a:cubicBezTo>
                <a:cubicBezTo>
                  <a:pt x="2832" y="1005"/>
                  <a:pt x="2898" y="999"/>
                  <a:pt x="2922" y="999"/>
                </a:cubicBezTo>
              </a:path>
            </a:pathLst>
          </a:custGeom>
          <a:noFill/>
          <a:ln w="28575" cap="flat" cmpd="sng">
            <a:solidFill>
              <a:srgbClr val="F9F953"/>
            </a:solidFill>
            <a:prstDash val="sysDot"/>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493" name="Freeform 6">
            <a:extLst>
              <a:ext uri="{FF2B5EF4-FFF2-40B4-BE49-F238E27FC236}">
                <a16:creationId xmlns:a16="http://schemas.microsoft.com/office/drawing/2014/main" xmlns="" id="{C57B5059-1CB1-4A3D-AABF-911275610B7E}"/>
              </a:ext>
            </a:extLst>
          </p:cNvPr>
          <p:cNvSpPr>
            <a:spLocks/>
          </p:cNvSpPr>
          <p:nvPr/>
        </p:nvSpPr>
        <p:spPr bwMode="auto">
          <a:xfrm>
            <a:off x="5842000" y="2659063"/>
            <a:ext cx="1189038" cy="1697037"/>
          </a:xfrm>
          <a:custGeom>
            <a:avLst/>
            <a:gdLst>
              <a:gd name="T0" fmla="*/ 0 w 843"/>
              <a:gd name="T1" fmla="*/ 2147483646 h 1069"/>
              <a:gd name="T2" fmla="*/ 115388874 w 843"/>
              <a:gd name="T3" fmla="*/ 2147483646 h 1069"/>
              <a:gd name="T4" fmla="*/ 175073504 w 843"/>
              <a:gd name="T5" fmla="*/ 2147483646 h 1069"/>
              <a:gd name="T6" fmla="*/ 216852039 w 843"/>
              <a:gd name="T7" fmla="*/ 1239916510 h 1069"/>
              <a:gd name="T8" fmla="*/ 266588526 w 843"/>
              <a:gd name="T9" fmla="*/ 357862082 h 1069"/>
              <a:gd name="T10" fmla="*/ 294441353 w 843"/>
              <a:gd name="T11" fmla="*/ 68043405 h 1069"/>
              <a:gd name="T12" fmla="*/ 354124572 w 843"/>
              <a:gd name="T13" fmla="*/ 15120933 h 1069"/>
              <a:gd name="T14" fmla="*/ 427734911 w 843"/>
              <a:gd name="T15" fmla="*/ 42841850 h 1069"/>
              <a:gd name="T16" fmla="*/ 441660619 w 843"/>
              <a:gd name="T17" fmla="*/ 196572130 h 1069"/>
              <a:gd name="T18" fmla="*/ 469513446 w 843"/>
              <a:gd name="T19" fmla="*/ 1217234316 h 1069"/>
              <a:gd name="T20" fmla="*/ 483440565 w 843"/>
              <a:gd name="T21" fmla="*/ 1877515059 h 1069"/>
              <a:gd name="T22" fmla="*/ 507313007 w 843"/>
              <a:gd name="T23" fmla="*/ 2147483646 h 1069"/>
              <a:gd name="T24" fmla="*/ 525219101 w 843"/>
              <a:gd name="T25" fmla="*/ 2147483646 h 1069"/>
              <a:gd name="T26" fmla="*/ 588881296 w 843"/>
              <a:gd name="T27" fmla="*/ 2147483646 h 1069"/>
              <a:gd name="T28" fmla="*/ 728144021 w 843"/>
              <a:gd name="T29" fmla="*/ 2147483646 h 1069"/>
              <a:gd name="T30" fmla="*/ 861438989 w 843"/>
              <a:gd name="T31" fmla="*/ 2147483646 h 1069"/>
              <a:gd name="T32" fmla="*/ 1096195713 w 843"/>
              <a:gd name="T33" fmla="*/ 2147483646 h 1069"/>
              <a:gd name="T34" fmla="*/ 1303099608 w 843"/>
              <a:gd name="T35" fmla="*/ 2147483646 h 1069"/>
              <a:gd name="T36" fmla="*/ 1404562774 w 843"/>
              <a:gd name="T37" fmla="*/ 2147483646 h 1069"/>
              <a:gd name="T38" fmla="*/ 1432414191 w 843"/>
              <a:gd name="T39" fmla="*/ 2147483646 h 1069"/>
              <a:gd name="T40" fmla="*/ 1466236186 w 843"/>
              <a:gd name="T41" fmla="*/ 1607859214 h 1069"/>
              <a:gd name="T42" fmla="*/ 1488119845 w 843"/>
              <a:gd name="T43" fmla="*/ 1257556804 h 1069"/>
              <a:gd name="T44" fmla="*/ 1589583011 w 843"/>
              <a:gd name="T45" fmla="*/ 1247476182 h 1069"/>
              <a:gd name="T46" fmla="*/ 1621413403 w 843"/>
              <a:gd name="T47" fmla="*/ 1469249867 h 1069"/>
              <a:gd name="T48" fmla="*/ 1677119057 w 843"/>
              <a:gd name="T49" fmla="*/ 2147483646 h 10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3" h="1069">
                <a:moveTo>
                  <a:pt x="0" y="1069"/>
                </a:moveTo>
                <a:cubicBezTo>
                  <a:pt x="10" y="1064"/>
                  <a:pt x="43" y="1069"/>
                  <a:pt x="58" y="1039"/>
                </a:cubicBezTo>
                <a:cubicBezTo>
                  <a:pt x="73" y="1009"/>
                  <a:pt x="80" y="982"/>
                  <a:pt x="88" y="891"/>
                </a:cubicBezTo>
                <a:cubicBezTo>
                  <a:pt x="96" y="800"/>
                  <a:pt x="101" y="617"/>
                  <a:pt x="109" y="492"/>
                </a:cubicBezTo>
                <a:cubicBezTo>
                  <a:pt x="117" y="367"/>
                  <a:pt x="128" y="219"/>
                  <a:pt x="134" y="142"/>
                </a:cubicBezTo>
                <a:cubicBezTo>
                  <a:pt x="140" y="65"/>
                  <a:pt x="141" y="50"/>
                  <a:pt x="148" y="27"/>
                </a:cubicBezTo>
                <a:cubicBezTo>
                  <a:pt x="155" y="4"/>
                  <a:pt x="167" y="8"/>
                  <a:pt x="178" y="6"/>
                </a:cubicBezTo>
                <a:cubicBezTo>
                  <a:pt x="189" y="4"/>
                  <a:pt x="208" y="5"/>
                  <a:pt x="215" y="17"/>
                </a:cubicBezTo>
                <a:cubicBezTo>
                  <a:pt x="222" y="29"/>
                  <a:pt x="218" y="0"/>
                  <a:pt x="222" y="78"/>
                </a:cubicBezTo>
                <a:cubicBezTo>
                  <a:pt x="226" y="156"/>
                  <a:pt x="233" y="372"/>
                  <a:pt x="236" y="483"/>
                </a:cubicBezTo>
                <a:cubicBezTo>
                  <a:pt x="239" y="594"/>
                  <a:pt x="240" y="674"/>
                  <a:pt x="243" y="745"/>
                </a:cubicBezTo>
                <a:cubicBezTo>
                  <a:pt x="246" y="816"/>
                  <a:pt x="252" y="871"/>
                  <a:pt x="255" y="909"/>
                </a:cubicBezTo>
                <a:cubicBezTo>
                  <a:pt x="258" y="947"/>
                  <a:pt x="257" y="958"/>
                  <a:pt x="264" y="974"/>
                </a:cubicBezTo>
                <a:cubicBezTo>
                  <a:pt x="271" y="990"/>
                  <a:pt x="279" y="999"/>
                  <a:pt x="296" y="1004"/>
                </a:cubicBezTo>
                <a:cubicBezTo>
                  <a:pt x="313" y="1009"/>
                  <a:pt x="343" y="1006"/>
                  <a:pt x="366" y="1007"/>
                </a:cubicBezTo>
                <a:cubicBezTo>
                  <a:pt x="389" y="1008"/>
                  <a:pt x="402" y="1009"/>
                  <a:pt x="433" y="1009"/>
                </a:cubicBezTo>
                <a:cubicBezTo>
                  <a:pt x="464" y="1009"/>
                  <a:pt x="514" y="1010"/>
                  <a:pt x="551" y="1009"/>
                </a:cubicBezTo>
                <a:cubicBezTo>
                  <a:pt x="588" y="1008"/>
                  <a:pt x="629" y="1012"/>
                  <a:pt x="655" y="1004"/>
                </a:cubicBezTo>
                <a:cubicBezTo>
                  <a:pt x="681" y="996"/>
                  <a:pt x="695" y="987"/>
                  <a:pt x="706" y="962"/>
                </a:cubicBezTo>
                <a:cubicBezTo>
                  <a:pt x="717" y="937"/>
                  <a:pt x="715" y="908"/>
                  <a:pt x="720" y="854"/>
                </a:cubicBezTo>
                <a:cubicBezTo>
                  <a:pt x="725" y="800"/>
                  <a:pt x="732" y="697"/>
                  <a:pt x="737" y="638"/>
                </a:cubicBezTo>
                <a:cubicBezTo>
                  <a:pt x="742" y="579"/>
                  <a:pt x="738" y="523"/>
                  <a:pt x="748" y="499"/>
                </a:cubicBezTo>
                <a:cubicBezTo>
                  <a:pt x="758" y="475"/>
                  <a:pt x="788" y="481"/>
                  <a:pt x="799" y="495"/>
                </a:cubicBezTo>
                <a:cubicBezTo>
                  <a:pt x="810" y="509"/>
                  <a:pt x="808" y="512"/>
                  <a:pt x="815" y="583"/>
                </a:cubicBezTo>
                <a:cubicBezTo>
                  <a:pt x="822" y="654"/>
                  <a:pt x="837" y="852"/>
                  <a:pt x="843" y="923"/>
                </a:cubicBezTo>
              </a:path>
            </a:pathLst>
          </a:custGeom>
          <a:noFill/>
          <a:ln w="28575" cap="flat" cmpd="sng">
            <a:solidFill>
              <a:srgbClr val="F9F953"/>
            </a:solidFill>
            <a:prstDash val="sysDot"/>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494" name="Freeform 7">
            <a:extLst>
              <a:ext uri="{FF2B5EF4-FFF2-40B4-BE49-F238E27FC236}">
                <a16:creationId xmlns:a16="http://schemas.microsoft.com/office/drawing/2014/main" xmlns="" id="{3B56E2BA-EE67-4A68-A9AE-803B6A82802A}"/>
              </a:ext>
            </a:extLst>
          </p:cNvPr>
          <p:cNvSpPr>
            <a:spLocks/>
          </p:cNvSpPr>
          <p:nvPr/>
        </p:nvSpPr>
        <p:spPr bwMode="ltGray">
          <a:xfrm>
            <a:off x="5956300" y="3711575"/>
            <a:ext cx="1009650" cy="674688"/>
          </a:xfrm>
          <a:custGeom>
            <a:avLst/>
            <a:gdLst>
              <a:gd name="T0" fmla="*/ 0 w 716"/>
              <a:gd name="T1" fmla="*/ 1071067994 h 425"/>
              <a:gd name="T2" fmla="*/ 385759627 w 716"/>
              <a:gd name="T3" fmla="*/ 357862453 h 425"/>
              <a:gd name="T4" fmla="*/ 570686331 w 716"/>
              <a:gd name="T5" fmla="*/ 88206328 h 425"/>
              <a:gd name="T6" fmla="*/ 689994246 w 716"/>
              <a:gd name="T7" fmla="*/ 12601584 h 425"/>
              <a:gd name="T8" fmla="*/ 819243547 w 716"/>
              <a:gd name="T9" fmla="*/ 12601584 h 425"/>
              <a:gd name="T10" fmla="*/ 892815445 w 716"/>
              <a:gd name="T11" fmla="*/ 37803166 h 425"/>
              <a:gd name="T12" fmla="*/ 1183130714 w 716"/>
              <a:gd name="T13" fmla="*/ 211693282 h 425"/>
              <a:gd name="T14" fmla="*/ 1326299366 w 716"/>
              <a:gd name="T15" fmla="*/ 269657712 h 425"/>
              <a:gd name="T16" fmla="*/ 1377998805 w 716"/>
              <a:gd name="T17" fmla="*/ 287298025 h 425"/>
              <a:gd name="T18" fmla="*/ 1423733411 w 716"/>
              <a:gd name="T19" fmla="*/ 292338342 h 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6" h="425">
                <a:moveTo>
                  <a:pt x="0" y="425"/>
                </a:moveTo>
                <a:cubicBezTo>
                  <a:pt x="32" y="378"/>
                  <a:pt x="146" y="207"/>
                  <a:pt x="194" y="142"/>
                </a:cubicBezTo>
                <a:cubicBezTo>
                  <a:pt x="242" y="77"/>
                  <a:pt x="261" y="58"/>
                  <a:pt x="287" y="35"/>
                </a:cubicBezTo>
                <a:cubicBezTo>
                  <a:pt x="313" y="12"/>
                  <a:pt x="326" y="10"/>
                  <a:pt x="347" y="5"/>
                </a:cubicBezTo>
                <a:cubicBezTo>
                  <a:pt x="368" y="0"/>
                  <a:pt x="395" y="3"/>
                  <a:pt x="412" y="5"/>
                </a:cubicBezTo>
                <a:cubicBezTo>
                  <a:pt x="429" y="7"/>
                  <a:pt x="419" y="2"/>
                  <a:pt x="449" y="15"/>
                </a:cubicBezTo>
                <a:cubicBezTo>
                  <a:pt x="479" y="28"/>
                  <a:pt x="559" y="69"/>
                  <a:pt x="595" y="84"/>
                </a:cubicBezTo>
                <a:cubicBezTo>
                  <a:pt x="631" y="99"/>
                  <a:pt x="651" y="102"/>
                  <a:pt x="667" y="107"/>
                </a:cubicBezTo>
                <a:cubicBezTo>
                  <a:pt x="683" y="112"/>
                  <a:pt x="685" y="112"/>
                  <a:pt x="693" y="114"/>
                </a:cubicBezTo>
                <a:cubicBezTo>
                  <a:pt x="701" y="116"/>
                  <a:pt x="712" y="116"/>
                  <a:pt x="716" y="116"/>
                </a:cubicBezTo>
              </a:path>
            </a:pathLst>
          </a:custGeom>
          <a:noFill/>
          <a:ln w="28575" cap="flat" cmpd="sng">
            <a:solidFill>
              <a:schemeClr val="accent2"/>
            </a:solidFill>
            <a:prstDash val="solid"/>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495" name="Freeform 8">
            <a:extLst>
              <a:ext uri="{FF2B5EF4-FFF2-40B4-BE49-F238E27FC236}">
                <a16:creationId xmlns:a16="http://schemas.microsoft.com/office/drawing/2014/main" xmlns="" id="{E39CF0D8-083E-4E1B-A7E0-FA68DE79C763}"/>
              </a:ext>
            </a:extLst>
          </p:cNvPr>
          <p:cNvSpPr>
            <a:spLocks/>
          </p:cNvSpPr>
          <p:nvPr/>
        </p:nvSpPr>
        <p:spPr bwMode="auto">
          <a:xfrm>
            <a:off x="1876425" y="3344863"/>
            <a:ext cx="3168650" cy="1047750"/>
          </a:xfrm>
          <a:custGeom>
            <a:avLst/>
            <a:gdLst>
              <a:gd name="T0" fmla="*/ 0 w 2245"/>
              <a:gd name="T1" fmla="*/ 1663303125 h 660"/>
              <a:gd name="T2" fmla="*/ 326708281 w 2245"/>
              <a:gd name="T3" fmla="*/ 1131550950 h 660"/>
              <a:gd name="T4" fmla="*/ 484085034 w 2245"/>
              <a:gd name="T5" fmla="*/ 841732188 h 660"/>
              <a:gd name="T6" fmla="*/ 621542342 w 2245"/>
              <a:gd name="T7" fmla="*/ 642640638 h 660"/>
              <a:gd name="T8" fmla="*/ 770951599 w 2245"/>
              <a:gd name="T9" fmla="*/ 572076263 h 660"/>
              <a:gd name="T10" fmla="*/ 926336832 w 2245"/>
              <a:gd name="T11" fmla="*/ 624998750 h 660"/>
              <a:gd name="T12" fmla="*/ 1324761048 w 2245"/>
              <a:gd name="T13" fmla="*/ 834172513 h 660"/>
              <a:gd name="T14" fmla="*/ 1444287607 w 2245"/>
              <a:gd name="T15" fmla="*/ 829132200 h 660"/>
              <a:gd name="T16" fmla="*/ 1549870695 w 2245"/>
              <a:gd name="T17" fmla="*/ 748487200 h 660"/>
              <a:gd name="T18" fmla="*/ 1790916746 w 2245"/>
              <a:gd name="T19" fmla="*/ 430947513 h 660"/>
              <a:gd name="T20" fmla="*/ 1946303390 w 2245"/>
              <a:gd name="T21" fmla="*/ 372983125 h 660"/>
              <a:gd name="T22" fmla="*/ 2103680144 w 2245"/>
              <a:gd name="T23" fmla="*/ 491431263 h 660"/>
              <a:gd name="T24" fmla="*/ 2147483646 w 2245"/>
              <a:gd name="T25" fmla="*/ 788809700 h 660"/>
              <a:gd name="T26" fmla="*/ 2147483646 w 2245"/>
              <a:gd name="T27" fmla="*/ 882054688 h 660"/>
              <a:gd name="T28" fmla="*/ 2147483646 w 2245"/>
              <a:gd name="T29" fmla="*/ 824091888 h 660"/>
              <a:gd name="T30" fmla="*/ 2147483646 w 2245"/>
              <a:gd name="T31" fmla="*/ 660280938 h 660"/>
              <a:gd name="T32" fmla="*/ 2147483646 w 2245"/>
              <a:gd name="T33" fmla="*/ 252015625 h 660"/>
              <a:gd name="T34" fmla="*/ 2147483646 w 2245"/>
              <a:gd name="T35" fmla="*/ 98286888 h 660"/>
              <a:gd name="T36" fmla="*/ 2147483646 w 2245"/>
              <a:gd name="T37" fmla="*/ 93246575 h 660"/>
              <a:gd name="T38" fmla="*/ 2147483646 w 2245"/>
              <a:gd name="T39" fmla="*/ 158770638 h 660"/>
              <a:gd name="T40" fmla="*/ 2147483646 w 2245"/>
              <a:gd name="T41" fmla="*/ 554434375 h 660"/>
              <a:gd name="T42" fmla="*/ 2147483646 w 2245"/>
              <a:gd name="T43" fmla="*/ 677922825 h 660"/>
              <a:gd name="T44" fmla="*/ 2147483646 w 2245"/>
              <a:gd name="T45" fmla="*/ 713205013 h 660"/>
              <a:gd name="T46" fmla="*/ 2147483646 w 2245"/>
              <a:gd name="T47" fmla="*/ 665321250 h 660"/>
              <a:gd name="T48" fmla="*/ 2147483646 w 2245"/>
              <a:gd name="T49" fmla="*/ 524192500 h 660"/>
              <a:gd name="T50" fmla="*/ 2147483646 w 2245"/>
              <a:gd name="T51" fmla="*/ 239415638 h 660"/>
              <a:gd name="T52" fmla="*/ 2147483646 w 2245"/>
              <a:gd name="T53" fmla="*/ 63004700 h 660"/>
              <a:gd name="T54" fmla="*/ 2147483646 w 2245"/>
              <a:gd name="T55" fmla="*/ 0 h 6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45" h="660">
                <a:moveTo>
                  <a:pt x="0" y="660"/>
                </a:moveTo>
                <a:cubicBezTo>
                  <a:pt x="27" y="625"/>
                  <a:pt x="124" y="503"/>
                  <a:pt x="164" y="449"/>
                </a:cubicBezTo>
                <a:cubicBezTo>
                  <a:pt x="204" y="395"/>
                  <a:pt x="218" y="366"/>
                  <a:pt x="243" y="334"/>
                </a:cubicBezTo>
                <a:cubicBezTo>
                  <a:pt x="268" y="302"/>
                  <a:pt x="288" y="273"/>
                  <a:pt x="312" y="255"/>
                </a:cubicBezTo>
                <a:cubicBezTo>
                  <a:pt x="336" y="237"/>
                  <a:pt x="362" y="228"/>
                  <a:pt x="387" y="227"/>
                </a:cubicBezTo>
                <a:cubicBezTo>
                  <a:pt x="412" y="226"/>
                  <a:pt x="419" y="231"/>
                  <a:pt x="465" y="248"/>
                </a:cubicBezTo>
                <a:cubicBezTo>
                  <a:pt x="511" y="265"/>
                  <a:pt x="622" y="317"/>
                  <a:pt x="665" y="331"/>
                </a:cubicBezTo>
                <a:cubicBezTo>
                  <a:pt x="708" y="345"/>
                  <a:pt x="706" y="335"/>
                  <a:pt x="725" y="329"/>
                </a:cubicBezTo>
                <a:cubicBezTo>
                  <a:pt x="744" y="323"/>
                  <a:pt x="749" y="323"/>
                  <a:pt x="778" y="297"/>
                </a:cubicBezTo>
                <a:cubicBezTo>
                  <a:pt x="807" y="271"/>
                  <a:pt x="866" y="196"/>
                  <a:pt x="899" y="171"/>
                </a:cubicBezTo>
                <a:cubicBezTo>
                  <a:pt x="932" y="146"/>
                  <a:pt x="951" y="144"/>
                  <a:pt x="977" y="148"/>
                </a:cubicBezTo>
                <a:cubicBezTo>
                  <a:pt x="1003" y="152"/>
                  <a:pt x="1019" y="167"/>
                  <a:pt x="1056" y="195"/>
                </a:cubicBezTo>
                <a:cubicBezTo>
                  <a:pt x="1093" y="223"/>
                  <a:pt x="1155" y="287"/>
                  <a:pt x="1197" y="313"/>
                </a:cubicBezTo>
                <a:cubicBezTo>
                  <a:pt x="1239" y="339"/>
                  <a:pt x="1276" y="348"/>
                  <a:pt x="1306" y="350"/>
                </a:cubicBezTo>
                <a:cubicBezTo>
                  <a:pt x="1336" y="352"/>
                  <a:pt x="1354" y="342"/>
                  <a:pt x="1378" y="327"/>
                </a:cubicBezTo>
                <a:cubicBezTo>
                  <a:pt x="1402" y="312"/>
                  <a:pt x="1420" y="300"/>
                  <a:pt x="1450" y="262"/>
                </a:cubicBezTo>
                <a:cubicBezTo>
                  <a:pt x="1480" y="224"/>
                  <a:pt x="1531" y="137"/>
                  <a:pt x="1559" y="100"/>
                </a:cubicBezTo>
                <a:cubicBezTo>
                  <a:pt x="1587" y="63"/>
                  <a:pt x="1603" y="50"/>
                  <a:pt x="1621" y="39"/>
                </a:cubicBezTo>
                <a:cubicBezTo>
                  <a:pt x="1639" y="28"/>
                  <a:pt x="1654" y="33"/>
                  <a:pt x="1668" y="37"/>
                </a:cubicBezTo>
                <a:cubicBezTo>
                  <a:pt x="1682" y="41"/>
                  <a:pt x="1681" y="33"/>
                  <a:pt x="1707" y="63"/>
                </a:cubicBezTo>
                <a:cubicBezTo>
                  <a:pt x="1733" y="93"/>
                  <a:pt x="1794" y="186"/>
                  <a:pt x="1823" y="220"/>
                </a:cubicBezTo>
                <a:cubicBezTo>
                  <a:pt x="1852" y="254"/>
                  <a:pt x="1860" y="259"/>
                  <a:pt x="1879" y="269"/>
                </a:cubicBezTo>
                <a:cubicBezTo>
                  <a:pt x="1898" y="279"/>
                  <a:pt x="1917" y="284"/>
                  <a:pt x="1936" y="283"/>
                </a:cubicBezTo>
                <a:cubicBezTo>
                  <a:pt x="1955" y="282"/>
                  <a:pt x="1974" y="276"/>
                  <a:pt x="1994" y="264"/>
                </a:cubicBezTo>
                <a:cubicBezTo>
                  <a:pt x="2014" y="252"/>
                  <a:pt x="2031" y="236"/>
                  <a:pt x="2057" y="208"/>
                </a:cubicBezTo>
                <a:cubicBezTo>
                  <a:pt x="2083" y="180"/>
                  <a:pt x="2123" y="125"/>
                  <a:pt x="2150" y="95"/>
                </a:cubicBezTo>
                <a:cubicBezTo>
                  <a:pt x="2177" y="65"/>
                  <a:pt x="2201" y="41"/>
                  <a:pt x="2217" y="25"/>
                </a:cubicBezTo>
                <a:cubicBezTo>
                  <a:pt x="2233" y="9"/>
                  <a:pt x="2239" y="5"/>
                  <a:pt x="2245" y="0"/>
                </a:cubicBezTo>
              </a:path>
            </a:pathLst>
          </a:custGeom>
          <a:noFill/>
          <a:ln w="28575" cap="flat" cmpd="sng">
            <a:solidFill>
              <a:schemeClr val="hlink"/>
            </a:solidFill>
            <a:prstDash val="solid"/>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496" name="Freeform 9">
            <a:extLst>
              <a:ext uri="{FF2B5EF4-FFF2-40B4-BE49-F238E27FC236}">
                <a16:creationId xmlns:a16="http://schemas.microsoft.com/office/drawing/2014/main" xmlns="" id="{3D9D01AD-E202-435C-8C92-B30DF408FB02}"/>
              </a:ext>
            </a:extLst>
          </p:cNvPr>
          <p:cNvSpPr>
            <a:spLocks/>
          </p:cNvSpPr>
          <p:nvPr/>
        </p:nvSpPr>
        <p:spPr bwMode="auto">
          <a:xfrm>
            <a:off x="5040313" y="3143250"/>
            <a:ext cx="1171575" cy="531813"/>
          </a:xfrm>
          <a:custGeom>
            <a:avLst/>
            <a:gdLst>
              <a:gd name="T0" fmla="*/ 0 w 830"/>
              <a:gd name="T1" fmla="*/ 320060938 h 335"/>
              <a:gd name="T2" fmla="*/ 111576286 w 830"/>
              <a:gd name="T3" fmla="*/ 249496497 h 335"/>
              <a:gd name="T4" fmla="*/ 195259206 w 830"/>
              <a:gd name="T5" fmla="*/ 244456180 h 335"/>
              <a:gd name="T6" fmla="*/ 296872870 w 830"/>
              <a:gd name="T7" fmla="*/ 262096496 h 335"/>
              <a:gd name="T8" fmla="*/ 396494857 w 830"/>
              <a:gd name="T9" fmla="*/ 315020621 h 335"/>
              <a:gd name="T10" fmla="*/ 522017120 w 830"/>
              <a:gd name="T11" fmla="*/ 461189821 h 335"/>
              <a:gd name="T12" fmla="*/ 665472950 w 830"/>
              <a:gd name="T13" fmla="*/ 688004097 h 335"/>
              <a:gd name="T14" fmla="*/ 789003536 w 830"/>
              <a:gd name="T15" fmla="*/ 816531393 h 335"/>
              <a:gd name="T16" fmla="*/ 900579822 w 830"/>
              <a:gd name="T17" fmla="*/ 811491075 h 335"/>
              <a:gd name="T18" fmla="*/ 1026103496 w 830"/>
              <a:gd name="T19" fmla="*/ 617439656 h 335"/>
              <a:gd name="T20" fmla="*/ 1181513626 w 830"/>
              <a:gd name="T21" fmla="*/ 272177131 h 335"/>
              <a:gd name="T22" fmla="*/ 1241286536 w 830"/>
              <a:gd name="T23" fmla="*/ 156249834 h 335"/>
              <a:gd name="T24" fmla="*/ 1352862822 w 830"/>
              <a:gd name="T25" fmla="*/ 27722539 h 335"/>
              <a:gd name="T26" fmla="*/ 1514249395 w 830"/>
              <a:gd name="T27" fmla="*/ 17641904 h 335"/>
              <a:gd name="T28" fmla="*/ 1653720459 w 830"/>
              <a:gd name="T29" fmla="*/ 138609518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30" h="335">
                <a:moveTo>
                  <a:pt x="0" y="127"/>
                </a:moveTo>
                <a:cubicBezTo>
                  <a:pt x="9" y="122"/>
                  <a:pt x="40" y="104"/>
                  <a:pt x="56" y="99"/>
                </a:cubicBezTo>
                <a:cubicBezTo>
                  <a:pt x="72" y="94"/>
                  <a:pt x="83" y="96"/>
                  <a:pt x="98" y="97"/>
                </a:cubicBezTo>
                <a:cubicBezTo>
                  <a:pt x="113" y="98"/>
                  <a:pt x="132" y="99"/>
                  <a:pt x="149" y="104"/>
                </a:cubicBezTo>
                <a:cubicBezTo>
                  <a:pt x="166" y="109"/>
                  <a:pt x="180" y="112"/>
                  <a:pt x="199" y="125"/>
                </a:cubicBezTo>
                <a:cubicBezTo>
                  <a:pt x="218" y="138"/>
                  <a:pt x="240" y="158"/>
                  <a:pt x="262" y="183"/>
                </a:cubicBezTo>
                <a:cubicBezTo>
                  <a:pt x="284" y="208"/>
                  <a:pt x="312" y="250"/>
                  <a:pt x="334" y="273"/>
                </a:cubicBezTo>
                <a:cubicBezTo>
                  <a:pt x="356" y="296"/>
                  <a:pt x="376" y="316"/>
                  <a:pt x="396" y="324"/>
                </a:cubicBezTo>
                <a:cubicBezTo>
                  <a:pt x="416" y="332"/>
                  <a:pt x="432" y="335"/>
                  <a:pt x="452" y="322"/>
                </a:cubicBezTo>
                <a:cubicBezTo>
                  <a:pt x="472" y="309"/>
                  <a:pt x="492" y="281"/>
                  <a:pt x="515" y="245"/>
                </a:cubicBezTo>
                <a:cubicBezTo>
                  <a:pt x="538" y="209"/>
                  <a:pt x="575" y="138"/>
                  <a:pt x="593" y="108"/>
                </a:cubicBezTo>
                <a:cubicBezTo>
                  <a:pt x="611" y="78"/>
                  <a:pt x="609" y="78"/>
                  <a:pt x="623" y="62"/>
                </a:cubicBezTo>
                <a:cubicBezTo>
                  <a:pt x="637" y="46"/>
                  <a:pt x="656" y="20"/>
                  <a:pt x="679" y="11"/>
                </a:cubicBezTo>
                <a:cubicBezTo>
                  <a:pt x="702" y="2"/>
                  <a:pt x="735" y="0"/>
                  <a:pt x="760" y="7"/>
                </a:cubicBezTo>
                <a:cubicBezTo>
                  <a:pt x="785" y="14"/>
                  <a:pt x="819" y="48"/>
                  <a:pt x="830" y="55"/>
                </a:cubicBezTo>
              </a:path>
            </a:pathLst>
          </a:custGeom>
          <a:noFill/>
          <a:ln w="28575" cap="flat" cmpd="sng">
            <a:solidFill>
              <a:schemeClr val="hlink"/>
            </a:solidFill>
            <a:prstDash val="solid"/>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497" name="Freeform 10">
            <a:extLst>
              <a:ext uri="{FF2B5EF4-FFF2-40B4-BE49-F238E27FC236}">
                <a16:creationId xmlns:a16="http://schemas.microsoft.com/office/drawing/2014/main" xmlns="" id="{0C75355D-6ECC-4A40-99A9-F4326265F6D3}"/>
              </a:ext>
            </a:extLst>
          </p:cNvPr>
          <p:cNvSpPr>
            <a:spLocks/>
          </p:cNvSpPr>
          <p:nvPr/>
        </p:nvSpPr>
        <p:spPr bwMode="auto">
          <a:xfrm>
            <a:off x="6234113" y="3252788"/>
            <a:ext cx="725487" cy="639762"/>
          </a:xfrm>
          <a:custGeom>
            <a:avLst/>
            <a:gdLst>
              <a:gd name="T0" fmla="*/ 0 w 514"/>
              <a:gd name="T1" fmla="*/ 0 h 403"/>
              <a:gd name="T2" fmla="*/ 364572743 w 514"/>
              <a:gd name="T3" fmla="*/ 461187440 h 403"/>
              <a:gd name="T4" fmla="*/ 529925910 w 514"/>
              <a:gd name="T5" fmla="*/ 642638548 h 403"/>
              <a:gd name="T6" fmla="*/ 617582806 w 514"/>
              <a:gd name="T7" fmla="*/ 740925358 h 403"/>
              <a:gd name="T8" fmla="*/ 697270637 w 514"/>
              <a:gd name="T9" fmla="*/ 824089656 h 403"/>
              <a:gd name="T10" fmla="*/ 788912066 w 514"/>
              <a:gd name="T11" fmla="*/ 899694284 h 403"/>
              <a:gd name="T12" fmla="*/ 1023991026 w 514"/>
              <a:gd name="T13" fmla="*/ 1015621381 h 4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4" h="403">
                <a:moveTo>
                  <a:pt x="0" y="0"/>
                </a:moveTo>
                <a:cubicBezTo>
                  <a:pt x="69" y="70"/>
                  <a:pt x="139" y="140"/>
                  <a:pt x="183" y="183"/>
                </a:cubicBezTo>
                <a:cubicBezTo>
                  <a:pt x="227" y="226"/>
                  <a:pt x="245" y="237"/>
                  <a:pt x="266" y="255"/>
                </a:cubicBezTo>
                <a:cubicBezTo>
                  <a:pt x="287" y="273"/>
                  <a:pt x="296" y="282"/>
                  <a:pt x="310" y="294"/>
                </a:cubicBezTo>
                <a:cubicBezTo>
                  <a:pt x="324" y="306"/>
                  <a:pt x="336" y="317"/>
                  <a:pt x="350" y="327"/>
                </a:cubicBezTo>
                <a:cubicBezTo>
                  <a:pt x="364" y="337"/>
                  <a:pt x="369" y="344"/>
                  <a:pt x="396" y="357"/>
                </a:cubicBezTo>
                <a:cubicBezTo>
                  <a:pt x="423" y="370"/>
                  <a:pt x="468" y="386"/>
                  <a:pt x="514" y="403"/>
                </a:cubicBezTo>
              </a:path>
            </a:pathLst>
          </a:custGeom>
          <a:noFill/>
          <a:ln w="28575" cap="flat" cmpd="sng">
            <a:solidFill>
              <a:schemeClr val="hlink"/>
            </a:solidFill>
            <a:prstDash val="dash"/>
            <a:round/>
            <a:headEnd/>
            <a:tailEnd/>
          </a:ln>
          <a:effectLst/>
          <a:extLst>
            <a:ext uri="{909E8E84-426E-40DD-AFC4-6F175D3DCCD1}">
              <a14:hiddenFill xmlns:a14="http://schemas.microsoft.com/office/drawing/2010/main" xmlns="">
                <a:solidFill>
                  <a:schemeClr val="accent2"/>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51211" name="Text Box 11">
            <a:extLst>
              <a:ext uri="{FF2B5EF4-FFF2-40B4-BE49-F238E27FC236}">
                <a16:creationId xmlns:a16="http://schemas.microsoft.com/office/drawing/2014/main" xmlns="" id="{9520BF37-5EF8-4884-8E89-236CFDDD9CF7}"/>
              </a:ext>
            </a:extLst>
          </p:cNvPr>
          <p:cNvSpPr txBox="1">
            <a:spLocks noChangeArrowheads="1"/>
          </p:cNvSpPr>
          <p:nvPr/>
        </p:nvSpPr>
        <p:spPr bwMode="auto">
          <a:xfrm>
            <a:off x="990600" y="5257800"/>
            <a:ext cx="1147763" cy="5873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defRPr/>
            </a:pPr>
            <a:r>
              <a:rPr lang="en-US" altLang="en-US" sz="1200">
                <a:effectLst>
                  <a:outerShdw blurRad="38100" dist="38100" dir="2700000" algn="tl">
                    <a:srgbClr val="C0C0C0"/>
                  </a:outerShdw>
                </a:effectLst>
              </a:rPr>
              <a:t>Introduction of</a:t>
            </a:r>
          </a:p>
          <a:p>
            <a:pPr>
              <a:lnSpc>
                <a:spcPct val="90000"/>
              </a:lnSpc>
              <a:defRPr/>
            </a:pPr>
            <a:r>
              <a:rPr lang="en-US" altLang="en-US" sz="1200">
                <a:effectLst>
                  <a:outerShdw blurRad="38100" dist="38100" dir="2700000" algn="tl">
                    <a:srgbClr val="C0C0C0"/>
                  </a:outerShdw>
                </a:effectLst>
              </a:rPr>
              <a:t>hypothetical</a:t>
            </a:r>
          </a:p>
          <a:p>
            <a:pPr>
              <a:lnSpc>
                <a:spcPct val="90000"/>
              </a:lnSpc>
              <a:defRPr/>
            </a:pPr>
            <a:r>
              <a:rPr lang="en-US" altLang="en-US" sz="1200">
                <a:effectLst>
                  <a:outerShdw blurRad="38100" dist="38100" dir="2700000" algn="tl">
                    <a:srgbClr val="C0C0C0"/>
                  </a:outerShdw>
                </a:effectLst>
              </a:rPr>
              <a:t>A HxNx virus</a:t>
            </a:r>
          </a:p>
        </p:txBody>
      </p:sp>
      <p:sp>
        <p:nvSpPr>
          <p:cNvPr id="51212" name="Text Box 12">
            <a:extLst>
              <a:ext uri="{FF2B5EF4-FFF2-40B4-BE49-F238E27FC236}">
                <a16:creationId xmlns:a16="http://schemas.microsoft.com/office/drawing/2014/main" xmlns="" id="{8DC22C9C-7E30-4DEF-BA17-C56710BD8AAA}"/>
              </a:ext>
            </a:extLst>
          </p:cNvPr>
          <p:cNvSpPr txBox="1">
            <a:spLocks noChangeArrowheads="1"/>
          </p:cNvSpPr>
          <p:nvPr/>
        </p:nvSpPr>
        <p:spPr bwMode="auto">
          <a:xfrm>
            <a:off x="2057400" y="5334000"/>
            <a:ext cx="3683000" cy="5873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defRPr/>
            </a:pPr>
            <a:r>
              <a:rPr lang="en-US" altLang="en-US" sz="1200">
                <a:effectLst>
                  <a:outerShdw blurRad="38100" dist="38100" dir="2700000" algn="tl">
                    <a:srgbClr val="C0C0C0"/>
                  </a:outerShdw>
                </a:effectLst>
              </a:rPr>
              <a:t>Significant minor variation A HxNx may occur at any</a:t>
            </a:r>
          </a:p>
          <a:p>
            <a:pPr>
              <a:lnSpc>
                <a:spcPct val="90000"/>
              </a:lnSpc>
              <a:defRPr/>
            </a:pPr>
            <a:r>
              <a:rPr lang="en-US" altLang="en-US" sz="1200">
                <a:effectLst>
                  <a:outerShdw blurRad="38100" dist="38100" dir="2700000" algn="tl">
                    <a:srgbClr val="C0C0C0"/>
                  </a:outerShdw>
                </a:effectLst>
              </a:rPr>
              <a:t>of these points. Epidemics may or may not be</a:t>
            </a:r>
          </a:p>
          <a:p>
            <a:pPr>
              <a:lnSpc>
                <a:spcPct val="90000"/>
              </a:lnSpc>
              <a:defRPr/>
            </a:pPr>
            <a:r>
              <a:rPr lang="en-US" altLang="en-US" sz="1200">
                <a:effectLst>
                  <a:outerShdw blurRad="38100" dist="38100" dir="2700000" algn="tl">
                    <a:srgbClr val="C0C0C0"/>
                  </a:outerShdw>
                </a:effectLst>
              </a:rPr>
              <a:t>associated with such variations</a:t>
            </a:r>
          </a:p>
        </p:txBody>
      </p:sp>
      <p:sp>
        <p:nvSpPr>
          <p:cNvPr id="51213" name="Text Box 13">
            <a:extLst>
              <a:ext uri="{FF2B5EF4-FFF2-40B4-BE49-F238E27FC236}">
                <a16:creationId xmlns:a16="http://schemas.microsoft.com/office/drawing/2014/main" xmlns="" id="{E48E17AE-BFFC-4AB7-AEA8-9D5157CDFEC3}"/>
              </a:ext>
            </a:extLst>
          </p:cNvPr>
          <p:cNvSpPr txBox="1">
            <a:spLocks noChangeArrowheads="1"/>
          </p:cNvSpPr>
          <p:nvPr/>
        </p:nvSpPr>
        <p:spPr bwMode="auto">
          <a:xfrm>
            <a:off x="5715000" y="5257800"/>
            <a:ext cx="1984375" cy="91757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defRPr/>
            </a:pPr>
            <a:r>
              <a:rPr lang="en-US" altLang="en-US" sz="1200">
                <a:effectLst>
                  <a:outerShdw blurRad="38100" dist="38100" dir="2700000" algn="tl">
                    <a:srgbClr val="C0C0C0"/>
                  </a:outerShdw>
                </a:effectLst>
              </a:rPr>
              <a:t>Introduction of hypothetical</a:t>
            </a:r>
          </a:p>
          <a:p>
            <a:pPr>
              <a:lnSpc>
                <a:spcPct val="90000"/>
              </a:lnSpc>
              <a:defRPr/>
            </a:pPr>
            <a:r>
              <a:rPr lang="en-US" altLang="en-US" sz="1200">
                <a:effectLst>
                  <a:outerShdw blurRad="38100" dist="38100" dir="2700000" algn="tl">
                    <a:srgbClr val="C0C0C0"/>
                  </a:outerShdw>
                </a:effectLst>
              </a:rPr>
              <a:t>A HyNy major (new subtype)</a:t>
            </a:r>
          </a:p>
          <a:p>
            <a:pPr>
              <a:lnSpc>
                <a:spcPct val="90000"/>
              </a:lnSpc>
              <a:defRPr/>
            </a:pPr>
            <a:r>
              <a:rPr lang="en-US" altLang="en-US" sz="1200">
                <a:effectLst>
                  <a:outerShdw blurRad="38100" dist="38100" dir="2700000" algn="tl">
                    <a:srgbClr val="C0C0C0"/>
                  </a:outerShdw>
                </a:effectLst>
              </a:rPr>
              <a:t>variant A HxNx disappears</a:t>
            </a:r>
          </a:p>
        </p:txBody>
      </p:sp>
      <p:sp>
        <p:nvSpPr>
          <p:cNvPr id="51214" name="Text Box 14">
            <a:extLst>
              <a:ext uri="{FF2B5EF4-FFF2-40B4-BE49-F238E27FC236}">
                <a16:creationId xmlns:a16="http://schemas.microsoft.com/office/drawing/2014/main" xmlns="" id="{8DB41241-F081-4888-9D7B-51EC13C99081}"/>
              </a:ext>
            </a:extLst>
          </p:cNvPr>
          <p:cNvSpPr txBox="1">
            <a:spLocks noChangeArrowheads="1"/>
          </p:cNvSpPr>
          <p:nvPr/>
        </p:nvSpPr>
        <p:spPr bwMode="auto">
          <a:xfrm rot="-5400000">
            <a:off x="698501" y="3271837"/>
            <a:ext cx="1719262" cy="25241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rPr>
              <a:t>Disease Incidence</a:t>
            </a:r>
          </a:p>
        </p:txBody>
      </p:sp>
      <p:sp>
        <p:nvSpPr>
          <p:cNvPr id="51215" name="Text Box 15">
            <a:extLst>
              <a:ext uri="{FF2B5EF4-FFF2-40B4-BE49-F238E27FC236}">
                <a16:creationId xmlns:a16="http://schemas.microsoft.com/office/drawing/2014/main" xmlns="" id="{5141F2BC-39E2-48C8-9A0E-B06A19334C94}"/>
              </a:ext>
            </a:extLst>
          </p:cNvPr>
          <p:cNvSpPr txBox="1">
            <a:spLocks noChangeArrowheads="1"/>
          </p:cNvSpPr>
          <p:nvPr/>
        </p:nvSpPr>
        <p:spPr bwMode="auto">
          <a:xfrm rot="-5400000">
            <a:off x="6103144" y="3375819"/>
            <a:ext cx="2917825" cy="25241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rPr>
              <a:t>Mean Population Antibody Level</a:t>
            </a:r>
          </a:p>
        </p:txBody>
      </p:sp>
      <p:sp>
        <p:nvSpPr>
          <p:cNvPr id="51216" name="Text Box 16">
            <a:extLst>
              <a:ext uri="{FF2B5EF4-FFF2-40B4-BE49-F238E27FC236}">
                <a16:creationId xmlns:a16="http://schemas.microsoft.com/office/drawing/2014/main" xmlns="" id="{AC1523F8-20C3-4829-B04B-4AD6B1E9DD09}"/>
              </a:ext>
            </a:extLst>
          </p:cNvPr>
          <p:cNvSpPr txBox="1">
            <a:spLocks noChangeArrowheads="1"/>
          </p:cNvSpPr>
          <p:nvPr/>
        </p:nvSpPr>
        <p:spPr bwMode="auto">
          <a:xfrm>
            <a:off x="5632450" y="2389188"/>
            <a:ext cx="865188"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Pandemic</a:t>
            </a:r>
          </a:p>
        </p:txBody>
      </p:sp>
      <p:sp>
        <p:nvSpPr>
          <p:cNvPr id="51217" name="Text Box 17">
            <a:extLst>
              <a:ext uri="{FF2B5EF4-FFF2-40B4-BE49-F238E27FC236}">
                <a16:creationId xmlns:a16="http://schemas.microsoft.com/office/drawing/2014/main" xmlns="" id="{D50D2733-27A8-4E0B-93B6-CE3EBBAEA2FB}"/>
              </a:ext>
            </a:extLst>
          </p:cNvPr>
          <p:cNvSpPr txBox="1">
            <a:spLocks noChangeArrowheads="1"/>
          </p:cNvSpPr>
          <p:nvPr/>
        </p:nvSpPr>
        <p:spPr bwMode="auto">
          <a:xfrm>
            <a:off x="6515100" y="3151188"/>
            <a:ext cx="812800"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Epidemic</a:t>
            </a:r>
          </a:p>
        </p:txBody>
      </p:sp>
      <p:sp>
        <p:nvSpPr>
          <p:cNvPr id="51218" name="Text Box 18">
            <a:extLst>
              <a:ext uri="{FF2B5EF4-FFF2-40B4-BE49-F238E27FC236}">
                <a16:creationId xmlns:a16="http://schemas.microsoft.com/office/drawing/2014/main" xmlns="" id="{D0678F58-236D-4BBB-8A6A-4F29C8E70453}"/>
              </a:ext>
            </a:extLst>
          </p:cNvPr>
          <p:cNvSpPr txBox="1">
            <a:spLocks noChangeArrowheads="1"/>
          </p:cNvSpPr>
          <p:nvPr/>
        </p:nvSpPr>
        <p:spPr bwMode="auto">
          <a:xfrm>
            <a:off x="2451100" y="3141663"/>
            <a:ext cx="812800"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Epidemic</a:t>
            </a:r>
          </a:p>
        </p:txBody>
      </p:sp>
      <p:sp>
        <p:nvSpPr>
          <p:cNvPr id="51219" name="Text Box 19">
            <a:extLst>
              <a:ext uri="{FF2B5EF4-FFF2-40B4-BE49-F238E27FC236}">
                <a16:creationId xmlns:a16="http://schemas.microsoft.com/office/drawing/2014/main" xmlns="" id="{BB616F9B-E05F-4F13-B28A-31C852157F91}"/>
              </a:ext>
            </a:extLst>
          </p:cNvPr>
          <p:cNvSpPr txBox="1">
            <a:spLocks noChangeArrowheads="1"/>
          </p:cNvSpPr>
          <p:nvPr/>
        </p:nvSpPr>
        <p:spPr bwMode="auto">
          <a:xfrm>
            <a:off x="1693863" y="2389188"/>
            <a:ext cx="865187"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Pandemic</a:t>
            </a:r>
          </a:p>
        </p:txBody>
      </p:sp>
      <p:sp>
        <p:nvSpPr>
          <p:cNvPr id="51220" name="Text Box 20">
            <a:extLst>
              <a:ext uri="{FF2B5EF4-FFF2-40B4-BE49-F238E27FC236}">
                <a16:creationId xmlns:a16="http://schemas.microsoft.com/office/drawing/2014/main" xmlns="" id="{31168A7A-CB49-43F5-A71A-AE42957BFFDB}"/>
              </a:ext>
            </a:extLst>
          </p:cNvPr>
          <p:cNvSpPr txBox="1">
            <a:spLocks noChangeArrowheads="1"/>
          </p:cNvSpPr>
          <p:nvPr/>
        </p:nvSpPr>
        <p:spPr bwMode="auto">
          <a:xfrm>
            <a:off x="3216275" y="2665413"/>
            <a:ext cx="1660525"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dirty="0">
                <a:effectLst>
                  <a:outerShdw blurRad="38100" dist="38100" dir="2700000" algn="tl">
                    <a:srgbClr val="C0C0C0"/>
                  </a:outerShdw>
                </a:effectLst>
              </a:rPr>
              <a:t>Interpandemic Period</a:t>
            </a:r>
          </a:p>
        </p:txBody>
      </p:sp>
      <p:sp>
        <p:nvSpPr>
          <p:cNvPr id="51221" name="Text Box 21">
            <a:extLst>
              <a:ext uri="{FF2B5EF4-FFF2-40B4-BE49-F238E27FC236}">
                <a16:creationId xmlns:a16="http://schemas.microsoft.com/office/drawing/2014/main" xmlns="" id="{5E766C07-121C-44A5-BCA1-563DD1BE6C81}"/>
              </a:ext>
            </a:extLst>
          </p:cNvPr>
          <p:cNvSpPr txBox="1">
            <a:spLocks noChangeArrowheads="1"/>
          </p:cNvSpPr>
          <p:nvPr/>
        </p:nvSpPr>
        <p:spPr bwMode="auto">
          <a:xfrm>
            <a:off x="3856038" y="4013200"/>
            <a:ext cx="676275" cy="242888"/>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100">
                <a:effectLst>
                  <a:outerShdw blurRad="38100" dist="38100" dir="2700000" algn="tl">
                    <a:srgbClr val="C0C0C0"/>
                  </a:outerShdw>
                </a:effectLst>
              </a:rPr>
              <a:t>Epidemic</a:t>
            </a:r>
          </a:p>
        </p:txBody>
      </p:sp>
      <p:sp>
        <p:nvSpPr>
          <p:cNvPr id="51222" name="Text Box 22">
            <a:extLst>
              <a:ext uri="{FF2B5EF4-FFF2-40B4-BE49-F238E27FC236}">
                <a16:creationId xmlns:a16="http://schemas.microsoft.com/office/drawing/2014/main" xmlns="" id="{4C239611-7C03-43B4-885A-79AD96C235BD}"/>
              </a:ext>
            </a:extLst>
          </p:cNvPr>
          <p:cNvSpPr txBox="1">
            <a:spLocks noChangeArrowheads="1"/>
          </p:cNvSpPr>
          <p:nvPr/>
        </p:nvSpPr>
        <p:spPr bwMode="auto">
          <a:xfrm>
            <a:off x="3884613" y="4846638"/>
            <a:ext cx="1189037"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b="1">
                <a:effectLst>
                  <a:outerShdw blurRad="38100" dist="38100" dir="2700000" algn="tl">
                    <a:srgbClr val="C0C0C0"/>
                  </a:outerShdw>
                </a:effectLst>
              </a:rPr>
              <a:t>Time in Years</a:t>
            </a:r>
          </a:p>
        </p:txBody>
      </p:sp>
      <p:sp>
        <p:nvSpPr>
          <p:cNvPr id="51223" name="Text Box 23">
            <a:extLst>
              <a:ext uri="{FF2B5EF4-FFF2-40B4-BE49-F238E27FC236}">
                <a16:creationId xmlns:a16="http://schemas.microsoft.com/office/drawing/2014/main" xmlns="" id="{F5FF8C0E-DE09-4ADA-8271-76D52DF36558}"/>
              </a:ext>
            </a:extLst>
          </p:cNvPr>
          <p:cNvSpPr txBox="1">
            <a:spLocks noChangeArrowheads="1"/>
          </p:cNvSpPr>
          <p:nvPr/>
        </p:nvSpPr>
        <p:spPr bwMode="auto">
          <a:xfrm>
            <a:off x="2016125" y="4608513"/>
            <a:ext cx="250825"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1</a:t>
            </a:r>
          </a:p>
        </p:txBody>
      </p:sp>
      <p:sp>
        <p:nvSpPr>
          <p:cNvPr id="51224" name="Text Box 24">
            <a:extLst>
              <a:ext uri="{FF2B5EF4-FFF2-40B4-BE49-F238E27FC236}">
                <a16:creationId xmlns:a16="http://schemas.microsoft.com/office/drawing/2014/main" xmlns="" id="{BED71E98-D018-460C-9060-122FC5B4EAA9}"/>
              </a:ext>
            </a:extLst>
          </p:cNvPr>
          <p:cNvSpPr txBox="1">
            <a:spLocks noChangeArrowheads="1"/>
          </p:cNvSpPr>
          <p:nvPr/>
        </p:nvSpPr>
        <p:spPr bwMode="auto">
          <a:xfrm>
            <a:off x="24209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2</a:t>
            </a:r>
          </a:p>
        </p:txBody>
      </p:sp>
      <p:sp>
        <p:nvSpPr>
          <p:cNvPr id="51225" name="Text Box 25">
            <a:extLst>
              <a:ext uri="{FF2B5EF4-FFF2-40B4-BE49-F238E27FC236}">
                <a16:creationId xmlns:a16="http://schemas.microsoft.com/office/drawing/2014/main" xmlns="" id="{C3054341-1DBD-431E-ABF5-4EDD0BD84563}"/>
              </a:ext>
            </a:extLst>
          </p:cNvPr>
          <p:cNvSpPr txBox="1">
            <a:spLocks noChangeArrowheads="1"/>
          </p:cNvSpPr>
          <p:nvPr/>
        </p:nvSpPr>
        <p:spPr bwMode="auto">
          <a:xfrm>
            <a:off x="28273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3</a:t>
            </a:r>
          </a:p>
        </p:txBody>
      </p:sp>
      <p:sp>
        <p:nvSpPr>
          <p:cNvPr id="51226" name="Text Box 26">
            <a:extLst>
              <a:ext uri="{FF2B5EF4-FFF2-40B4-BE49-F238E27FC236}">
                <a16:creationId xmlns:a16="http://schemas.microsoft.com/office/drawing/2014/main" xmlns="" id="{10DB5896-A436-4C0C-B0F0-852BBC98089E}"/>
              </a:ext>
            </a:extLst>
          </p:cNvPr>
          <p:cNvSpPr txBox="1">
            <a:spLocks noChangeArrowheads="1"/>
          </p:cNvSpPr>
          <p:nvPr/>
        </p:nvSpPr>
        <p:spPr bwMode="auto">
          <a:xfrm>
            <a:off x="32337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4</a:t>
            </a:r>
          </a:p>
        </p:txBody>
      </p:sp>
      <p:sp>
        <p:nvSpPr>
          <p:cNvPr id="51227" name="Text Box 27">
            <a:extLst>
              <a:ext uri="{FF2B5EF4-FFF2-40B4-BE49-F238E27FC236}">
                <a16:creationId xmlns:a16="http://schemas.microsoft.com/office/drawing/2014/main" xmlns="" id="{BD3B9D8D-92CB-4C62-800E-593870B36E7B}"/>
              </a:ext>
            </a:extLst>
          </p:cNvPr>
          <p:cNvSpPr txBox="1">
            <a:spLocks noChangeArrowheads="1"/>
          </p:cNvSpPr>
          <p:nvPr/>
        </p:nvSpPr>
        <p:spPr bwMode="auto">
          <a:xfrm>
            <a:off x="36401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5</a:t>
            </a:r>
          </a:p>
        </p:txBody>
      </p:sp>
      <p:sp>
        <p:nvSpPr>
          <p:cNvPr id="51228" name="Text Box 28">
            <a:extLst>
              <a:ext uri="{FF2B5EF4-FFF2-40B4-BE49-F238E27FC236}">
                <a16:creationId xmlns:a16="http://schemas.microsoft.com/office/drawing/2014/main" xmlns="" id="{1C020E3B-A756-46B9-AA53-075853B4EAA8}"/>
              </a:ext>
            </a:extLst>
          </p:cNvPr>
          <p:cNvSpPr txBox="1">
            <a:spLocks noChangeArrowheads="1"/>
          </p:cNvSpPr>
          <p:nvPr/>
        </p:nvSpPr>
        <p:spPr bwMode="auto">
          <a:xfrm>
            <a:off x="40465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6</a:t>
            </a:r>
          </a:p>
        </p:txBody>
      </p:sp>
      <p:sp>
        <p:nvSpPr>
          <p:cNvPr id="51229" name="Text Box 29">
            <a:extLst>
              <a:ext uri="{FF2B5EF4-FFF2-40B4-BE49-F238E27FC236}">
                <a16:creationId xmlns:a16="http://schemas.microsoft.com/office/drawing/2014/main" xmlns="" id="{19B86FE4-ED6E-46FB-AA1D-8786EA8AEC3B}"/>
              </a:ext>
            </a:extLst>
          </p:cNvPr>
          <p:cNvSpPr txBox="1">
            <a:spLocks noChangeArrowheads="1"/>
          </p:cNvSpPr>
          <p:nvPr/>
        </p:nvSpPr>
        <p:spPr bwMode="auto">
          <a:xfrm>
            <a:off x="44529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7</a:t>
            </a:r>
          </a:p>
        </p:txBody>
      </p:sp>
      <p:sp>
        <p:nvSpPr>
          <p:cNvPr id="51230" name="Text Box 30">
            <a:extLst>
              <a:ext uri="{FF2B5EF4-FFF2-40B4-BE49-F238E27FC236}">
                <a16:creationId xmlns:a16="http://schemas.microsoft.com/office/drawing/2014/main" xmlns="" id="{773BFD6B-1A2E-4527-8EEF-5CFDA66C574E}"/>
              </a:ext>
            </a:extLst>
          </p:cNvPr>
          <p:cNvSpPr txBox="1">
            <a:spLocks noChangeArrowheads="1"/>
          </p:cNvSpPr>
          <p:nvPr/>
        </p:nvSpPr>
        <p:spPr bwMode="auto">
          <a:xfrm>
            <a:off x="48593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8</a:t>
            </a:r>
          </a:p>
        </p:txBody>
      </p:sp>
      <p:sp>
        <p:nvSpPr>
          <p:cNvPr id="51231" name="Text Box 31">
            <a:extLst>
              <a:ext uri="{FF2B5EF4-FFF2-40B4-BE49-F238E27FC236}">
                <a16:creationId xmlns:a16="http://schemas.microsoft.com/office/drawing/2014/main" xmlns="" id="{EE83BDAA-01FA-4C88-9BA8-11E5A205D4E0}"/>
              </a:ext>
            </a:extLst>
          </p:cNvPr>
          <p:cNvSpPr txBox="1">
            <a:spLocks noChangeArrowheads="1"/>
          </p:cNvSpPr>
          <p:nvPr/>
        </p:nvSpPr>
        <p:spPr bwMode="auto">
          <a:xfrm>
            <a:off x="5265738" y="4608513"/>
            <a:ext cx="252412"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9</a:t>
            </a:r>
          </a:p>
        </p:txBody>
      </p:sp>
      <p:sp>
        <p:nvSpPr>
          <p:cNvPr id="51232" name="Text Box 32">
            <a:extLst>
              <a:ext uri="{FF2B5EF4-FFF2-40B4-BE49-F238E27FC236}">
                <a16:creationId xmlns:a16="http://schemas.microsoft.com/office/drawing/2014/main" xmlns="" id="{56A2847D-7FB7-428F-9560-35424740B084}"/>
              </a:ext>
            </a:extLst>
          </p:cNvPr>
          <p:cNvSpPr txBox="1">
            <a:spLocks noChangeArrowheads="1"/>
          </p:cNvSpPr>
          <p:nvPr/>
        </p:nvSpPr>
        <p:spPr bwMode="auto">
          <a:xfrm>
            <a:off x="5629275" y="4608513"/>
            <a:ext cx="338138"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10</a:t>
            </a:r>
          </a:p>
        </p:txBody>
      </p:sp>
      <p:sp>
        <p:nvSpPr>
          <p:cNvPr id="51233" name="Text Box 33">
            <a:extLst>
              <a:ext uri="{FF2B5EF4-FFF2-40B4-BE49-F238E27FC236}">
                <a16:creationId xmlns:a16="http://schemas.microsoft.com/office/drawing/2014/main" xmlns="" id="{68A6A373-162F-4525-9EB4-2C58725280FD}"/>
              </a:ext>
            </a:extLst>
          </p:cNvPr>
          <p:cNvSpPr txBox="1">
            <a:spLocks noChangeArrowheads="1"/>
          </p:cNvSpPr>
          <p:nvPr/>
        </p:nvSpPr>
        <p:spPr bwMode="auto">
          <a:xfrm>
            <a:off x="6035675" y="4608513"/>
            <a:ext cx="338138"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11</a:t>
            </a:r>
          </a:p>
        </p:txBody>
      </p:sp>
      <p:sp>
        <p:nvSpPr>
          <p:cNvPr id="51234" name="Text Box 34">
            <a:extLst>
              <a:ext uri="{FF2B5EF4-FFF2-40B4-BE49-F238E27FC236}">
                <a16:creationId xmlns:a16="http://schemas.microsoft.com/office/drawing/2014/main" xmlns="" id="{C580997F-BE04-475B-8B8B-35F940079256}"/>
              </a:ext>
            </a:extLst>
          </p:cNvPr>
          <p:cNvSpPr txBox="1">
            <a:spLocks noChangeArrowheads="1"/>
          </p:cNvSpPr>
          <p:nvPr/>
        </p:nvSpPr>
        <p:spPr bwMode="auto">
          <a:xfrm>
            <a:off x="6484938" y="4608513"/>
            <a:ext cx="339725" cy="284162"/>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lnSpc>
                <a:spcPct val="90000"/>
              </a:lnSpc>
              <a:defRPr/>
            </a:pPr>
            <a:r>
              <a:rPr lang="en-US" altLang="en-US" sz="1400">
                <a:effectLst>
                  <a:outerShdw blurRad="38100" dist="38100" dir="2700000" algn="tl">
                    <a:srgbClr val="C0C0C0"/>
                  </a:outerShdw>
                </a:effectLst>
              </a:rPr>
              <a:t>12</a:t>
            </a:r>
          </a:p>
        </p:txBody>
      </p:sp>
      <p:sp>
        <p:nvSpPr>
          <p:cNvPr id="51235" name="Text Box 35">
            <a:extLst>
              <a:ext uri="{FF2B5EF4-FFF2-40B4-BE49-F238E27FC236}">
                <a16:creationId xmlns:a16="http://schemas.microsoft.com/office/drawing/2014/main" xmlns="" id="{23DC72CB-8CB3-480C-B5CA-78DF68B5CE0C}"/>
              </a:ext>
            </a:extLst>
          </p:cNvPr>
          <p:cNvSpPr txBox="1">
            <a:spLocks noChangeArrowheads="1"/>
          </p:cNvSpPr>
          <p:nvPr/>
        </p:nvSpPr>
        <p:spPr bwMode="auto">
          <a:xfrm>
            <a:off x="2162175" y="1674813"/>
            <a:ext cx="3292475" cy="860425"/>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defRPr/>
            </a:pPr>
            <a:r>
              <a:rPr lang="en-US" altLang="en-US" sz="1400">
                <a:effectLst>
                  <a:outerShdw blurRad="38100" dist="38100" dir="2700000" algn="tl">
                    <a:srgbClr val="C0C0C0"/>
                  </a:outerShdw>
                </a:effectLst>
              </a:rPr>
              <a:t>Incidence of clinically manifest influenza</a:t>
            </a:r>
          </a:p>
          <a:p>
            <a:pPr>
              <a:lnSpc>
                <a:spcPct val="90000"/>
              </a:lnSpc>
              <a:defRPr/>
            </a:pPr>
            <a:r>
              <a:rPr lang="en-US" altLang="en-US" sz="1400">
                <a:effectLst>
                  <a:outerShdw blurRad="38100" dist="38100" dir="2700000" algn="tl">
                    <a:srgbClr val="C0C0C0"/>
                  </a:outerShdw>
                </a:effectLst>
              </a:rPr>
              <a:t>Mean level of population antibody vs A HxNx</a:t>
            </a:r>
          </a:p>
          <a:p>
            <a:pPr>
              <a:lnSpc>
                <a:spcPct val="90000"/>
              </a:lnSpc>
              <a:defRPr/>
            </a:pPr>
            <a:r>
              <a:rPr lang="en-US" altLang="en-US" sz="1400">
                <a:effectLst>
                  <a:outerShdw blurRad="38100" dist="38100" dir="2700000" algn="tl">
                    <a:srgbClr val="C0C0C0"/>
                  </a:outerShdw>
                </a:effectLst>
              </a:rPr>
              <a:t>Mean level of population antibody vs A HyNy</a:t>
            </a:r>
          </a:p>
          <a:p>
            <a:pPr>
              <a:lnSpc>
                <a:spcPct val="90000"/>
              </a:lnSpc>
              <a:defRPr/>
            </a:pPr>
            <a:endParaRPr lang="en-US" altLang="en-US" sz="1400">
              <a:effectLst>
                <a:outerShdw blurRad="38100" dist="38100" dir="2700000" algn="tl">
                  <a:srgbClr val="C0C0C0"/>
                </a:outerShdw>
              </a:effectLst>
            </a:endParaRPr>
          </a:p>
        </p:txBody>
      </p:sp>
      <p:sp>
        <p:nvSpPr>
          <p:cNvPr id="63523" name="Line 36">
            <a:extLst>
              <a:ext uri="{FF2B5EF4-FFF2-40B4-BE49-F238E27FC236}">
                <a16:creationId xmlns:a16="http://schemas.microsoft.com/office/drawing/2014/main" xmlns="" id="{DDEE97BD-F6DF-41D0-9B53-C595FBDD4749}"/>
              </a:ext>
            </a:extLst>
          </p:cNvPr>
          <p:cNvSpPr>
            <a:spLocks noChangeShapeType="1"/>
          </p:cNvSpPr>
          <p:nvPr/>
        </p:nvSpPr>
        <p:spPr bwMode="auto">
          <a:xfrm>
            <a:off x="1770063" y="1809750"/>
            <a:ext cx="431800" cy="0"/>
          </a:xfrm>
          <a:prstGeom prst="line">
            <a:avLst/>
          </a:prstGeom>
          <a:noFill/>
          <a:ln w="28575">
            <a:solidFill>
              <a:srgbClr val="F9F95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24" name="Line 37">
            <a:extLst>
              <a:ext uri="{FF2B5EF4-FFF2-40B4-BE49-F238E27FC236}">
                <a16:creationId xmlns:a16="http://schemas.microsoft.com/office/drawing/2014/main" xmlns="" id="{540C778B-AF77-4E43-A77B-A8E28A519C5F}"/>
              </a:ext>
            </a:extLst>
          </p:cNvPr>
          <p:cNvSpPr>
            <a:spLocks noChangeShapeType="1"/>
          </p:cNvSpPr>
          <p:nvPr/>
        </p:nvSpPr>
        <p:spPr bwMode="auto">
          <a:xfrm>
            <a:off x="1770063" y="1990725"/>
            <a:ext cx="431800" cy="0"/>
          </a:xfrm>
          <a:prstGeom prst="line">
            <a:avLst/>
          </a:prstGeom>
          <a:noFill/>
          <a:ln w="2857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25" name="Line 38">
            <a:extLst>
              <a:ext uri="{FF2B5EF4-FFF2-40B4-BE49-F238E27FC236}">
                <a16:creationId xmlns:a16="http://schemas.microsoft.com/office/drawing/2014/main" xmlns="" id="{9BA1337E-2E0D-409A-AA1C-3771FF9FB309}"/>
              </a:ext>
            </a:extLst>
          </p:cNvPr>
          <p:cNvSpPr>
            <a:spLocks noChangeShapeType="1"/>
          </p:cNvSpPr>
          <p:nvPr/>
        </p:nvSpPr>
        <p:spPr bwMode="ltGray">
          <a:xfrm>
            <a:off x="1770063" y="2181225"/>
            <a:ext cx="431800" cy="0"/>
          </a:xfrm>
          <a:prstGeom prst="line">
            <a:avLst/>
          </a:prstGeom>
          <a:noFill/>
          <a:ln w="285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26" name="Line 39">
            <a:extLst>
              <a:ext uri="{FF2B5EF4-FFF2-40B4-BE49-F238E27FC236}">
                <a16:creationId xmlns:a16="http://schemas.microsoft.com/office/drawing/2014/main" xmlns="" id="{8A1BFF79-7305-4403-BEC7-337F2BB2A09E}"/>
              </a:ext>
            </a:extLst>
          </p:cNvPr>
          <p:cNvSpPr>
            <a:spLocks noChangeShapeType="1"/>
          </p:cNvSpPr>
          <p:nvPr/>
        </p:nvSpPr>
        <p:spPr bwMode="auto">
          <a:xfrm flipH="1">
            <a:off x="2133600" y="2790825"/>
            <a:ext cx="1125538"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27" name="Line 40">
            <a:extLst>
              <a:ext uri="{FF2B5EF4-FFF2-40B4-BE49-F238E27FC236}">
                <a16:creationId xmlns:a16="http://schemas.microsoft.com/office/drawing/2014/main" xmlns="" id="{31BC16C0-1387-4148-B411-8B39A5BF94DD}"/>
              </a:ext>
            </a:extLst>
          </p:cNvPr>
          <p:cNvSpPr>
            <a:spLocks noChangeShapeType="1"/>
          </p:cNvSpPr>
          <p:nvPr/>
        </p:nvSpPr>
        <p:spPr bwMode="auto">
          <a:xfrm>
            <a:off x="4851400" y="2790825"/>
            <a:ext cx="1125538"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28" name="Line 41">
            <a:extLst>
              <a:ext uri="{FF2B5EF4-FFF2-40B4-BE49-F238E27FC236}">
                <a16:creationId xmlns:a16="http://schemas.microsoft.com/office/drawing/2014/main" xmlns="" id="{F2588FC5-F995-4B28-9776-3533D8327FF0}"/>
              </a:ext>
            </a:extLst>
          </p:cNvPr>
          <p:cNvSpPr>
            <a:spLocks noChangeShapeType="1"/>
          </p:cNvSpPr>
          <p:nvPr/>
        </p:nvSpPr>
        <p:spPr bwMode="auto">
          <a:xfrm>
            <a:off x="1744663" y="2260600"/>
            <a:ext cx="0" cy="2266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29" name="Line 42">
            <a:extLst>
              <a:ext uri="{FF2B5EF4-FFF2-40B4-BE49-F238E27FC236}">
                <a16:creationId xmlns:a16="http://schemas.microsoft.com/office/drawing/2014/main" xmlns="" id="{EC334167-3591-4FB2-A38E-772E8B69C1EB}"/>
              </a:ext>
            </a:extLst>
          </p:cNvPr>
          <p:cNvSpPr>
            <a:spLocks noChangeShapeType="1"/>
          </p:cNvSpPr>
          <p:nvPr/>
        </p:nvSpPr>
        <p:spPr bwMode="auto">
          <a:xfrm>
            <a:off x="1744663" y="4527550"/>
            <a:ext cx="5322887"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0" name="Line 43">
            <a:extLst>
              <a:ext uri="{FF2B5EF4-FFF2-40B4-BE49-F238E27FC236}">
                <a16:creationId xmlns:a16="http://schemas.microsoft.com/office/drawing/2014/main" xmlns="" id="{8326D865-CD4C-4615-9191-A443430ABC79}"/>
              </a:ext>
            </a:extLst>
          </p:cNvPr>
          <p:cNvSpPr>
            <a:spLocks noChangeShapeType="1"/>
          </p:cNvSpPr>
          <p:nvPr/>
        </p:nvSpPr>
        <p:spPr bwMode="auto">
          <a:xfrm>
            <a:off x="2114550"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1" name="Line 44">
            <a:extLst>
              <a:ext uri="{FF2B5EF4-FFF2-40B4-BE49-F238E27FC236}">
                <a16:creationId xmlns:a16="http://schemas.microsoft.com/office/drawing/2014/main" xmlns="" id="{2AB5CC72-C335-4CDC-BD6D-117F0F0D453E}"/>
              </a:ext>
            </a:extLst>
          </p:cNvPr>
          <p:cNvSpPr>
            <a:spLocks noChangeShapeType="1"/>
          </p:cNvSpPr>
          <p:nvPr/>
        </p:nvSpPr>
        <p:spPr bwMode="auto">
          <a:xfrm>
            <a:off x="2522538"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2" name="Line 45">
            <a:extLst>
              <a:ext uri="{FF2B5EF4-FFF2-40B4-BE49-F238E27FC236}">
                <a16:creationId xmlns:a16="http://schemas.microsoft.com/office/drawing/2014/main" xmlns="" id="{CF4576E0-7101-406B-B5B0-3D937BB6B866}"/>
              </a:ext>
            </a:extLst>
          </p:cNvPr>
          <p:cNvSpPr>
            <a:spLocks noChangeShapeType="1"/>
          </p:cNvSpPr>
          <p:nvPr/>
        </p:nvSpPr>
        <p:spPr bwMode="auto">
          <a:xfrm>
            <a:off x="2930525"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3" name="Line 46">
            <a:extLst>
              <a:ext uri="{FF2B5EF4-FFF2-40B4-BE49-F238E27FC236}">
                <a16:creationId xmlns:a16="http://schemas.microsoft.com/office/drawing/2014/main" xmlns="" id="{CA5740D1-B3DF-4B11-BF28-EB365B1A621F}"/>
              </a:ext>
            </a:extLst>
          </p:cNvPr>
          <p:cNvSpPr>
            <a:spLocks noChangeShapeType="1"/>
          </p:cNvSpPr>
          <p:nvPr/>
        </p:nvSpPr>
        <p:spPr bwMode="auto">
          <a:xfrm>
            <a:off x="3340100"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4" name="Line 47">
            <a:extLst>
              <a:ext uri="{FF2B5EF4-FFF2-40B4-BE49-F238E27FC236}">
                <a16:creationId xmlns:a16="http://schemas.microsoft.com/office/drawing/2014/main" xmlns="" id="{4D31222E-7F27-4434-8006-5102EE63F233}"/>
              </a:ext>
            </a:extLst>
          </p:cNvPr>
          <p:cNvSpPr>
            <a:spLocks noChangeShapeType="1"/>
          </p:cNvSpPr>
          <p:nvPr/>
        </p:nvSpPr>
        <p:spPr bwMode="auto">
          <a:xfrm>
            <a:off x="3748088"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5" name="Line 48">
            <a:extLst>
              <a:ext uri="{FF2B5EF4-FFF2-40B4-BE49-F238E27FC236}">
                <a16:creationId xmlns:a16="http://schemas.microsoft.com/office/drawing/2014/main" xmlns="" id="{52FF3BEA-3606-4920-9EF9-48309B097203}"/>
              </a:ext>
            </a:extLst>
          </p:cNvPr>
          <p:cNvSpPr>
            <a:spLocks noChangeShapeType="1"/>
          </p:cNvSpPr>
          <p:nvPr/>
        </p:nvSpPr>
        <p:spPr bwMode="auto">
          <a:xfrm>
            <a:off x="4156075"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6" name="Line 49">
            <a:extLst>
              <a:ext uri="{FF2B5EF4-FFF2-40B4-BE49-F238E27FC236}">
                <a16:creationId xmlns:a16="http://schemas.microsoft.com/office/drawing/2014/main" xmlns="" id="{93B8D36E-F36B-416F-B5D6-FA5B009EB96B}"/>
              </a:ext>
            </a:extLst>
          </p:cNvPr>
          <p:cNvSpPr>
            <a:spLocks noChangeShapeType="1"/>
          </p:cNvSpPr>
          <p:nvPr/>
        </p:nvSpPr>
        <p:spPr bwMode="auto">
          <a:xfrm>
            <a:off x="4565650"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7" name="Line 50">
            <a:extLst>
              <a:ext uri="{FF2B5EF4-FFF2-40B4-BE49-F238E27FC236}">
                <a16:creationId xmlns:a16="http://schemas.microsoft.com/office/drawing/2014/main" xmlns="" id="{DC874AF6-A227-4BB9-9F58-7B49C4D8C46A}"/>
              </a:ext>
            </a:extLst>
          </p:cNvPr>
          <p:cNvSpPr>
            <a:spLocks noChangeShapeType="1"/>
          </p:cNvSpPr>
          <p:nvPr/>
        </p:nvSpPr>
        <p:spPr bwMode="auto">
          <a:xfrm>
            <a:off x="4972050"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8" name="Line 51">
            <a:extLst>
              <a:ext uri="{FF2B5EF4-FFF2-40B4-BE49-F238E27FC236}">
                <a16:creationId xmlns:a16="http://schemas.microsoft.com/office/drawing/2014/main" xmlns="" id="{E6DD7C9A-4EA9-4D6E-BC4F-0BFEE84C01E1}"/>
              </a:ext>
            </a:extLst>
          </p:cNvPr>
          <p:cNvSpPr>
            <a:spLocks noChangeShapeType="1"/>
          </p:cNvSpPr>
          <p:nvPr/>
        </p:nvSpPr>
        <p:spPr bwMode="auto">
          <a:xfrm>
            <a:off x="5380038"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39" name="Line 52">
            <a:extLst>
              <a:ext uri="{FF2B5EF4-FFF2-40B4-BE49-F238E27FC236}">
                <a16:creationId xmlns:a16="http://schemas.microsoft.com/office/drawing/2014/main" xmlns="" id="{8574189A-9573-44E2-9867-3933ED94290E}"/>
              </a:ext>
            </a:extLst>
          </p:cNvPr>
          <p:cNvSpPr>
            <a:spLocks noChangeShapeType="1"/>
          </p:cNvSpPr>
          <p:nvPr/>
        </p:nvSpPr>
        <p:spPr bwMode="auto">
          <a:xfrm>
            <a:off x="5789613"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40" name="Line 53">
            <a:extLst>
              <a:ext uri="{FF2B5EF4-FFF2-40B4-BE49-F238E27FC236}">
                <a16:creationId xmlns:a16="http://schemas.microsoft.com/office/drawing/2014/main" xmlns="" id="{1E33C770-C6F2-4BB1-8B51-5C1FF003351B}"/>
              </a:ext>
            </a:extLst>
          </p:cNvPr>
          <p:cNvSpPr>
            <a:spLocks noChangeShapeType="1"/>
          </p:cNvSpPr>
          <p:nvPr/>
        </p:nvSpPr>
        <p:spPr bwMode="auto">
          <a:xfrm>
            <a:off x="6221413"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41" name="Line 54">
            <a:extLst>
              <a:ext uri="{FF2B5EF4-FFF2-40B4-BE49-F238E27FC236}">
                <a16:creationId xmlns:a16="http://schemas.microsoft.com/office/drawing/2014/main" xmlns="" id="{0EC71C98-5FDD-4748-B3D3-3D966B4CEF0B}"/>
              </a:ext>
            </a:extLst>
          </p:cNvPr>
          <p:cNvSpPr>
            <a:spLocks noChangeShapeType="1"/>
          </p:cNvSpPr>
          <p:nvPr/>
        </p:nvSpPr>
        <p:spPr bwMode="auto">
          <a:xfrm>
            <a:off x="6654800" y="4549775"/>
            <a:ext cx="0" cy="793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en-US"/>
          </a:p>
        </p:txBody>
      </p:sp>
      <p:sp>
        <p:nvSpPr>
          <p:cNvPr id="63542" name="AutoShape 55">
            <a:extLst>
              <a:ext uri="{FF2B5EF4-FFF2-40B4-BE49-F238E27FC236}">
                <a16:creationId xmlns:a16="http://schemas.microsoft.com/office/drawing/2014/main" xmlns="" id="{383DAD62-7B62-4833-BD22-6062DB1741A7}"/>
              </a:ext>
            </a:extLst>
          </p:cNvPr>
          <p:cNvSpPr>
            <a:spLocks noChangeArrowheads="1"/>
          </p:cNvSpPr>
          <p:nvPr/>
        </p:nvSpPr>
        <p:spPr bwMode="black">
          <a:xfrm>
            <a:off x="1655763" y="5076825"/>
            <a:ext cx="173037" cy="152400"/>
          </a:xfrm>
          <a:prstGeom prst="upArrow">
            <a:avLst>
              <a:gd name="adj1" fmla="val 49278"/>
              <a:gd name="adj2" fmla="val 44444"/>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43" name="AutoShape 56">
            <a:extLst>
              <a:ext uri="{FF2B5EF4-FFF2-40B4-BE49-F238E27FC236}">
                <a16:creationId xmlns:a16="http://schemas.microsoft.com/office/drawing/2014/main" xmlns="" id="{F8231768-0F1B-414E-9249-7DDAAC9CAB94}"/>
              </a:ext>
            </a:extLst>
          </p:cNvPr>
          <p:cNvSpPr>
            <a:spLocks noChangeArrowheads="1"/>
          </p:cNvSpPr>
          <p:nvPr/>
        </p:nvSpPr>
        <p:spPr bwMode="black">
          <a:xfrm>
            <a:off x="2776538" y="5076825"/>
            <a:ext cx="174625" cy="152400"/>
          </a:xfrm>
          <a:prstGeom prst="upArrow">
            <a:avLst>
              <a:gd name="adj1" fmla="val 49278"/>
              <a:gd name="adj2" fmla="val 44444"/>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44" name="AutoShape 57">
            <a:extLst>
              <a:ext uri="{FF2B5EF4-FFF2-40B4-BE49-F238E27FC236}">
                <a16:creationId xmlns:a16="http://schemas.microsoft.com/office/drawing/2014/main" xmlns="" id="{83424F07-8BA4-48CC-938C-C1D766E51D36}"/>
              </a:ext>
            </a:extLst>
          </p:cNvPr>
          <p:cNvSpPr>
            <a:spLocks noChangeArrowheads="1"/>
          </p:cNvSpPr>
          <p:nvPr/>
        </p:nvSpPr>
        <p:spPr bwMode="black">
          <a:xfrm>
            <a:off x="3708400" y="5076825"/>
            <a:ext cx="173038" cy="152400"/>
          </a:xfrm>
          <a:prstGeom prst="upArrow">
            <a:avLst>
              <a:gd name="adj1" fmla="val 49278"/>
              <a:gd name="adj2" fmla="val 44444"/>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45" name="AutoShape 58">
            <a:extLst>
              <a:ext uri="{FF2B5EF4-FFF2-40B4-BE49-F238E27FC236}">
                <a16:creationId xmlns:a16="http://schemas.microsoft.com/office/drawing/2014/main" xmlns="" id="{A8FD7803-BD76-404B-81D7-910C24CDFC97}"/>
              </a:ext>
            </a:extLst>
          </p:cNvPr>
          <p:cNvSpPr>
            <a:spLocks noChangeArrowheads="1"/>
          </p:cNvSpPr>
          <p:nvPr/>
        </p:nvSpPr>
        <p:spPr bwMode="black">
          <a:xfrm>
            <a:off x="4521200" y="5076825"/>
            <a:ext cx="173038" cy="152400"/>
          </a:xfrm>
          <a:prstGeom prst="upArrow">
            <a:avLst>
              <a:gd name="adj1" fmla="val 49278"/>
              <a:gd name="adj2" fmla="val 44444"/>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46" name="AutoShape 59">
            <a:extLst>
              <a:ext uri="{FF2B5EF4-FFF2-40B4-BE49-F238E27FC236}">
                <a16:creationId xmlns:a16="http://schemas.microsoft.com/office/drawing/2014/main" xmlns="" id="{5A22CCAD-E9AB-40B3-9134-526541FECB3E}"/>
              </a:ext>
            </a:extLst>
          </p:cNvPr>
          <p:cNvSpPr>
            <a:spLocks noChangeArrowheads="1"/>
          </p:cNvSpPr>
          <p:nvPr/>
        </p:nvSpPr>
        <p:spPr bwMode="black">
          <a:xfrm>
            <a:off x="5532438" y="5076825"/>
            <a:ext cx="174625" cy="152400"/>
          </a:xfrm>
          <a:prstGeom prst="upArrow">
            <a:avLst>
              <a:gd name="adj1" fmla="val 49278"/>
              <a:gd name="adj2" fmla="val 44444"/>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3547" name="AutoShape 60">
            <a:extLst>
              <a:ext uri="{FF2B5EF4-FFF2-40B4-BE49-F238E27FC236}">
                <a16:creationId xmlns:a16="http://schemas.microsoft.com/office/drawing/2014/main" xmlns="" id="{F60BFD5C-246E-4BEA-A8F6-5114938AF2B1}"/>
              </a:ext>
            </a:extLst>
          </p:cNvPr>
          <p:cNvSpPr>
            <a:spLocks noChangeArrowheads="1"/>
          </p:cNvSpPr>
          <p:nvPr/>
        </p:nvSpPr>
        <p:spPr bwMode="auto">
          <a:xfrm>
            <a:off x="5994400" y="5076825"/>
            <a:ext cx="173038" cy="152400"/>
          </a:xfrm>
          <a:prstGeom prst="upArrow">
            <a:avLst>
              <a:gd name="adj1" fmla="val 49278"/>
              <a:gd name="adj2" fmla="val 44444"/>
            </a:avLst>
          </a:prstGeom>
          <a:noFill/>
          <a:ln w="9525">
            <a:solidFill>
              <a:schemeClr val="tx1"/>
            </a:solidFill>
            <a:miter lim="800000"/>
            <a:headEnd/>
            <a:tailEnd/>
          </a:ln>
          <a:effectLst/>
          <a:extLst>
            <a:ext uri="{909E8E84-426E-40DD-AFC4-6F175D3DCCD1}">
              <a14:hiddenFill xmlns:a14="http://schemas.microsoft.com/office/drawing/2010/main" xmlns="">
                <a:solidFill>
                  <a:schemeClr val="tx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xmlns="" id="{A6C889B9-C139-4D55-BAE1-92F5443E77BC}"/>
              </a:ext>
            </a:extLst>
          </p:cNvPr>
          <p:cNvSpPr>
            <a:spLocks noGrp="1" noChangeArrowheads="1"/>
          </p:cNvSpPr>
          <p:nvPr>
            <p:ph type="title"/>
          </p:nvPr>
        </p:nvSpPr>
        <p:spPr/>
        <p:txBody>
          <a:bodyPr>
            <a:normAutofit fontScale="90000"/>
          </a:bodyPr>
          <a:lstStyle/>
          <a:p>
            <a:pPr eaLnBrk="1" hangingPunct="1"/>
            <a:r>
              <a:rPr lang="en-US" altLang="en-US" sz="5000" b="0">
                <a:solidFill>
                  <a:srgbClr val="006633"/>
                </a:solidFill>
              </a:rPr>
              <a:t>Confirmed Influenza Isolates: </a:t>
            </a:r>
            <a:br>
              <a:rPr lang="en-US" altLang="en-US" sz="5000" b="0">
                <a:solidFill>
                  <a:srgbClr val="006633"/>
                </a:solidFill>
              </a:rPr>
            </a:br>
            <a:r>
              <a:rPr lang="en-US" altLang="en-US" sz="5000" b="0">
                <a:solidFill>
                  <a:srgbClr val="006633"/>
                </a:solidFill>
              </a:rPr>
              <a:t>Type A vs Type B</a:t>
            </a:r>
            <a:endParaRPr lang="en-US" altLang="en-US"/>
          </a:p>
        </p:txBody>
      </p:sp>
      <p:pic>
        <p:nvPicPr>
          <p:cNvPr id="65539" name="Picture 2" descr="Image result for influenza type a vs b">
            <a:extLst>
              <a:ext uri="{FF2B5EF4-FFF2-40B4-BE49-F238E27FC236}">
                <a16:creationId xmlns:a16="http://schemas.microsoft.com/office/drawing/2014/main" xmlns="" id="{836F943B-F349-4777-A057-13668BBD8D6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828800"/>
            <a:ext cx="9144000" cy="490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DFA5AF42-4A81-4442-B41A-F39A2545FB06}"/>
              </a:ext>
            </a:extLst>
          </p:cNvPr>
          <p:cNvSpPr>
            <a:spLocks noGrp="1" noChangeArrowheads="1"/>
          </p:cNvSpPr>
          <p:nvPr>
            <p:ph type="title"/>
          </p:nvPr>
        </p:nvSpPr>
        <p:spPr/>
        <p:txBody>
          <a:bodyPr/>
          <a:lstStyle/>
          <a:p>
            <a:pPr eaLnBrk="1" hangingPunct="1">
              <a:defRPr/>
            </a:pPr>
            <a:r>
              <a:rPr lang="en-US" altLang="en-US" sz="4600" b="0">
                <a:effectLst>
                  <a:outerShdw blurRad="38100" dist="38100" dir="2700000" algn="tl">
                    <a:srgbClr val="C0C0C0"/>
                  </a:outerShdw>
                </a:effectLst>
              </a:rPr>
              <a:t>Traditional Therapy for Influenza</a:t>
            </a:r>
          </a:p>
        </p:txBody>
      </p:sp>
      <p:graphicFrame>
        <p:nvGraphicFramePr>
          <p:cNvPr id="59434" name="Group 42">
            <a:extLst>
              <a:ext uri="{FF2B5EF4-FFF2-40B4-BE49-F238E27FC236}">
                <a16:creationId xmlns:a16="http://schemas.microsoft.com/office/drawing/2014/main" xmlns="" id="{5EFF8AC5-A7BB-4EA7-B572-4AA3819F8120}"/>
              </a:ext>
            </a:extLst>
          </p:cNvPr>
          <p:cNvGraphicFramePr>
            <a:graphicFrameLocks noGrp="1"/>
          </p:cNvGraphicFramePr>
          <p:nvPr>
            <p:ph type="tbl" idx="1"/>
          </p:nvPr>
        </p:nvGraphicFramePr>
        <p:xfrm>
          <a:off x="609600" y="1295400"/>
          <a:ext cx="7772400" cy="4737101"/>
        </p:xfrm>
        <a:graphic>
          <a:graphicData uri="http://schemas.openxmlformats.org/drawingml/2006/table">
            <a:tbl>
              <a:tblPr/>
              <a:tblGrid>
                <a:gridCol w="2743200">
                  <a:extLst>
                    <a:ext uri="{9D8B030D-6E8A-4147-A177-3AD203B41FA5}">
                      <a16:colId xmlns:a16="http://schemas.microsoft.com/office/drawing/2014/main" xmlns="" val="1800433381"/>
                    </a:ext>
                  </a:extLst>
                </a:gridCol>
                <a:gridCol w="5029200">
                  <a:extLst>
                    <a:ext uri="{9D8B030D-6E8A-4147-A177-3AD203B41FA5}">
                      <a16:colId xmlns:a16="http://schemas.microsoft.com/office/drawing/2014/main" xmlns="" val="1843831970"/>
                    </a:ext>
                  </a:extLst>
                </a:gridCol>
              </a:tblGrid>
              <a:tr h="685874">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1" u="none" strike="noStrike" cap="none" normalizeH="0" baseline="0">
                          <a:ln>
                            <a:noFill/>
                          </a:ln>
                          <a:solidFill>
                            <a:schemeClr val="tx1"/>
                          </a:solidFill>
                          <a:effectLst/>
                          <a:latin typeface="Arial" panose="020B0604020202020204" pitchFamily="34" charset="0"/>
                          <a:cs typeface="Arial" panose="020B0604020202020204" pitchFamily="34" charset="0"/>
                        </a:rPr>
                        <a:t>therapy</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1" u="none" strike="noStrike" cap="none" normalizeH="0" baseline="0">
                          <a:ln>
                            <a:noFill/>
                          </a:ln>
                          <a:solidFill>
                            <a:schemeClr val="tx1"/>
                          </a:solidFill>
                          <a:effectLst/>
                          <a:latin typeface="Arial" panose="020B0604020202020204" pitchFamily="34" charset="0"/>
                          <a:cs typeface="Arial" panose="020B0604020202020204" pitchFamily="34" charset="0"/>
                        </a:rPr>
                        <a:t>possible effect</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723818202"/>
                  </a:ext>
                </a:extLst>
              </a:tr>
              <a:tr h="103643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antipyretics</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increased severity and duration </a:t>
                      </a:r>
                      <a:r>
                        <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Plaisance, Pharmacotherapy, 2000;20:1417</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2410333190"/>
                  </a:ext>
                </a:extLst>
              </a:tr>
              <a:tr h="1499777">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antitussives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sedatives</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decreased mucociliary action and decreasd cough</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(secretion retention, mucus plugging, pneumonia, atelectasis)</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445771617"/>
                  </a:ext>
                </a:extLst>
              </a:tr>
              <a:tr h="829145">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antihistamines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decongestants</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thickened secretions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impaired mucus defense layer</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407242026"/>
                  </a:ext>
                </a:extLst>
              </a:tr>
              <a:tr h="685874">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antibiotics</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impaired bacterial defense layer</a:t>
                      </a:r>
                    </a:p>
                  </a:txBody>
                  <a:tcPr marT="45725" marB="4572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4599142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xmlns="" id="{4C099285-653B-47B4-A94F-C2A26F0311A9}"/>
              </a:ext>
            </a:extLst>
          </p:cNvPr>
          <p:cNvSpPr>
            <a:spLocks noGrp="1" noChangeArrowheads="1"/>
          </p:cNvSpPr>
          <p:nvPr>
            <p:ph type="title"/>
          </p:nvPr>
        </p:nvSpPr>
        <p:spPr/>
        <p:txBody>
          <a:bodyPr/>
          <a:lstStyle/>
          <a:p>
            <a:pPr eaLnBrk="1" hangingPunct="1"/>
            <a:r>
              <a:rPr lang="en-US" altLang="en-US" sz="5100"/>
              <a:t>Newer Management Options</a:t>
            </a:r>
          </a:p>
        </p:txBody>
      </p:sp>
      <p:sp>
        <p:nvSpPr>
          <p:cNvPr id="68611" name="Rectangle 4">
            <a:extLst>
              <a:ext uri="{FF2B5EF4-FFF2-40B4-BE49-F238E27FC236}">
                <a16:creationId xmlns:a16="http://schemas.microsoft.com/office/drawing/2014/main" xmlns="" id="{F7BB55F2-6903-4536-AF0C-9EEB2BE808EF}"/>
              </a:ext>
            </a:extLst>
          </p:cNvPr>
          <p:cNvSpPr>
            <a:spLocks noGrp="1" noChangeArrowheads="1"/>
          </p:cNvSpPr>
          <p:nvPr>
            <p:ph idx="1"/>
          </p:nvPr>
        </p:nvSpPr>
        <p:spPr>
          <a:xfrm>
            <a:off x="1524000" y="1676400"/>
            <a:ext cx="6477000" cy="4114800"/>
          </a:xfrm>
        </p:spPr>
        <p:txBody>
          <a:bodyPr/>
          <a:lstStyle/>
          <a:p>
            <a:pPr eaLnBrk="1" hangingPunct="1"/>
            <a:r>
              <a:rPr lang="en-US" altLang="en-US" sz="4700" b="1"/>
              <a:t>Influenza vaccination</a:t>
            </a:r>
          </a:p>
          <a:p>
            <a:pPr eaLnBrk="1" hangingPunct="1"/>
            <a:r>
              <a:rPr lang="en-US" altLang="en-US" sz="4700" b="1"/>
              <a:t>antiviral therapy</a:t>
            </a:r>
          </a:p>
          <a:p>
            <a:pPr lvl="1" eaLnBrk="1" hangingPunct="1"/>
            <a:r>
              <a:rPr lang="en-US" altLang="en-US" sz="3500" b="1"/>
              <a:t>therapeutic</a:t>
            </a:r>
          </a:p>
          <a:p>
            <a:pPr lvl="1" eaLnBrk="1" hangingPunct="1"/>
            <a:r>
              <a:rPr lang="en-US" altLang="en-US" sz="3500" b="1"/>
              <a:t>prophylactic</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3">
            <a:extLst>
              <a:ext uri="{FF2B5EF4-FFF2-40B4-BE49-F238E27FC236}">
                <a16:creationId xmlns:a16="http://schemas.microsoft.com/office/drawing/2014/main" xmlns="" id="{7B0130D4-37A3-47B1-B086-2A14106C3B8A}"/>
              </a:ext>
            </a:extLst>
          </p:cNvPr>
          <p:cNvSpPr>
            <a:spLocks noGrp="1" noChangeArrowheads="1"/>
          </p:cNvSpPr>
          <p:nvPr>
            <p:ph type="title"/>
          </p:nvPr>
        </p:nvSpPr>
        <p:spPr>
          <a:xfrm>
            <a:off x="381000" y="228600"/>
            <a:ext cx="8324850" cy="914400"/>
          </a:xfrm>
        </p:spPr>
        <p:txBody>
          <a:bodyPr>
            <a:normAutofit fontScale="90000"/>
          </a:bodyPr>
          <a:lstStyle/>
          <a:p>
            <a:pPr eaLnBrk="1" hangingPunct="1"/>
            <a:r>
              <a:rPr lang="en-US" altLang="en-US" sz="6300" b="0"/>
              <a:t>Rapid Diagnostic Tests</a:t>
            </a:r>
          </a:p>
        </p:txBody>
      </p:sp>
      <p:sp>
        <p:nvSpPr>
          <p:cNvPr id="70659" name="Rectangle 4">
            <a:extLst>
              <a:ext uri="{FF2B5EF4-FFF2-40B4-BE49-F238E27FC236}">
                <a16:creationId xmlns:a16="http://schemas.microsoft.com/office/drawing/2014/main" xmlns="" id="{C7D27FC3-387D-4FFF-A02D-AC493FBA2D84}"/>
              </a:ext>
            </a:extLst>
          </p:cNvPr>
          <p:cNvSpPr>
            <a:spLocks noGrp="1" noChangeArrowheads="1"/>
          </p:cNvSpPr>
          <p:nvPr>
            <p:ph idx="1"/>
          </p:nvPr>
        </p:nvSpPr>
        <p:spPr>
          <a:xfrm>
            <a:off x="685800" y="1143000"/>
            <a:ext cx="7848600" cy="5715000"/>
          </a:xfrm>
        </p:spPr>
        <p:txBody>
          <a:bodyPr/>
          <a:lstStyle/>
          <a:p>
            <a:pPr marL="392113" indent="-392113" algn="ctr" eaLnBrk="1" hangingPunct="1">
              <a:spcBef>
                <a:spcPct val="35000"/>
              </a:spcBef>
              <a:buFontTx/>
              <a:buNone/>
            </a:pPr>
            <a:r>
              <a:rPr lang="en-US" altLang="en-US" sz="2600" b="1"/>
              <a:t>Four commercially available kits</a:t>
            </a:r>
            <a:endParaRPr lang="en-US" altLang="en-US" sz="3900" b="1"/>
          </a:p>
          <a:p>
            <a:pPr marL="847725" lvl="1" indent="-285750" eaLnBrk="1" hangingPunct="1">
              <a:spcBef>
                <a:spcPct val="0"/>
              </a:spcBef>
            </a:pPr>
            <a:r>
              <a:rPr lang="en-US" altLang="en-US" sz="3100" b="1"/>
              <a:t>Directigen</a:t>
            </a:r>
            <a:r>
              <a:rPr lang="en-US" altLang="en-US" sz="3100" b="1" baseline="30000"/>
              <a:t>™</a:t>
            </a:r>
            <a:r>
              <a:rPr lang="en-US" altLang="en-US" sz="3100" b="1"/>
              <a:t> Flu A+B </a:t>
            </a:r>
            <a:r>
              <a:rPr lang="en-US" altLang="en-US" sz="5300" b="1">
                <a:solidFill>
                  <a:schemeClr val="tx2"/>
                </a:solidFill>
              </a:rPr>
              <a:t>*</a:t>
            </a:r>
            <a:r>
              <a:rPr lang="en-US" altLang="en-US" sz="3100" b="1"/>
              <a:t> </a:t>
            </a:r>
            <a:endParaRPr lang="en-US" altLang="en-US" sz="5300" b="1" baseline="30000">
              <a:solidFill>
                <a:schemeClr val="tx2"/>
              </a:solidFill>
            </a:endParaRPr>
          </a:p>
          <a:p>
            <a:pPr marL="847725" lvl="1" indent="-285750" eaLnBrk="1" hangingPunct="1">
              <a:spcBef>
                <a:spcPct val="0"/>
              </a:spcBef>
            </a:pPr>
            <a:r>
              <a:rPr lang="en-US" altLang="en-US" sz="3100" b="1"/>
              <a:t>Flu OIA</a:t>
            </a:r>
            <a:r>
              <a:rPr lang="en-US" altLang="en-US" sz="3100" b="1" baseline="30000"/>
              <a:t>® </a:t>
            </a:r>
            <a:r>
              <a:rPr lang="en-US" altLang="en-US" sz="5300" b="1">
                <a:solidFill>
                  <a:schemeClr val="tx2"/>
                </a:solidFill>
              </a:rPr>
              <a:t>*</a:t>
            </a:r>
            <a:r>
              <a:rPr lang="en-US" altLang="en-US" sz="4000" b="1" baseline="30000"/>
              <a:t> </a:t>
            </a:r>
            <a:endParaRPr lang="en-US" altLang="en-US" sz="5300" b="1" baseline="30000">
              <a:solidFill>
                <a:schemeClr val="tx2"/>
              </a:solidFill>
            </a:endParaRPr>
          </a:p>
          <a:p>
            <a:pPr marL="847725" lvl="1" indent="-285750" eaLnBrk="1" hangingPunct="1">
              <a:spcBef>
                <a:spcPct val="0"/>
              </a:spcBef>
            </a:pPr>
            <a:r>
              <a:rPr lang="en-US" altLang="en-US" sz="3100" b="1"/>
              <a:t>ZstatFlu™ </a:t>
            </a:r>
            <a:r>
              <a:rPr lang="en-US" altLang="en-US" sz="5300" b="1">
                <a:solidFill>
                  <a:schemeClr val="tx2"/>
                </a:solidFill>
              </a:rPr>
              <a:t>*</a:t>
            </a:r>
          </a:p>
          <a:p>
            <a:pPr marL="847725" lvl="1" indent="-285750" eaLnBrk="1" hangingPunct="1">
              <a:spcBef>
                <a:spcPct val="35000"/>
              </a:spcBef>
            </a:pPr>
            <a:r>
              <a:rPr lang="en-US" altLang="en-US" sz="3100" b="1"/>
              <a:t>QuickVue</a:t>
            </a:r>
            <a:r>
              <a:rPr lang="en-US" altLang="en-US" sz="3100" b="1" baseline="30000"/>
              <a:t>®</a:t>
            </a:r>
            <a:r>
              <a:rPr lang="en-US" altLang="en-US" sz="3100" b="1"/>
              <a:t> </a:t>
            </a:r>
            <a:r>
              <a:rPr lang="en-US" altLang="en-US" sz="2300" b="1"/>
              <a:t>(CLIA waived, October 4, 2000)</a:t>
            </a:r>
          </a:p>
          <a:p>
            <a:pPr marL="392113" indent="-392113" eaLnBrk="1" hangingPunct="1">
              <a:spcBef>
                <a:spcPct val="35000"/>
              </a:spcBef>
              <a:buFont typeface="Wingdings" panose="05000000000000000000" pitchFamily="2" charset="2"/>
              <a:buNone/>
            </a:pPr>
            <a:r>
              <a:rPr lang="en-US" altLang="en-US" sz="4800" b="1">
                <a:solidFill>
                  <a:schemeClr val="tx2"/>
                </a:solidFill>
              </a:rPr>
              <a:t>*</a:t>
            </a:r>
            <a:r>
              <a:rPr lang="en-US" altLang="en-US" sz="2600" b="1"/>
              <a:t> CLIA certification required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ext Box 1026">
            <a:extLst>
              <a:ext uri="{FF2B5EF4-FFF2-40B4-BE49-F238E27FC236}">
                <a16:creationId xmlns:a16="http://schemas.microsoft.com/office/drawing/2014/main" xmlns="" id="{7CF1CED0-2991-4E6E-B041-22C1092EFDEF}"/>
              </a:ext>
            </a:extLst>
          </p:cNvPr>
          <p:cNvSpPr txBox="1">
            <a:spLocks noChangeArrowheads="1"/>
          </p:cNvSpPr>
          <p:nvPr/>
        </p:nvSpPr>
        <p:spPr bwMode="auto">
          <a:xfrm>
            <a:off x="1022350" y="5715000"/>
            <a:ext cx="78930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t>Treanor JJ. In: </a:t>
            </a:r>
            <a:r>
              <a:rPr lang="en-US" altLang="en-US" sz="1600" b="1" i="1"/>
              <a:t>Mandell, Douglas, and Bennett’s Principles and Practice of Infectious Diseases. </a:t>
            </a:r>
            <a:r>
              <a:rPr lang="en-US" altLang="en-US" sz="1600" b="1"/>
              <a:t>5</a:t>
            </a:r>
            <a:r>
              <a:rPr lang="en-US" altLang="en-US" sz="1600" b="1" baseline="30000"/>
              <a:t>th</a:t>
            </a:r>
            <a:r>
              <a:rPr lang="en-US" altLang="en-US" sz="1600" b="1"/>
              <a:t> ed. 2000:1837</a:t>
            </a:r>
            <a:r>
              <a:rPr lang="en-US" altLang="en-US" sz="1600"/>
              <a:t>.</a:t>
            </a:r>
          </a:p>
        </p:txBody>
      </p:sp>
      <p:sp>
        <p:nvSpPr>
          <p:cNvPr id="72707" name="Rectangle 1027">
            <a:extLst>
              <a:ext uri="{FF2B5EF4-FFF2-40B4-BE49-F238E27FC236}">
                <a16:creationId xmlns:a16="http://schemas.microsoft.com/office/drawing/2014/main" xmlns="" id="{4D44B656-0329-4847-AB1B-78C63C475D87}"/>
              </a:ext>
            </a:extLst>
          </p:cNvPr>
          <p:cNvSpPr>
            <a:spLocks noGrp="1" noChangeArrowheads="1"/>
          </p:cNvSpPr>
          <p:nvPr>
            <p:ph type="title"/>
          </p:nvPr>
        </p:nvSpPr>
        <p:spPr>
          <a:xfrm>
            <a:off x="304800" y="76200"/>
            <a:ext cx="8248650" cy="990600"/>
          </a:xfrm>
        </p:spPr>
        <p:txBody>
          <a:bodyPr/>
          <a:lstStyle/>
          <a:p>
            <a:pPr eaLnBrk="1" hangingPunct="1"/>
            <a:r>
              <a:rPr lang="en-US" altLang="en-US" sz="6300" b="0"/>
              <a:t>The Value of Surveillance</a:t>
            </a:r>
          </a:p>
        </p:txBody>
      </p:sp>
      <p:sp>
        <p:nvSpPr>
          <p:cNvPr id="72708" name="Rectangle 1028">
            <a:extLst>
              <a:ext uri="{FF2B5EF4-FFF2-40B4-BE49-F238E27FC236}">
                <a16:creationId xmlns:a16="http://schemas.microsoft.com/office/drawing/2014/main" xmlns="" id="{7CD843DB-39D1-4C53-B5E7-7AFFB6B96C54}"/>
              </a:ext>
            </a:extLst>
          </p:cNvPr>
          <p:cNvSpPr>
            <a:spLocks noGrp="1" noChangeArrowheads="1"/>
          </p:cNvSpPr>
          <p:nvPr>
            <p:ph idx="1"/>
          </p:nvPr>
        </p:nvSpPr>
        <p:spPr>
          <a:xfrm>
            <a:off x="609600" y="1295400"/>
            <a:ext cx="7772400" cy="3048000"/>
          </a:xfrm>
        </p:spPr>
        <p:txBody>
          <a:bodyPr/>
          <a:lstStyle/>
          <a:p>
            <a:pPr lvl="1" eaLnBrk="1" hangingPunct="1">
              <a:lnSpc>
                <a:spcPct val="90000"/>
              </a:lnSpc>
              <a:buClr>
                <a:schemeClr val="tx2"/>
              </a:buClr>
              <a:buSzPct val="150000"/>
            </a:pPr>
            <a:r>
              <a:rPr lang="en-US" altLang="en-US" b="1"/>
              <a:t>Monto, Arch Int Med 2000;160:3243</a:t>
            </a:r>
          </a:p>
          <a:p>
            <a:pPr lvl="2" eaLnBrk="1" hangingPunct="1">
              <a:lnSpc>
                <a:spcPct val="90000"/>
              </a:lnSpc>
            </a:pPr>
            <a:r>
              <a:rPr lang="en-US" altLang="en-US" b="1"/>
              <a:t>3744 patients in 231 centers </a:t>
            </a:r>
          </a:p>
          <a:p>
            <a:pPr lvl="3" eaLnBrk="1" hangingPunct="1">
              <a:lnSpc>
                <a:spcPct val="90000"/>
              </a:lnSpc>
            </a:pPr>
            <a:r>
              <a:rPr lang="en-US" altLang="en-US" b="1"/>
              <a:t>influenza known to be circulating</a:t>
            </a:r>
          </a:p>
          <a:p>
            <a:pPr lvl="2" eaLnBrk="1" hangingPunct="1">
              <a:lnSpc>
                <a:spcPct val="90000"/>
              </a:lnSpc>
            </a:pPr>
            <a:r>
              <a:rPr lang="en-US" altLang="en-US" sz="2600" b="1" i="1" u="sng"/>
              <a:t>cough and fever (&gt;100.0</a:t>
            </a:r>
            <a:r>
              <a:rPr lang="en-US" altLang="en-US" sz="2600" b="1" i="1" u="sng" baseline="30000"/>
              <a:t>o</a:t>
            </a:r>
            <a:r>
              <a:rPr lang="en-US" altLang="en-US" sz="2600" b="1" i="1" u="sng"/>
              <a:t>F) alone</a:t>
            </a:r>
            <a:r>
              <a:rPr lang="en-US" altLang="en-US" sz="2600" b="1"/>
              <a:t> had an 80% positive predictive value for influenza (p&lt;.001) </a:t>
            </a:r>
          </a:p>
          <a:p>
            <a:pPr lvl="1" eaLnBrk="1" hangingPunct="1">
              <a:lnSpc>
                <a:spcPct val="90000"/>
              </a:lnSpc>
              <a:buFont typeface="Wingdings" panose="05000000000000000000" pitchFamily="2" charset="2"/>
              <a:buNone/>
            </a:pPr>
            <a:r>
              <a:rPr lang="en-US" altLang="en-US" b="1"/>
              <a:t>	</a:t>
            </a:r>
          </a:p>
        </p:txBody>
      </p:sp>
      <p:sp>
        <p:nvSpPr>
          <p:cNvPr id="72709" name="Text Box 1030">
            <a:extLst>
              <a:ext uri="{FF2B5EF4-FFF2-40B4-BE49-F238E27FC236}">
                <a16:creationId xmlns:a16="http://schemas.microsoft.com/office/drawing/2014/main" xmlns="" id="{B4371B1B-DE93-473D-A210-E3B8EF868754}"/>
              </a:ext>
            </a:extLst>
          </p:cNvPr>
          <p:cNvSpPr txBox="1">
            <a:spLocks noChangeArrowheads="1"/>
          </p:cNvSpPr>
          <p:nvPr/>
        </p:nvSpPr>
        <p:spPr bwMode="auto">
          <a:xfrm>
            <a:off x="2270125" y="5070475"/>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2400">
              <a:latin typeface="Times New Roman" panose="02020603050405020304" pitchFamily="18" charset="0"/>
            </a:endParaRPr>
          </a:p>
        </p:txBody>
      </p:sp>
      <p:sp>
        <p:nvSpPr>
          <p:cNvPr id="72710" name="Text Box 1031">
            <a:extLst>
              <a:ext uri="{FF2B5EF4-FFF2-40B4-BE49-F238E27FC236}">
                <a16:creationId xmlns:a16="http://schemas.microsoft.com/office/drawing/2014/main" xmlns="" id="{3A7075BA-C89E-4C1C-8732-84CE8968EBBD}"/>
              </a:ext>
            </a:extLst>
          </p:cNvPr>
          <p:cNvSpPr txBox="1">
            <a:spLocks noChangeArrowheads="1"/>
          </p:cNvSpPr>
          <p:nvPr/>
        </p:nvSpPr>
        <p:spPr bwMode="auto">
          <a:xfrm>
            <a:off x="685800" y="4191000"/>
            <a:ext cx="762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400">
              <a:latin typeface="Times New Roman" panose="02020603050405020304" pitchFamily="18" charset="0"/>
            </a:endParaRPr>
          </a:p>
        </p:txBody>
      </p:sp>
      <p:sp>
        <p:nvSpPr>
          <p:cNvPr id="72711" name="Rectangle 1032">
            <a:extLst>
              <a:ext uri="{FF2B5EF4-FFF2-40B4-BE49-F238E27FC236}">
                <a16:creationId xmlns:a16="http://schemas.microsoft.com/office/drawing/2014/main" xmlns="" id="{8A1C5D16-F0A7-484F-BB4B-A5E8CD30261C}"/>
              </a:ext>
            </a:extLst>
          </p:cNvPr>
          <p:cNvSpPr>
            <a:spLocks noChangeArrowheads="1"/>
          </p:cNvSpPr>
          <p:nvPr/>
        </p:nvSpPr>
        <p:spPr bwMode="auto">
          <a:xfrm>
            <a:off x="685800" y="4419600"/>
            <a:ext cx="7924800" cy="1373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spcBef>
                <a:spcPct val="20000"/>
              </a:spcBef>
              <a:buClr>
                <a:schemeClr val="tx2"/>
              </a:buClr>
              <a:buSzPct val="150000"/>
              <a:buFontTx/>
              <a:buChar char="•"/>
            </a:pPr>
            <a:r>
              <a:rPr lang="en-US" altLang="en-US" sz="2800" b="1" i="1">
                <a:latin typeface="Times New Roman" panose="02020603050405020304" pitchFamily="18" charset="0"/>
              </a:rPr>
              <a:t>“…</a:t>
            </a:r>
            <a:r>
              <a:rPr lang="en-US" altLang="en-US" sz="2800" b="1">
                <a:latin typeface="Times New Roman" panose="02020603050405020304" pitchFamily="18" charset="0"/>
              </a:rPr>
              <a:t>when influenza virus is confirmed in a </a:t>
            </a:r>
            <a:br>
              <a:rPr lang="en-US" altLang="en-US" sz="2800" b="1">
                <a:latin typeface="Times New Roman" panose="02020603050405020304" pitchFamily="18" charset="0"/>
              </a:rPr>
            </a:br>
            <a:r>
              <a:rPr lang="en-US" altLang="en-US" sz="2800" b="1">
                <a:latin typeface="Times New Roman" panose="02020603050405020304" pitchFamily="18" charset="0"/>
              </a:rPr>
              <a:t>	region, persons with </a:t>
            </a:r>
            <a:r>
              <a:rPr lang="en-US" altLang="en-US" sz="2800" b="1" i="1" u="sng">
                <a:latin typeface="Times New Roman" panose="02020603050405020304" pitchFamily="18" charset="0"/>
              </a:rPr>
              <a:t>fever, muscle aches, and </a:t>
            </a:r>
            <a:r>
              <a:rPr lang="en-US" altLang="en-US" sz="2800" b="1" i="1">
                <a:latin typeface="Times New Roman" panose="02020603050405020304" pitchFamily="18" charset="0"/>
              </a:rPr>
              <a:t>	</a:t>
            </a:r>
            <a:r>
              <a:rPr lang="en-US" altLang="en-US" sz="2800" b="1" i="1" u="sng">
                <a:latin typeface="Times New Roman" panose="02020603050405020304" pitchFamily="18" charset="0"/>
              </a:rPr>
              <a:t>cough</a:t>
            </a:r>
            <a:r>
              <a:rPr lang="en-US" altLang="en-US" sz="2800" b="1">
                <a:latin typeface="Times New Roman" panose="02020603050405020304" pitchFamily="18" charset="0"/>
              </a:rPr>
              <a:t> most likely have influenza.”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7576F7F9-4FDC-49AC-9C93-7E1DE69849E7}"/>
              </a:ext>
            </a:extLst>
          </p:cNvPr>
          <p:cNvSpPr>
            <a:spLocks noGrp="1" noChangeArrowheads="1"/>
          </p:cNvSpPr>
          <p:nvPr>
            <p:ph type="title"/>
          </p:nvPr>
        </p:nvSpPr>
        <p:spPr/>
        <p:txBody>
          <a:bodyPr/>
          <a:lstStyle/>
          <a:p>
            <a:pPr eaLnBrk="1" hangingPunct="1"/>
            <a:r>
              <a:rPr lang="en-US" altLang="en-US"/>
              <a:t>Influenza Activity in the US 2010-2016</a:t>
            </a:r>
          </a:p>
        </p:txBody>
      </p:sp>
      <p:pic>
        <p:nvPicPr>
          <p:cNvPr id="74755" name="Picture 7" descr="Image result for influenza activity in the us 2016-17">
            <a:extLst>
              <a:ext uri="{FF2B5EF4-FFF2-40B4-BE49-F238E27FC236}">
                <a16:creationId xmlns:a16="http://schemas.microsoft.com/office/drawing/2014/main" xmlns="" id="{88AEAC61-C45B-4DA4-A733-DEA2EBAD5BD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714500" y="1858169"/>
            <a:ext cx="5715000" cy="4286250"/>
          </a:xfr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xmlns="" id="{89F74A93-5531-45F8-8476-B3F26F677AFB}"/>
              </a:ext>
            </a:extLst>
          </p:cNvPr>
          <p:cNvSpPr>
            <a:spLocks noGrp="1" noChangeArrowheads="1"/>
          </p:cNvSpPr>
          <p:nvPr>
            <p:ph type="title"/>
          </p:nvPr>
        </p:nvSpPr>
        <p:spPr/>
        <p:txBody>
          <a:bodyPr/>
          <a:lstStyle/>
          <a:p>
            <a:pPr eaLnBrk="1" hangingPunct="1"/>
            <a:endParaRPr lang="en-US" altLang="en-US"/>
          </a:p>
        </p:txBody>
      </p:sp>
      <p:pic>
        <p:nvPicPr>
          <p:cNvPr id="75779" name="Picture 6" descr="Image result for influenza activity in the us 2016-17">
            <a:extLst>
              <a:ext uri="{FF2B5EF4-FFF2-40B4-BE49-F238E27FC236}">
                <a16:creationId xmlns:a16="http://schemas.microsoft.com/office/drawing/2014/main" xmlns="" id="{FED6B7FF-0D31-4BBB-BA40-30376071DD2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1219200"/>
            <a:ext cx="4648200" cy="348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0" name="Picture 8" descr="Image result for influenza predominant type">
            <a:extLst>
              <a:ext uri="{FF2B5EF4-FFF2-40B4-BE49-F238E27FC236}">
                <a16:creationId xmlns:a16="http://schemas.microsoft.com/office/drawing/2014/main" xmlns="" id="{314D1A00-CF49-4ED3-B49B-F224704C9D3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1524000"/>
            <a:ext cx="4267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BDA4A902-D653-4E14-8EDB-999967BF9344}"/>
              </a:ext>
            </a:extLst>
          </p:cNvPr>
          <p:cNvSpPr>
            <a:spLocks noGrp="1" noChangeArrowheads="1"/>
          </p:cNvSpPr>
          <p:nvPr>
            <p:ph type="title"/>
          </p:nvPr>
        </p:nvSpPr>
        <p:spPr>
          <a:xfrm>
            <a:off x="685800" y="76200"/>
            <a:ext cx="7772400" cy="1143000"/>
          </a:xfrm>
        </p:spPr>
        <p:txBody>
          <a:bodyPr/>
          <a:lstStyle/>
          <a:p>
            <a:pPr eaLnBrk="1" hangingPunct="1"/>
            <a:r>
              <a:rPr lang="en-US" altLang="en-US"/>
              <a:t>2017-18 Influenza Vaccine</a:t>
            </a:r>
          </a:p>
        </p:txBody>
      </p:sp>
      <p:sp>
        <p:nvSpPr>
          <p:cNvPr id="76803" name="Rectangle 3">
            <a:extLst>
              <a:ext uri="{FF2B5EF4-FFF2-40B4-BE49-F238E27FC236}">
                <a16:creationId xmlns:a16="http://schemas.microsoft.com/office/drawing/2014/main" xmlns="" id="{B39F45B5-CF77-4A69-876E-AA4EFC99BD9D}"/>
              </a:ext>
            </a:extLst>
          </p:cNvPr>
          <p:cNvSpPr>
            <a:spLocks noGrp="1" noChangeArrowheads="1"/>
          </p:cNvSpPr>
          <p:nvPr>
            <p:ph idx="1"/>
          </p:nvPr>
        </p:nvSpPr>
        <p:spPr>
          <a:xfrm>
            <a:off x="76200" y="762000"/>
            <a:ext cx="9067800" cy="5791200"/>
          </a:xfrm>
        </p:spPr>
        <p:txBody>
          <a:bodyPr/>
          <a:lstStyle/>
          <a:p>
            <a:pPr eaLnBrk="1" hangingPunct="1"/>
            <a:r>
              <a:rPr lang="en-US" altLang="en-US" sz="1400" b="1"/>
              <a:t>2 March 2017</a:t>
            </a:r>
          </a:p>
          <a:p>
            <a:pPr eaLnBrk="1" hangingPunct="1"/>
            <a:r>
              <a:rPr lang="en-US" altLang="en-US" sz="1400"/>
              <a:t>an A/Michigan/45/2015 (H1N1)pdm09-like virus;</a:t>
            </a:r>
          </a:p>
          <a:p>
            <a:pPr eaLnBrk="1" hangingPunct="1"/>
            <a:r>
              <a:rPr lang="en-US" altLang="en-US" sz="1400"/>
              <a:t>an A/Hong Kong/4801/2014 (H3N2)-like virus; and</a:t>
            </a:r>
          </a:p>
          <a:p>
            <a:pPr eaLnBrk="1" hangingPunct="1"/>
            <a:r>
              <a:rPr lang="en-US" altLang="en-US" sz="1400"/>
              <a:t>a B/Brisbane/60/2008-like virus.</a:t>
            </a:r>
          </a:p>
          <a:p>
            <a:pPr lvl="1" eaLnBrk="1" hangingPunct="1">
              <a:lnSpc>
                <a:spcPct val="90000"/>
              </a:lnSpc>
            </a:pPr>
            <a:r>
              <a:rPr lang="en-US" altLang="en-US" sz="2000"/>
              <a:t>		</a:t>
            </a:r>
            <a:r>
              <a:rPr lang="en-US" altLang="en-US" sz="2000" b="1" u="sng"/>
              <a:t>166-173 million doses available</a:t>
            </a:r>
          </a:p>
          <a:p>
            <a:pPr eaLnBrk="1" hangingPunct="1">
              <a:lnSpc>
                <a:spcPct val="90000"/>
              </a:lnSpc>
            </a:pPr>
            <a:endParaRPr lang="en-US" altLang="en-US" sz="2100"/>
          </a:p>
        </p:txBody>
      </p:sp>
      <p:pic>
        <p:nvPicPr>
          <p:cNvPr id="76804" name="Picture 5" descr="Click image to access PDF file.">
            <a:extLst>
              <a:ext uri="{FF2B5EF4-FFF2-40B4-BE49-F238E27FC236}">
                <a16:creationId xmlns:a16="http://schemas.microsoft.com/office/drawing/2014/main" xmlns="" id="{C99C39E4-B99B-4630-8CCB-0CC454F7527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2667000"/>
            <a:ext cx="5895975" cy="422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3A22E507-2859-4CBD-A55A-FF3035ABABFF}"/>
              </a:ext>
            </a:extLst>
          </p:cNvPr>
          <p:cNvSpPr>
            <a:spLocks noGrp="1" noChangeArrowheads="1"/>
          </p:cNvSpPr>
          <p:nvPr>
            <p:ph type="title"/>
          </p:nvPr>
        </p:nvSpPr>
        <p:spPr>
          <a:xfrm>
            <a:off x="304800" y="152400"/>
            <a:ext cx="8915400" cy="1600200"/>
          </a:xfrm>
        </p:spPr>
        <p:txBody>
          <a:bodyPr>
            <a:normAutofit fontScale="90000"/>
          </a:bodyPr>
          <a:lstStyle/>
          <a:p>
            <a:pPr eaLnBrk="1" hangingPunct="1"/>
            <a:r>
              <a:rPr lang="en-US" altLang="en-US" sz="4600"/>
              <a:t>Reasons for Physician Visits (U.S.)</a:t>
            </a:r>
            <a:br>
              <a:rPr lang="en-US" altLang="en-US" sz="4600"/>
            </a:br>
            <a:r>
              <a:rPr lang="en-US" altLang="en-US" sz="3800"/>
              <a:t>Children, Visits per Year</a:t>
            </a:r>
            <a:br>
              <a:rPr lang="en-US" altLang="en-US" sz="3800"/>
            </a:br>
            <a:endParaRPr lang="en-US" altLang="en-US" sz="3800"/>
          </a:p>
        </p:txBody>
      </p:sp>
      <p:sp>
        <p:nvSpPr>
          <p:cNvPr id="10243" name="Rectangle 3">
            <a:extLst>
              <a:ext uri="{FF2B5EF4-FFF2-40B4-BE49-F238E27FC236}">
                <a16:creationId xmlns:a16="http://schemas.microsoft.com/office/drawing/2014/main" xmlns="" id="{286F83AC-B504-4150-820C-9FA9693476E9}"/>
              </a:ext>
            </a:extLst>
          </p:cNvPr>
          <p:cNvSpPr>
            <a:spLocks noGrp="1" noChangeArrowheads="1"/>
          </p:cNvSpPr>
          <p:nvPr>
            <p:ph idx="1"/>
          </p:nvPr>
        </p:nvSpPr>
        <p:spPr>
          <a:xfrm>
            <a:off x="228600" y="1676400"/>
            <a:ext cx="8915400" cy="4876800"/>
          </a:xfrm>
        </p:spPr>
        <p:txBody>
          <a:bodyPr/>
          <a:lstStyle/>
          <a:p>
            <a:pPr marL="609600" indent="-609600" eaLnBrk="1" hangingPunct="1">
              <a:lnSpc>
                <a:spcPct val="80000"/>
              </a:lnSpc>
              <a:buSzTx/>
              <a:buFont typeface="Monotype Sorts" charset="0"/>
              <a:buAutoNum type="arabicPeriod"/>
            </a:pPr>
            <a:r>
              <a:rPr lang="en-US" altLang="en-US" sz="2100">
                <a:hlinkClick r:id="rId3"/>
              </a:rPr>
              <a:t>Colds</a:t>
            </a:r>
            <a:r>
              <a:rPr lang="en-US" altLang="en-US" sz="2100"/>
              <a:t> 5-10 times per year </a:t>
            </a:r>
          </a:p>
          <a:p>
            <a:pPr marL="609600" indent="-609600" eaLnBrk="1" hangingPunct="1">
              <a:lnSpc>
                <a:spcPct val="80000"/>
              </a:lnSpc>
              <a:buSzTx/>
              <a:buFont typeface="Monotype Sorts" charset="0"/>
              <a:buAutoNum type="arabicPeriod"/>
            </a:pPr>
            <a:r>
              <a:rPr lang="en-US" altLang="en-US" sz="2100">
                <a:hlinkClick r:id="rId4"/>
              </a:rPr>
              <a:t>Coughs</a:t>
            </a:r>
            <a:r>
              <a:rPr lang="en-US" altLang="en-US" sz="2100"/>
              <a:t> 4-5 times per year </a:t>
            </a:r>
          </a:p>
          <a:p>
            <a:pPr marL="609600" indent="-609600" eaLnBrk="1" hangingPunct="1">
              <a:lnSpc>
                <a:spcPct val="80000"/>
              </a:lnSpc>
              <a:buSzTx/>
              <a:buFont typeface="Monotype Sorts" charset="0"/>
              <a:buAutoNum type="arabicPeriod"/>
            </a:pPr>
            <a:r>
              <a:rPr lang="en-US" altLang="en-US" sz="2100">
                <a:hlinkClick r:id="rId5"/>
              </a:rPr>
              <a:t>Croup</a:t>
            </a:r>
            <a:r>
              <a:rPr lang="en-US" altLang="en-US" sz="2100"/>
              <a:t> 1-2 times per year </a:t>
            </a:r>
          </a:p>
          <a:p>
            <a:pPr marL="609600" indent="-609600" eaLnBrk="1" hangingPunct="1">
              <a:lnSpc>
                <a:spcPct val="80000"/>
              </a:lnSpc>
              <a:buSzTx/>
              <a:buFont typeface="Monotype Sorts" charset="0"/>
              <a:buAutoNum type="arabicPeriod"/>
            </a:pPr>
            <a:r>
              <a:rPr lang="en-US" altLang="en-US" sz="2100">
                <a:hlinkClick r:id="rId6"/>
              </a:rPr>
              <a:t>Sore throat</a:t>
            </a:r>
            <a:r>
              <a:rPr lang="en-US" altLang="en-US" sz="2100"/>
              <a:t> 4-5 times per year, mostly with colds, occasionally with Strep </a:t>
            </a:r>
          </a:p>
          <a:p>
            <a:pPr marL="609600" indent="-609600" eaLnBrk="1" hangingPunct="1">
              <a:lnSpc>
                <a:spcPct val="80000"/>
              </a:lnSpc>
              <a:buSzTx/>
              <a:buFont typeface="Monotype Sorts" charset="0"/>
              <a:buAutoNum type="arabicPeriod"/>
            </a:pPr>
            <a:r>
              <a:rPr lang="en-US" altLang="en-US" sz="2100">
                <a:hlinkClick r:id="rId7"/>
              </a:rPr>
              <a:t>Eyes with pus or drainage</a:t>
            </a:r>
            <a:r>
              <a:rPr lang="en-US" altLang="en-US" sz="2100"/>
              <a:t> 1-2 times per year </a:t>
            </a:r>
          </a:p>
          <a:p>
            <a:pPr marL="609600" indent="-609600" eaLnBrk="1" hangingPunct="1">
              <a:lnSpc>
                <a:spcPct val="80000"/>
              </a:lnSpc>
              <a:buSzTx/>
              <a:buFont typeface="Monotype Sorts" charset="0"/>
              <a:buAutoNum type="arabicPeriod"/>
            </a:pPr>
            <a:r>
              <a:rPr lang="en-US" altLang="en-US" sz="2100">
                <a:hlinkClick r:id="rId8"/>
              </a:rPr>
              <a:t>Earache</a:t>
            </a:r>
            <a:r>
              <a:rPr lang="en-US" altLang="en-US" sz="2100"/>
              <a:t> 1-2 times per year </a:t>
            </a:r>
          </a:p>
          <a:p>
            <a:pPr marL="609600" indent="-609600" eaLnBrk="1" hangingPunct="1">
              <a:lnSpc>
                <a:spcPct val="80000"/>
              </a:lnSpc>
              <a:buSzTx/>
              <a:buFont typeface="Monotype Sorts" charset="0"/>
              <a:buAutoNum type="arabicPeriod"/>
            </a:pPr>
            <a:r>
              <a:rPr lang="en-US" altLang="en-US" sz="2100">
                <a:hlinkClick r:id="rId9"/>
              </a:rPr>
              <a:t>Diarrhea</a:t>
            </a:r>
            <a:r>
              <a:rPr lang="en-US" altLang="en-US" sz="2100"/>
              <a:t> 3-4 times per year </a:t>
            </a:r>
          </a:p>
          <a:p>
            <a:pPr marL="609600" indent="-609600" eaLnBrk="1" hangingPunct="1">
              <a:lnSpc>
                <a:spcPct val="80000"/>
              </a:lnSpc>
              <a:buSzTx/>
              <a:buFont typeface="Monotype Sorts" charset="0"/>
              <a:buAutoNum type="arabicPeriod"/>
            </a:pPr>
            <a:r>
              <a:rPr lang="en-US" altLang="en-US" sz="2100">
                <a:hlinkClick r:id="rId10"/>
              </a:rPr>
              <a:t>Vomiting</a:t>
            </a:r>
            <a:r>
              <a:rPr lang="en-US" altLang="en-US" sz="2100"/>
              <a:t> 1-2 times per year </a:t>
            </a:r>
          </a:p>
          <a:p>
            <a:pPr marL="609600" indent="-609600" eaLnBrk="1" hangingPunct="1">
              <a:lnSpc>
                <a:spcPct val="80000"/>
              </a:lnSpc>
              <a:buSzTx/>
              <a:buFont typeface="Monotype Sorts" charset="0"/>
              <a:buAutoNum type="arabicPeriod"/>
            </a:pPr>
            <a:r>
              <a:rPr lang="en-US" altLang="en-US" sz="2100">
                <a:hlinkClick r:id="rId11"/>
              </a:rPr>
              <a:t>Wheezing:</a:t>
            </a:r>
            <a:r>
              <a:rPr lang="en-US" altLang="en-US" sz="2100"/>
              <a:t> 50% of infants experience wheezing during a viral respiratory infection (called bronchiolitis). Of these, 1/3 wheeze once, 1/3 have 1 or 2 recurrences, and 1/3 go on to develop asthma. </a:t>
            </a:r>
          </a:p>
          <a:p>
            <a:pPr marL="609600" indent="-609600" eaLnBrk="1" hangingPunct="1">
              <a:lnSpc>
                <a:spcPct val="80000"/>
              </a:lnSpc>
              <a:buSzTx/>
              <a:buFont typeface="Monotype Sorts" charset="0"/>
              <a:buAutoNum type="arabicPeriod"/>
            </a:pPr>
            <a:r>
              <a:rPr lang="en-US" altLang="en-US" sz="2100">
                <a:hlinkClick r:id="rId12"/>
              </a:rPr>
              <a:t>Fever</a:t>
            </a:r>
            <a:r>
              <a:rPr lang="en-US" altLang="en-US" sz="2100"/>
              <a:t> 5-10 times per year with the above symptoms/infections; 1-2 times per year without any other symptoms </a:t>
            </a:r>
          </a:p>
          <a:p>
            <a:pPr marL="609600" indent="-609600" eaLnBrk="1" hangingPunct="1">
              <a:lnSpc>
                <a:spcPct val="80000"/>
              </a:lnSpc>
            </a:pPr>
            <a:endParaRPr lang="en-US" altLang="en-US" sz="21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a:extLst>
              <a:ext uri="{FF2B5EF4-FFF2-40B4-BE49-F238E27FC236}">
                <a16:creationId xmlns:a16="http://schemas.microsoft.com/office/drawing/2014/main" xmlns="" id="{EB23215D-2A15-44F6-8A82-DD2D522F1D41}"/>
              </a:ext>
            </a:extLst>
          </p:cNvPr>
          <p:cNvSpPr>
            <a:spLocks noGrp="1" noChangeArrowheads="1"/>
          </p:cNvSpPr>
          <p:nvPr>
            <p:ph type="title"/>
          </p:nvPr>
        </p:nvSpPr>
        <p:spPr>
          <a:xfrm>
            <a:off x="457200" y="0"/>
            <a:ext cx="8324850" cy="690563"/>
          </a:xfrm>
        </p:spPr>
        <p:txBody>
          <a:bodyPr>
            <a:normAutofit fontScale="90000"/>
          </a:bodyPr>
          <a:lstStyle/>
          <a:p>
            <a:pPr eaLnBrk="1" hangingPunct="1"/>
            <a:r>
              <a:rPr lang="en-US" altLang="en-US" sz="5000" b="0"/>
              <a:t>Efficacy of the 2015-16 Influenza Vaccine</a:t>
            </a:r>
          </a:p>
        </p:txBody>
      </p:sp>
      <p:sp>
        <p:nvSpPr>
          <p:cNvPr id="77827" name="Rectangle 4">
            <a:extLst>
              <a:ext uri="{FF2B5EF4-FFF2-40B4-BE49-F238E27FC236}">
                <a16:creationId xmlns:a16="http://schemas.microsoft.com/office/drawing/2014/main" xmlns="" id="{75E9CE30-9A01-455C-85EE-75A4E117A5A3}"/>
              </a:ext>
            </a:extLst>
          </p:cNvPr>
          <p:cNvSpPr>
            <a:spLocks noGrp="1" noChangeArrowheads="1"/>
          </p:cNvSpPr>
          <p:nvPr>
            <p:ph idx="1"/>
          </p:nvPr>
        </p:nvSpPr>
        <p:spPr>
          <a:xfrm>
            <a:off x="304800" y="1600200"/>
            <a:ext cx="8839200" cy="4114800"/>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92075" tIns="46038" rIns="92075" bIns="46038"/>
          <a:lstStyle/>
          <a:p>
            <a:pPr eaLnBrk="1" hangingPunct="1">
              <a:lnSpc>
                <a:spcPct val="75000"/>
              </a:lnSpc>
              <a:spcBef>
                <a:spcPct val="60000"/>
              </a:spcBef>
            </a:pPr>
            <a:r>
              <a:rPr lang="en-US" altLang="en-US" sz="2600" b="1"/>
              <a:t>Statistically, 43% effective in completely preventing illness 2016-17; significantly reduces severity in &gt;80%</a:t>
            </a:r>
          </a:p>
          <a:p>
            <a:pPr eaLnBrk="1" hangingPunct="1">
              <a:lnSpc>
                <a:spcPct val="75000"/>
              </a:lnSpc>
              <a:spcBef>
                <a:spcPct val="60000"/>
              </a:spcBef>
            </a:pPr>
            <a:r>
              <a:rPr lang="en-US" altLang="en-US" sz="2600" b="1"/>
              <a:t>Composite of past 10 years</a:t>
            </a:r>
          </a:p>
          <a:p>
            <a:pPr lvl="1" eaLnBrk="1" hangingPunct="1">
              <a:lnSpc>
                <a:spcPct val="75000"/>
              </a:lnSpc>
              <a:spcBef>
                <a:spcPct val="60000"/>
              </a:spcBef>
            </a:pPr>
            <a:r>
              <a:rPr lang="en-US" altLang="en-US" sz="2200" b="1"/>
              <a:t>70%-90% effective in preventing illness &lt;65 yrs old</a:t>
            </a:r>
          </a:p>
          <a:p>
            <a:pPr lvl="1" eaLnBrk="1" hangingPunct="1">
              <a:lnSpc>
                <a:spcPct val="75000"/>
              </a:lnSpc>
              <a:spcBef>
                <a:spcPct val="60000"/>
              </a:spcBef>
            </a:pPr>
            <a:r>
              <a:rPr lang="en-US" altLang="en-US" sz="2200" b="1"/>
              <a:t>30%-70% in preventing hospitalization in elderly not in chronic care facility</a:t>
            </a:r>
          </a:p>
          <a:p>
            <a:pPr lvl="1" eaLnBrk="1" hangingPunct="1">
              <a:lnSpc>
                <a:spcPct val="75000"/>
              </a:lnSpc>
              <a:spcBef>
                <a:spcPct val="60000"/>
              </a:spcBef>
            </a:pPr>
            <a:r>
              <a:rPr lang="en-US" altLang="en-US" sz="2200" b="1"/>
              <a:t>30%-40% in preventing illness in frail elderly</a:t>
            </a:r>
          </a:p>
          <a:p>
            <a:pPr lvl="1" eaLnBrk="1" hangingPunct="1">
              <a:lnSpc>
                <a:spcPct val="75000"/>
              </a:lnSpc>
              <a:spcBef>
                <a:spcPct val="60000"/>
              </a:spcBef>
            </a:pPr>
            <a:r>
              <a:rPr lang="en-US" altLang="en-US" sz="2200" b="1"/>
              <a:t>50%-60% in preventing hospitalization in nursing home elderly</a:t>
            </a:r>
          </a:p>
          <a:p>
            <a:pPr lvl="1" eaLnBrk="1" hangingPunct="1">
              <a:lnSpc>
                <a:spcPct val="75000"/>
              </a:lnSpc>
              <a:spcBef>
                <a:spcPct val="60000"/>
              </a:spcBef>
            </a:pPr>
            <a:r>
              <a:rPr lang="en-US" altLang="en-US" sz="2200" b="1"/>
              <a:t>80% in preventing death in nursing home elderly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300" name="Rectangle 4">
            <a:extLst>
              <a:ext uri="{FF2B5EF4-FFF2-40B4-BE49-F238E27FC236}">
                <a16:creationId xmlns:a16="http://schemas.microsoft.com/office/drawing/2014/main" xmlns="" id="{216D9AE4-2F00-4B71-81D4-453467B2AD01}"/>
              </a:ext>
            </a:extLst>
          </p:cNvPr>
          <p:cNvSpPr>
            <a:spLocks noGrp="1" noChangeArrowheads="1"/>
          </p:cNvSpPr>
          <p:nvPr>
            <p:ph type="ctrTitle"/>
          </p:nvPr>
        </p:nvSpPr>
        <p:spPr/>
        <p:txBody>
          <a:bodyPr/>
          <a:lstStyle/>
          <a:p>
            <a:pPr eaLnBrk="1" hangingPunct="1">
              <a:defRPr/>
            </a:pPr>
            <a:r>
              <a:rPr lang="en-US" altLang="en-US" sz="11100" b="0">
                <a:effectLst>
                  <a:outerShdw blurRad="38100" dist="38100" dir="2700000" algn="tl">
                    <a:srgbClr val="C0C0C0"/>
                  </a:outerShdw>
                </a:effectLst>
              </a:rPr>
              <a:t>Tamiflu</a:t>
            </a:r>
          </a:p>
        </p:txBody>
      </p:sp>
      <p:sp>
        <p:nvSpPr>
          <p:cNvPr id="79875" name="Rectangle 5">
            <a:extLst>
              <a:ext uri="{FF2B5EF4-FFF2-40B4-BE49-F238E27FC236}">
                <a16:creationId xmlns:a16="http://schemas.microsoft.com/office/drawing/2014/main" xmlns="" id="{3BD59AD3-A681-4A1B-B45F-F78A738BFD9E}"/>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D3979B22-CC11-41B0-830D-41B9D42DAF16}"/>
              </a:ext>
            </a:extLst>
          </p:cNvPr>
          <p:cNvSpPr>
            <a:spLocks noGrp="1" noChangeArrowheads="1"/>
          </p:cNvSpPr>
          <p:nvPr>
            <p:ph type="title"/>
          </p:nvPr>
        </p:nvSpPr>
        <p:spPr>
          <a:xfrm>
            <a:off x="381000" y="0"/>
            <a:ext cx="8324850" cy="1143000"/>
          </a:xfrm>
        </p:spPr>
        <p:txBody>
          <a:bodyPr/>
          <a:lstStyle/>
          <a:p>
            <a:pPr eaLnBrk="1" hangingPunct="1"/>
            <a:r>
              <a:rPr lang="en-US" altLang="en-US" sz="5700" b="0"/>
              <a:t>Viral Titers in Nasal Lavages</a:t>
            </a:r>
          </a:p>
        </p:txBody>
      </p:sp>
      <p:graphicFrame>
        <p:nvGraphicFramePr>
          <p:cNvPr id="80901" name="Object 5">
            <a:extLst>
              <a:ext uri="{FF2B5EF4-FFF2-40B4-BE49-F238E27FC236}">
                <a16:creationId xmlns:a16="http://schemas.microsoft.com/office/drawing/2014/main" xmlns="" id="{5F9D869A-F387-4A92-AD3B-1AACBA18C2BA}"/>
              </a:ext>
            </a:extLst>
          </p:cNvPr>
          <p:cNvGraphicFramePr>
            <a:graphicFrameLocks noGrp="1" noChangeAspect="1"/>
          </p:cNvGraphicFramePr>
          <p:nvPr>
            <p:ph idx="1"/>
          </p:nvPr>
        </p:nvGraphicFramePr>
        <p:xfrm>
          <a:off x="998538" y="1530350"/>
          <a:ext cx="7477125" cy="4429125"/>
        </p:xfrm>
        <a:graphic>
          <a:graphicData uri="http://schemas.openxmlformats.org/presentationml/2006/ole">
            <p:oleObj spid="_x0000_s80918" name="Chart" r:id="rId4" imgW="7724868" imgH="4067039" progId="MSGraph.Chart.8">
              <p:embed followColorScheme="full"/>
            </p:oleObj>
          </a:graphicData>
        </a:graphic>
      </p:graphicFrame>
      <p:sp>
        <p:nvSpPr>
          <p:cNvPr id="80899" name="Text Box 3">
            <a:extLst>
              <a:ext uri="{FF2B5EF4-FFF2-40B4-BE49-F238E27FC236}">
                <a16:creationId xmlns:a16="http://schemas.microsoft.com/office/drawing/2014/main" xmlns="" id="{0A112A8E-955A-40EE-ABBC-EEFF1DD73327}"/>
              </a:ext>
            </a:extLst>
          </p:cNvPr>
          <p:cNvSpPr txBox="1">
            <a:spLocks noChangeArrowheads="1"/>
          </p:cNvSpPr>
          <p:nvPr/>
        </p:nvSpPr>
        <p:spPr bwMode="auto">
          <a:xfrm>
            <a:off x="412750" y="6092825"/>
            <a:ext cx="29908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b="1">
                <a:latin typeface="Times New Roman" panose="02020603050405020304" pitchFamily="18" charset="0"/>
              </a:rPr>
              <a:t>Hayden  JAMA </a:t>
            </a:r>
            <a:r>
              <a:rPr lang="en-US" altLang="en-US" sz="1600" b="1" i="1">
                <a:latin typeface="Times New Roman" panose="02020603050405020304" pitchFamily="18" charset="0"/>
              </a:rPr>
              <a:t> </a:t>
            </a:r>
            <a:r>
              <a:rPr lang="en-US" altLang="en-US" sz="1600" b="1">
                <a:latin typeface="Times New Roman" panose="02020603050405020304" pitchFamily="18" charset="0"/>
              </a:rPr>
              <a:t>1999;282:1243</a:t>
            </a:r>
            <a:r>
              <a:rPr lang="en-US" altLang="en-US" sz="1200"/>
              <a:t>. </a:t>
            </a:r>
          </a:p>
        </p:txBody>
      </p:sp>
      <p:sp>
        <p:nvSpPr>
          <p:cNvPr id="80900" name="Text Box 4">
            <a:extLst>
              <a:ext uri="{FF2B5EF4-FFF2-40B4-BE49-F238E27FC236}">
                <a16:creationId xmlns:a16="http://schemas.microsoft.com/office/drawing/2014/main" xmlns="" id="{FBE3FE28-0A74-48B1-B8EB-47518D118C7E}"/>
              </a:ext>
            </a:extLst>
          </p:cNvPr>
          <p:cNvSpPr txBox="1">
            <a:spLocks noChangeArrowheads="1"/>
          </p:cNvSpPr>
          <p:nvPr/>
        </p:nvSpPr>
        <p:spPr bwMode="auto">
          <a:xfrm rot="-5379234">
            <a:off x="-1012031" y="3448844"/>
            <a:ext cx="3605213"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100"/>
              <a:t>Median log</a:t>
            </a:r>
            <a:r>
              <a:rPr lang="en-US" altLang="en-US" sz="1100" baseline="-25000"/>
              <a:t>10</a:t>
            </a:r>
            <a:r>
              <a:rPr lang="en-US" altLang="en-US" sz="1100"/>
              <a:t> Tissue Culture-Infective Dose per mL</a:t>
            </a:r>
          </a:p>
        </p:txBody>
      </p:sp>
      <p:sp>
        <p:nvSpPr>
          <p:cNvPr id="80902" name="Text Box 6">
            <a:extLst>
              <a:ext uri="{FF2B5EF4-FFF2-40B4-BE49-F238E27FC236}">
                <a16:creationId xmlns:a16="http://schemas.microsoft.com/office/drawing/2014/main" xmlns="" id="{ED989885-1648-43C7-B2DD-C172E44A675F}"/>
              </a:ext>
            </a:extLst>
          </p:cNvPr>
          <p:cNvSpPr txBox="1">
            <a:spLocks noChangeArrowheads="1"/>
          </p:cNvSpPr>
          <p:nvPr/>
        </p:nvSpPr>
        <p:spPr bwMode="auto">
          <a:xfrm>
            <a:off x="4503738" y="5811838"/>
            <a:ext cx="668337"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Time (h)</a:t>
            </a:r>
          </a:p>
        </p:txBody>
      </p:sp>
      <p:grpSp>
        <p:nvGrpSpPr>
          <p:cNvPr id="80903" name="Group 7">
            <a:extLst>
              <a:ext uri="{FF2B5EF4-FFF2-40B4-BE49-F238E27FC236}">
                <a16:creationId xmlns:a16="http://schemas.microsoft.com/office/drawing/2014/main" xmlns="" id="{BAFE14CE-5202-42C0-9141-746AD61EAF7A}"/>
              </a:ext>
            </a:extLst>
          </p:cNvPr>
          <p:cNvGrpSpPr>
            <a:grpSpLocks/>
          </p:cNvGrpSpPr>
          <p:nvPr/>
        </p:nvGrpSpPr>
        <p:grpSpPr bwMode="auto">
          <a:xfrm>
            <a:off x="2117725" y="5767388"/>
            <a:ext cx="1120775" cy="395287"/>
            <a:chOff x="864" y="3696"/>
            <a:chExt cx="705" cy="249"/>
          </a:xfrm>
        </p:grpSpPr>
        <p:sp>
          <p:nvSpPr>
            <p:cNvPr id="80910" name="Text Box 8">
              <a:extLst>
                <a:ext uri="{FF2B5EF4-FFF2-40B4-BE49-F238E27FC236}">
                  <a16:creationId xmlns:a16="http://schemas.microsoft.com/office/drawing/2014/main" xmlns="" id="{2A6F4172-AE6F-4185-A5BF-D41F921191BB}"/>
                </a:ext>
              </a:extLst>
            </p:cNvPr>
            <p:cNvSpPr txBox="1">
              <a:spLocks noChangeArrowheads="1"/>
            </p:cNvSpPr>
            <p:nvPr/>
          </p:nvSpPr>
          <p:spPr bwMode="auto">
            <a:xfrm>
              <a:off x="1056" y="3772"/>
              <a:ext cx="513"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Inoculation</a:t>
              </a:r>
            </a:p>
          </p:txBody>
        </p:sp>
        <p:sp>
          <p:nvSpPr>
            <p:cNvPr id="80911" name="Freeform 9">
              <a:extLst>
                <a:ext uri="{FF2B5EF4-FFF2-40B4-BE49-F238E27FC236}">
                  <a16:creationId xmlns:a16="http://schemas.microsoft.com/office/drawing/2014/main" xmlns="" id="{2AD753F3-B583-44ED-95D3-AD691C4E2DE8}"/>
                </a:ext>
              </a:extLst>
            </p:cNvPr>
            <p:cNvSpPr>
              <a:spLocks/>
            </p:cNvSpPr>
            <p:nvPr/>
          </p:nvSpPr>
          <p:spPr bwMode="auto">
            <a:xfrm>
              <a:off x="864" y="3696"/>
              <a:ext cx="192" cy="192"/>
            </a:xfrm>
            <a:custGeom>
              <a:avLst/>
              <a:gdLst>
                <a:gd name="T0" fmla="*/ 192 w 192"/>
                <a:gd name="T1" fmla="*/ 192 h 192"/>
                <a:gd name="T2" fmla="*/ 0 w 192"/>
                <a:gd name="T3" fmla="*/ 192 h 192"/>
                <a:gd name="T4" fmla="*/ 0 w 192"/>
                <a:gd name="T5" fmla="*/ 0 h 192"/>
                <a:gd name="T6" fmla="*/ 0 60000 65536"/>
                <a:gd name="T7" fmla="*/ 0 60000 65536"/>
                <a:gd name="T8" fmla="*/ 0 60000 65536"/>
              </a:gdLst>
              <a:ahLst/>
              <a:cxnLst>
                <a:cxn ang="T6">
                  <a:pos x="T0" y="T1"/>
                </a:cxn>
                <a:cxn ang="T7">
                  <a:pos x="T2" y="T3"/>
                </a:cxn>
                <a:cxn ang="T8">
                  <a:pos x="T4" y="T5"/>
                </a:cxn>
              </a:cxnLst>
              <a:rect l="0" t="0" r="r" b="b"/>
              <a:pathLst>
                <a:path w="192" h="192">
                  <a:moveTo>
                    <a:pt x="192" y="192"/>
                  </a:moveTo>
                  <a:lnTo>
                    <a:pt x="0" y="192"/>
                  </a:lnTo>
                  <a:lnTo>
                    <a:pt x="0" y="0"/>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80904" name="Text Box 10">
            <a:extLst>
              <a:ext uri="{FF2B5EF4-FFF2-40B4-BE49-F238E27FC236}">
                <a16:creationId xmlns:a16="http://schemas.microsoft.com/office/drawing/2014/main" xmlns="" id="{439FBED3-4603-4BE8-A76D-F0CEFDB48F9A}"/>
              </a:ext>
            </a:extLst>
          </p:cNvPr>
          <p:cNvSpPr txBox="1">
            <a:spLocks noChangeArrowheads="1"/>
          </p:cNvSpPr>
          <p:nvPr/>
        </p:nvSpPr>
        <p:spPr bwMode="auto">
          <a:xfrm>
            <a:off x="4152900" y="1654175"/>
            <a:ext cx="1254125" cy="26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100"/>
              <a:t>Drug Administration</a:t>
            </a:r>
            <a:endParaRPr lang="en-US" altLang="en-US" sz="1100" b="1"/>
          </a:p>
        </p:txBody>
      </p:sp>
      <p:sp>
        <p:nvSpPr>
          <p:cNvPr id="80905" name="Text Box 11">
            <a:extLst>
              <a:ext uri="{FF2B5EF4-FFF2-40B4-BE49-F238E27FC236}">
                <a16:creationId xmlns:a16="http://schemas.microsoft.com/office/drawing/2014/main" xmlns="" id="{4CBD5626-6AE7-4EC4-8EDE-1BDFCF3A2E5C}"/>
              </a:ext>
            </a:extLst>
          </p:cNvPr>
          <p:cNvSpPr txBox="1">
            <a:spLocks noChangeArrowheads="1"/>
          </p:cNvSpPr>
          <p:nvPr/>
        </p:nvSpPr>
        <p:spPr bwMode="auto">
          <a:xfrm>
            <a:off x="4876800" y="2781300"/>
            <a:ext cx="1082675"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Placebo (n=13)</a:t>
            </a:r>
          </a:p>
        </p:txBody>
      </p:sp>
      <p:sp>
        <p:nvSpPr>
          <p:cNvPr id="80906" name="Text Box 12">
            <a:extLst>
              <a:ext uri="{FF2B5EF4-FFF2-40B4-BE49-F238E27FC236}">
                <a16:creationId xmlns:a16="http://schemas.microsoft.com/office/drawing/2014/main" xmlns="" id="{FBC29CA0-CE48-477F-9B7A-E657A837666A}"/>
              </a:ext>
            </a:extLst>
          </p:cNvPr>
          <p:cNvSpPr txBox="1">
            <a:spLocks noChangeArrowheads="1"/>
          </p:cNvSpPr>
          <p:nvPr/>
        </p:nvSpPr>
        <p:spPr bwMode="auto">
          <a:xfrm>
            <a:off x="3986213" y="4191000"/>
            <a:ext cx="21463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oseltamivir phosphate (n=56)</a:t>
            </a:r>
          </a:p>
        </p:txBody>
      </p:sp>
      <p:sp>
        <p:nvSpPr>
          <p:cNvPr id="80907" name="Text Box 13">
            <a:extLst>
              <a:ext uri="{FF2B5EF4-FFF2-40B4-BE49-F238E27FC236}">
                <a16:creationId xmlns:a16="http://schemas.microsoft.com/office/drawing/2014/main" xmlns="" id="{00C7C847-C0AF-49B0-943D-72D67123A445}"/>
              </a:ext>
            </a:extLst>
          </p:cNvPr>
          <p:cNvSpPr txBox="1">
            <a:spLocks noChangeArrowheads="1"/>
          </p:cNvSpPr>
          <p:nvPr/>
        </p:nvSpPr>
        <p:spPr bwMode="auto">
          <a:xfrm>
            <a:off x="6561138" y="3932238"/>
            <a:ext cx="671512"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i="1"/>
              <a:t>P </a:t>
            </a:r>
            <a:r>
              <a:rPr lang="en-US" altLang="en-US" sz="1200"/>
              <a:t>=0.02.</a:t>
            </a:r>
          </a:p>
        </p:txBody>
      </p:sp>
      <p:sp>
        <p:nvSpPr>
          <p:cNvPr id="80908" name="Line 14">
            <a:extLst>
              <a:ext uri="{FF2B5EF4-FFF2-40B4-BE49-F238E27FC236}">
                <a16:creationId xmlns:a16="http://schemas.microsoft.com/office/drawing/2014/main" xmlns="" id="{F4325A94-9AD8-4132-85FF-EC6CD495D59E}"/>
              </a:ext>
            </a:extLst>
          </p:cNvPr>
          <p:cNvSpPr>
            <a:spLocks noChangeShapeType="1"/>
          </p:cNvSpPr>
          <p:nvPr/>
        </p:nvSpPr>
        <p:spPr bwMode="auto">
          <a:xfrm>
            <a:off x="3030538" y="1793875"/>
            <a:ext cx="1082675"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0909" name="Line 15">
            <a:extLst>
              <a:ext uri="{FF2B5EF4-FFF2-40B4-BE49-F238E27FC236}">
                <a16:creationId xmlns:a16="http://schemas.microsoft.com/office/drawing/2014/main" xmlns="" id="{3E46F750-73B9-45CE-9D6F-2E88B4274A00}"/>
              </a:ext>
            </a:extLst>
          </p:cNvPr>
          <p:cNvSpPr>
            <a:spLocks noChangeShapeType="1"/>
          </p:cNvSpPr>
          <p:nvPr/>
        </p:nvSpPr>
        <p:spPr bwMode="auto">
          <a:xfrm rot="10800000">
            <a:off x="5605463" y="1789113"/>
            <a:ext cx="938212" cy="15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2946" name="Picture 2" descr="chart">
            <a:extLst>
              <a:ext uri="{FF2B5EF4-FFF2-40B4-BE49-F238E27FC236}">
                <a16:creationId xmlns:a16="http://schemas.microsoft.com/office/drawing/2014/main" xmlns="" id="{B9FB0E17-90E2-4FAB-9187-A957CEDB7BA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952" t="2344" r="783" b="2716"/>
          <a:stretch>
            <a:fillRect/>
          </a:stretch>
        </p:blipFill>
        <p:spPr bwMode="auto">
          <a:xfrm>
            <a:off x="1211263" y="1833563"/>
            <a:ext cx="6656387" cy="4037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Rectangle 3">
            <a:extLst>
              <a:ext uri="{FF2B5EF4-FFF2-40B4-BE49-F238E27FC236}">
                <a16:creationId xmlns:a16="http://schemas.microsoft.com/office/drawing/2014/main" xmlns="" id="{15672698-FF61-44D2-AE56-D9612A4C208E}"/>
              </a:ext>
            </a:extLst>
          </p:cNvPr>
          <p:cNvSpPr>
            <a:spLocks noGrp="1" noChangeArrowheads="1"/>
          </p:cNvSpPr>
          <p:nvPr>
            <p:ph type="title"/>
          </p:nvPr>
        </p:nvSpPr>
        <p:spPr>
          <a:xfrm>
            <a:off x="412750" y="404813"/>
            <a:ext cx="8324850" cy="1143000"/>
          </a:xfrm>
        </p:spPr>
        <p:txBody>
          <a:bodyPr>
            <a:normAutofit fontScale="90000"/>
          </a:bodyPr>
          <a:lstStyle/>
          <a:p>
            <a:pPr eaLnBrk="1" hangingPunct="1"/>
            <a:r>
              <a:rPr lang="en-US" altLang="en-US" sz="5000" b="0"/>
              <a:t>Naturally Occurring Influenza – </a:t>
            </a:r>
            <a:br>
              <a:rPr lang="en-US" altLang="en-US" sz="5000" b="0"/>
            </a:br>
            <a:r>
              <a:rPr lang="en-US" altLang="en-US" sz="5000" b="0"/>
              <a:t>Results – Outcome</a:t>
            </a:r>
          </a:p>
        </p:txBody>
      </p:sp>
      <p:sp>
        <p:nvSpPr>
          <p:cNvPr id="82948" name="Text Box 4">
            <a:extLst>
              <a:ext uri="{FF2B5EF4-FFF2-40B4-BE49-F238E27FC236}">
                <a16:creationId xmlns:a16="http://schemas.microsoft.com/office/drawing/2014/main" xmlns="" id="{3239667B-AB04-4D9D-8651-894A2433EDCF}"/>
              </a:ext>
            </a:extLst>
          </p:cNvPr>
          <p:cNvSpPr txBox="1">
            <a:spLocks noChangeArrowheads="1"/>
          </p:cNvSpPr>
          <p:nvPr/>
        </p:nvSpPr>
        <p:spPr bwMode="auto">
          <a:xfrm>
            <a:off x="412750" y="6119813"/>
            <a:ext cx="7777163"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b="1">
                <a:latin typeface="Times New Roman" panose="02020603050405020304" pitchFamily="18" charset="0"/>
              </a:rPr>
              <a:t>Treanor JAMA 2000;283:1016</a:t>
            </a:r>
            <a:endParaRPr lang="en-US" altLang="en-US" sz="1200" baseline="30000"/>
          </a:p>
        </p:txBody>
      </p:sp>
      <p:sp>
        <p:nvSpPr>
          <p:cNvPr id="82949" name="Rectangle 5">
            <a:extLst>
              <a:ext uri="{FF2B5EF4-FFF2-40B4-BE49-F238E27FC236}">
                <a16:creationId xmlns:a16="http://schemas.microsoft.com/office/drawing/2014/main" xmlns="" id="{B9FAA26E-953E-4CD3-887D-ABA031CF853F}"/>
              </a:ext>
            </a:extLst>
          </p:cNvPr>
          <p:cNvSpPr>
            <a:spLocks noChangeArrowheads="1"/>
          </p:cNvSpPr>
          <p:nvPr/>
        </p:nvSpPr>
        <p:spPr bwMode="auto">
          <a:xfrm>
            <a:off x="1206500" y="1833563"/>
            <a:ext cx="6656388" cy="4083050"/>
          </a:xfrm>
          <a:prstGeom prst="rect">
            <a:avLst/>
          </a:prstGeom>
          <a:noFill/>
          <a:ln w="9525">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84994" name="Object 2">
            <a:extLst>
              <a:ext uri="{FF2B5EF4-FFF2-40B4-BE49-F238E27FC236}">
                <a16:creationId xmlns:a16="http://schemas.microsoft.com/office/drawing/2014/main" xmlns="" id="{841954ED-AB6D-4BE6-836F-4B8C456BAA6E}"/>
              </a:ext>
            </a:extLst>
          </p:cNvPr>
          <p:cNvGraphicFramePr>
            <a:graphicFrameLocks noChangeAspect="1"/>
          </p:cNvGraphicFramePr>
          <p:nvPr>
            <p:extLst>
              <p:ext uri="{D42A27DB-BD31-4B8C-83A1-F6EECF244321}">
                <p14:modId xmlns:p14="http://schemas.microsoft.com/office/powerpoint/2010/main" xmlns="" val="2154200002"/>
              </p:ext>
            </p:extLst>
          </p:nvPr>
        </p:nvGraphicFramePr>
        <p:xfrm>
          <a:off x="228600" y="1328737"/>
          <a:ext cx="8686800" cy="4808538"/>
        </p:xfrm>
        <a:graphic>
          <a:graphicData uri="http://schemas.openxmlformats.org/presentationml/2006/ole">
            <p:oleObj spid="_x0000_s85003" name="Chart" r:id="rId4" imgW="7479720" imgH="3768120" progId="MSGraph.Chart.8">
              <p:embed/>
            </p:oleObj>
          </a:graphicData>
        </a:graphic>
      </p:graphicFrame>
      <p:sp>
        <p:nvSpPr>
          <p:cNvPr id="84995" name="Text Box 3">
            <a:extLst>
              <a:ext uri="{FF2B5EF4-FFF2-40B4-BE49-F238E27FC236}">
                <a16:creationId xmlns:a16="http://schemas.microsoft.com/office/drawing/2014/main" xmlns="" id="{FD2DD128-58A3-4870-81E0-477AD1E9363D}"/>
              </a:ext>
            </a:extLst>
          </p:cNvPr>
          <p:cNvSpPr txBox="1">
            <a:spLocks noChangeArrowheads="1"/>
          </p:cNvSpPr>
          <p:nvPr/>
        </p:nvSpPr>
        <p:spPr bwMode="auto">
          <a:xfrm>
            <a:off x="438150" y="6137275"/>
            <a:ext cx="5068888" cy="304800"/>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t>Adapted from Whitley RJ, et al. </a:t>
            </a:r>
            <a:r>
              <a:rPr lang="en-US" altLang="en-US" sz="1400" i="1"/>
              <a:t>Pediatr Infect Dis J</a:t>
            </a:r>
            <a:r>
              <a:rPr lang="en-US" altLang="en-US" sz="1400"/>
              <a:t>. 2001;20:127-133. </a:t>
            </a:r>
          </a:p>
        </p:txBody>
      </p:sp>
      <p:sp>
        <p:nvSpPr>
          <p:cNvPr id="84996" name="Rectangle 4">
            <a:extLst>
              <a:ext uri="{FF2B5EF4-FFF2-40B4-BE49-F238E27FC236}">
                <a16:creationId xmlns:a16="http://schemas.microsoft.com/office/drawing/2014/main" xmlns="" id="{C2DE11EB-2781-448C-A2CC-DD930E74220A}"/>
              </a:ext>
            </a:extLst>
          </p:cNvPr>
          <p:cNvSpPr>
            <a:spLocks noGrp="1" noChangeArrowheads="1"/>
          </p:cNvSpPr>
          <p:nvPr>
            <p:ph type="title"/>
          </p:nvPr>
        </p:nvSpPr>
        <p:spPr>
          <a:xfrm>
            <a:off x="228600" y="0"/>
            <a:ext cx="8324850" cy="1143000"/>
          </a:xfrm>
        </p:spPr>
        <p:txBody>
          <a:bodyPr>
            <a:normAutofit fontScale="90000"/>
          </a:bodyPr>
          <a:lstStyle/>
          <a:p>
            <a:pPr eaLnBrk="1" hangingPunct="1"/>
            <a:r>
              <a:rPr lang="en-US" altLang="en-US" sz="4600" b="0" dirty="0"/>
              <a:t>Oseltamivir phosphate Significantly Shortened Duration of Symptoms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xmlns="" id="{583564F4-4F1A-4788-AC2C-8D936CF3E92E}"/>
              </a:ext>
            </a:extLst>
          </p:cNvPr>
          <p:cNvSpPr>
            <a:spLocks noGrp="1" noChangeArrowheads="1"/>
          </p:cNvSpPr>
          <p:nvPr>
            <p:ph type="title"/>
          </p:nvPr>
        </p:nvSpPr>
        <p:spPr>
          <a:xfrm>
            <a:off x="152400" y="304800"/>
            <a:ext cx="8991600" cy="1143000"/>
          </a:xfrm>
          <a:noFill/>
        </p:spPr>
        <p:txBody>
          <a:bodyPr lIns="92075" tIns="46038" rIns="92075" bIns="46038">
            <a:normAutofit fontScale="90000"/>
          </a:bodyPr>
          <a:lstStyle/>
          <a:p>
            <a:pPr eaLnBrk="1" hangingPunct="1"/>
            <a:r>
              <a:rPr lang="en-US" altLang="en-US" sz="5000" b="0" dirty="0"/>
              <a:t>Oseltamivir </a:t>
            </a:r>
            <a:r>
              <a:rPr lang="en-US" altLang="en-US" sz="5000" b="0" dirty="0" err="1"/>
              <a:t>Postexposure</a:t>
            </a:r>
            <a:r>
              <a:rPr lang="en-US" altLang="en-US" sz="5000" b="0" dirty="0"/>
              <a:t> Prophylaxis Studies</a:t>
            </a:r>
            <a:endParaRPr lang="en-US" altLang="en-US" sz="4600" b="0" dirty="0"/>
          </a:p>
        </p:txBody>
      </p:sp>
      <p:sp>
        <p:nvSpPr>
          <p:cNvPr id="87042" name="Rectangle 2">
            <a:extLst>
              <a:ext uri="{FF2B5EF4-FFF2-40B4-BE49-F238E27FC236}">
                <a16:creationId xmlns:a16="http://schemas.microsoft.com/office/drawing/2014/main" xmlns="" id="{15369CFE-D77B-4649-901D-09E4CDBD2924}"/>
              </a:ext>
            </a:extLst>
          </p:cNvPr>
          <p:cNvSpPr>
            <a:spLocks noGrp="1" noChangeArrowheads="1"/>
          </p:cNvSpPr>
          <p:nvPr>
            <p:ph idx="1"/>
          </p:nvPr>
        </p:nvSpPr>
        <p:spPr>
          <a:xfrm>
            <a:off x="533400" y="1905000"/>
            <a:ext cx="8229600" cy="4572000"/>
          </a:xfrm>
        </p:spPr>
        <p:txBody>
          <a:bodyPr/>
          <a:lstStyle/>
          <a:p>
            <a:pPr eaLnBrk="1" hangingPunct="1"/>
            <a:r>
              <a:rPr lang="en-US" altLang="en-US" b="1"/>
              <a:t>Hayden New Engl J Med 1999;341:1336</a:t>
            </a:r>
          </a:p>
          <a:p>
            <a:pPr lvl="1" eaLnBrk="1" hangingPunct="1"/>
            <a:r>
              <a:rPr lang="en-US" altLang="en-US" b="1"/>
              <a:t>74% reduced rate of illness</a:t>
            </a:r>
          </a:p>
          <a:p>
            <a:pPr lvl="2" eaLnBrk="1" hangingPunct="1"/>
            <a:r>
              <a:rPr lang="en-US" altLang="en-US" b="1"/>
              <a:t>87% in higher incidence group</a:t>
            </a:r>
          </a:p>
          <a:p>
            <a:pPr lvl="1" eaLnBrk="1" hangingPunct="1"/>
            <a:r>
              <a:rPr lang="en-US" altLang="en-US" b="1"/>
              <a:t>withdrawls (for side effects) higher in placebo group</a:t>
            </a:r>
          </a:p>
          <a:p>
            <a:pPr eaLnBrk="1" hangingPunct="1">
              <a:buFont typeface="Wingdings" panose="05000000000000000000" pitchFamily="2" charset="2"/>
              <a:buNone/>
            </a:pPr>
            <a:endParaRPr lang="en-US" altLang="en-US" sz="2100" b="1"/>
          </a:p>
          <a:p>
            <a:pPr eaLnBrk="1" hangingPunct="1"/>
            <a:r>
              <a:rPr lang="en-US" altLang="en-US" b="1"/>
              <a:t>Welliver 40</a:t>
            </a:r>
            <a:r>
              <a:rPr lang="en-US" altLang="en-US" b="1" baseline="30000"/>
              <a:t>th</a:t>
            </a:r>
            <a:r>
              <a:rPr lang="en-US" altLang="en-US" b="1"/>
              <a:t> ICAAC; 9/2000; Poster #980</a:t>
            </a:r>
          </a:p>
          <a:p>
            <a:pPr lvl="1" eaLnBrk="1" hangingPunct="1"/>
            <a:r>
              <a:rPr lang="en-US" altLang="en-US" b="1"/>
              <a:t>92% decrease in lab-confirmed influenza</a:t>
            </a:r>
          </a:p>
          <a:p>
            <a:pPr eaLnBrk="1" hangingPunct="1"/>
            <a:endParaRPr lang="en-US" altLang="en-US" sz="2600" b="1"/>
          </a:p>
          <a:p>
            <a:pPr eaLnBrk="1" hangingPunct="1">
              <a:buFont typeface="Wingdings" panose="05000000000000000000" pitchFamily="2" charset="2"/>
              <a:buNone/>
            </a:pPr>
            <a:endParaRPr lang="en-US" altLang="en-US" sz="2600" b="1"/>
          </a:p>
        </p:txBody>
      </p:sp>
      <p:sp>
        <p:nvSpPr>
          <p:cNvPr id="87044" name="Text Box 5">
            <a:extLst>
              <a:ext uri="{FF2B5EF4-FFF2-40B4-BE49-F238E27FC236}">
                <a16:creationId xmlns:a16="http://schemas.microsoft.com/office/drawing/2014/main" xmlns="" id="{DADD88FB-6039-4386-866D-EEBFF6226F19}"/>
              </a:ext>
            </a:extLst>
          </p:cNvPr>
          <p:cNvSpPr txBox="1">
            <a:spLocks noChangeArrowheads="1"/>
          </p:cNvSpPr>
          <p:nvPr/>
        </p:nvSpPr>
        <p:spPr bwMode="auto">
          <a:xfrm>
            <a:off x="457200" y="5410200"/>
            <a:ext cx="7010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400">
              <a:latin typeface="Times New Roman" panose="02020603050405020304" pitchFamily="18"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xmlns="" id="{B95F1B95-0FB2-4702-9AD5-04755190A2FF}"/>
              </a:ext>
            </a:extLst>
          </p:cNvPr>
          <p:cNvSpPr>
            <a:spLocks noGrp="1" noChangeArrowheads="1"/>
          </p:cNvSpPr>
          <p:nvPr>
            <p:ph type="title"/>
          </p:nvPr>
        </p:nvSpPr>
        <p:spPr/>
        <p:txBody>
          <a:bodyPr/>
          <a:lstStyle/>
          <a:p>
            <a:pPr eaLnBrk="1" hangingPunct="1"/>
            <a:r>
              <a:rPr lang="en-US" altLang="en-US" sz="5000" b="0"/>
              <a:t>Limitations</a:t>
            </a:r>
          </a:p>
        </p:txBody>
      </p:sp>
      <p:sp>
        <p:nvSpPr>
          <p:cNvPr id="89091" name="Rectangle 3">
            <a:extLst>
              <a:ext uri="{FF2B5EF4-FFF2-40B4-BE49-F238E27FC236}">
                <a16:creationId xmlns:a16="http://schemas.microsoft.com/office/drawing/2014/main" xmlns="" id="{A96638EA-777F-44AE-BEDC-F87BB6B6EC9D}"/>
              </a:ext>
            </a:extLst>
          </p:cNvPr>
          <p:cNvSpPr>
            <a:spLocks noGrp="1" noChangeArrowheads="1"/>
          </p:cNvSpPr>
          <p:nvPr>
            <p:ph idx="1"/>
          </p:nvPr>
        </p:nvSpPr>
        <p:spPr/>
        <p:txBody>
          <a:bodyPr/>
          <a:lstStyle/>
          <a:p>
            <a:pPr eaLnBrk="1" hangingPunct="1"/>
            <a:r>
              <a:rPr lang="en-US" altLang="en-US" dirty="0"/>
              <a:t>Must be given within 48 hours of symptom onset</a:t>
            </a:r>
          </a:p>
          <a:p>
            <a:pPr eaLnBrk="1" hangingPunct="1"/>
            <a:r>
              <a:rPr lang="en-US" altLang="en-US" dirty="0"/>
              <a:t>Only works for influenza</a:t>
            </a:r>
          </a:p>
          <a:p>
            <a:pPr eaLnBrk="1" hangingPunct="1"/>
            <a:r>
              <a:rPr lang="en-US" altLang="en-US" dirty="0"/>
              <a:t>Expense</a:t>
            </a:r>
          </a:p>
          <a:p>
            <a:pPr eaLnBrk="1" hangingPunct="1"/>
            <a:r>
              <a:rPr lang="en-US" altLang="en-US" dirty="0"/>
              <a:t>No direct comparison with </a:t>
            </a:r>
            <a:r>
              <a:rPr lang="en-US" altLang="en-US" dirty="0" err="1"/>
              <a:t>amantidine</a:t>
            </a:r>
            <a:endParaRPr lang="en-US" altLang="en-US" dirty="0"/>
          </a:p>
          <a:p>
            <a:pPr lvl="1" eaLnBrk="1" hangingPunct="1"/>
            <a:r>
              <a:rPr lang="en-US" altLang="en-US" dirty="0"/>
              <a:t>Advantages are theoretical</a:t>
            </a:r>
          </a:p>
          <a:p>
            <a:pPr eaLnBrk="1" hangingPunct="1"/>
            <a:r>
              <a:rPr lang="en-US" altLang="en-US" dirty="0"/>
              <a:t>Nausea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xmlns="" id="{345276B0-C186-4B6C-9624-63C91E035F26}"/>
              </a:ext>
            </a:extLst>
          </p:cNvPr>
          <p:cNvSpPr>
            <a:spLocks noGrp="1" noChangeArrowheads="1"/>
          </p:cNvSpPr>
          <p:nvPr>
            <p:ph type="title"/>
          </p:nvPr>
        </p:nvSpPr>
        <p:spPr>
          <a:xfrm>
            <a:off x="228600" y="76200"/>
            <a:ext cx="8839200" cy="836613"/>
          </a:xfrm>
        </p:spPr>
        <p:txBody>
          <a:bodyPr>
            <a:normAutofit fontScale="90000"/>
          </a:bodyPr>
          <a:lstStyle/>
          <a:p>
            <a:pPr algn="ctr" eaLnBrk="1" hangingPunct="1"/>
            <a:r>
              <a:rPr lang="en-US" altLang="en-US" sz="7200" i="1" dirty="0">
                <a:solidFill>
                  <a:srgbClr val="FF0000"/>
                </a:solidFill>
              </a:rPr>
              <a:t>Pandemic, The Movie</a:t>
            </a:r>
          </a:p>
        </p:txBody>
      </p:sp>
      <p:sp>
        <p:nvSpPr>
          <p:cNvPr id="628739" name="Rectangle 3">
            <a:extLst>
              <a:ext uri="{FF2B5EF4-FFF2-40B4-BE49-F238E27FC236}">
                <a16:creationId xmlns:a16="http://schemas.microsoft.com/office/drawing/2014/main" xmlns="" id="{00747EED-134F-4870-B06F-7F8B14934F8C}"/>
              </a:ext>
            </a:extLst>
          </p:cNvPr>
          <p:cNvSpPr>
            <a:spLocks noGrp="1" noChangeArrowheads="1"/>
          </p:cNvSpPr>
          <p:nvPr>
            <p:ph idx="1"/>
          </p:nvPr>
        </p:nvSpPr>
        <p:spPr>
          <a:xfrm>
            <a:off x="228600" y="1219200"/>
            <a:ext cx="8229600" cy="5181600"/>
          </a:xfrm>
        </p:spPr>
        <p:txBody>
          <a:bodyPr/>
          <a:lstStyle/>
          <a:p>
            <a:pPr eaLnBrk="1" hangingPunct="1">
              <a:lnSpc>
                <a:spcPct val="90000"/>
              </a:lnSpc>
            </a:pPr>
            <a:r>
              <a:rPr lang="en-US" altLang="en-US" sz="2600" b="1" dirty="0"/>
              <a:t>Sudden onset of severe cough, shortness of breath, headache, bleeding from nose and lungs, turning blue and followed by death in 4-6 hours</a:t>
            </a:r>
          </a:p>
          <a:p>
            <a:pPr eaLnBrk="1" hangingPunct="1">
              <a:lnSpc>
                <a:spcPct val="90000"/>
              </a:lnSpc>
            </a:pPr>
            <a:r>
              <a:rPr lang="en-US" altLang="en-US" sz="2600" b="1" dirty="0"/>
              <a:t>No treatment works</a:t>
            </a:r>
          </a:p>
          <a:p>
            <a:pPr eaLnBrk="1" hangingPunct="1">
              <a:lnSpc>
                <a:spcPct val="90000"/>
              </a:lnSpc>
            </a:pPr>
            <a:r>
              <a:rPr lang="en-US" altLang="en-US" sz="2600" b="1" dirty="0"/>
              <a:t>Spreads rapidly, without physical contact</a:t>
            </a:r>
          </a:p>
          <a:p>
            <a:pPr lvl="1" eaLnBrk="1" hangingPunct="1">
              <a:lnSpc>
                <a:spcPct val="90000"/>
              </a:lnSpc>
            </a:pPr>
            <a:r>
              <a:rPr lang="en-US" altLang="en-US" sz="2200" b="1" dirty="0"/>
              <a:t>~50% transmission rate </a:t>
            </a:r>
          </a:p>
          <a:p>
            <a:pPr eaLnBrk="1" hangingPunct="1">
              <a:lnSpc>
                <a:spcPct val="90000"/>
              </a:lnSpc>
            </a:pPr>
            <a:r>
              <a:rPr lang="en-US" altLang="en-US" sz="2600" b="1" dirty="0"/>
              <a:t>Affects people 18-30 preferentially and kills ~8% of this age group in the world</a:t>
            </a:r>
          </a:p>
          <a:p>
            <a:pPr lvl="1" eaLnBrk="1" hangingPunct="1">
              <a:lnSpc>
                <a:spcPct val="90000"/>
              </a:lnSpc>
            </a:pPr>
            <a:r>
              <a:rPr lang="en-US" altLang="en-US" sz="2200" b="1" dirty="0"/>
              <a:t>100 million people in two episodes of two months each</a:t>
            </a:r>
          </a:p>
          <a:p>
            <a:pPr eaLnBrk="1" hangingPunct="1">
              <a:lnSpc>
                <a:spcPct val="90000"/>
              </a:lnSpc>
            </a:pPr>
            <a:r>
              <a:rPr lang="en-US" altLang="en-US" sz="2600" b="1" dirty="0"/>
              <a:t>In 24 weeks more people dead of acute illness than died in 100 years of Bubonic Plague</a:t>
            </a:r>
          </a:p>
          <a:p>
            <a:pPr marL="0" indent="0" algn="ctr" eaLnBrk="1" hangingPunct="1">
              <a:lnSpc>
                <a:spcPct val="90000"/>
              </a:lnSpc>
              <a:buNone/>
            </a:pPr>
            <a:r>
              <a:rPr lang="en-US" altLang="en-US" sz="3200" b="1" dirty="0"/>
              <a:t>This was the actual scenario in 1918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87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xmlns="" id="{D11BCAAE-A8AE-4DE8-B70D-E9AB8AF3DDDF}"/>
              </a:ext>
            </a:extLst>
          </p:cNvPr>
          <p:cNvSpPr>
            <a:spLocks noGrp="1" noChangeArrowheads="1"/>
          </p:cNvSpPr>
          <p:nvPr>
            <p:ph type="title"/>
          </p:nvPr>
        </p:nvSpPr>
        <p:spPr/>
        <p:txBody>
          <a:bodyPr/>
          <a:lstStyle/>
          <a:p>
            <a:pPr eaLnBrk="1" hangingPunct="1"/>
            <a:r>
              <a:rPr lang="en-US" altLang="en-US" sz="5700" b="0"/>
              <a:t>Fall, 1918</a:t>
            </a:r>
          </a:p>
        </p:txBody>
      </p:sp>
      <p:sp>
        <p:nvSpPr>
          <p:cNvPr id="629763" name="Rectangle 3">
            <a:extLst>
              <a:ext uri="{FF2B5EF4-FFF2-40B4-BE49-F238E27FC236}">
                <a16:creationId xmlns:a16="http://schemas.microsoft.com/office/drawing/2014/main" xmlns="" id="{79A295F1-FA90-4A20-BDAF-781D41268821}"/>
              </a:ext>
            </a:extLst>
          </p:cNvPr>
          <p:cNvSpPr>
            <a:spLocks noGrp="1" noChangeArrowheads="1"/>
          </p:cNvSpPr>
          <p:nvPr>
            <p:ph idx="1"/>
          </p:nvPr>
        </p:nvSpPr>
        <p:spPr>
          <a:xfrm>
            <a:off x="76200" y="1219200"/>
            <a:ext cx="9067800" cy="5105400"/>
          </a:xfrm>
        </p:spPr>
        <p:txBody>
          <a:bodyPr/>
          <a:lstStyle/>
          <a:p>
            <a:pPr eaLnBrk="1" hangingPunct="1">
              <a:lnSpc>
                <a:spcPct val="90000"/>
              </a:lnSpc>
            </a:pPr>
            <a:r>
              <a:rPr lang="en-US" altLang="en-US" sz="2600" b="1"/>
              <a:t>Relatives won’t come to the aid of orphaned children</a:t>
            </a:r>
          </a:p>
          <a:p>
            <a:pPr eaLnBrk="1" hangingPunct="1">
              <a:lnSpc>
                <a:spcPct val="90000"/>
              </a:lnSpc>
            </a:pPr>
            <a:r>
              <a:rPr lang="en-US" altLang="en-US" sz="2600" b="1"/>
              <a:t>Churches disband</a:t>
            </a:r>
          </a:p>
          <a:p>
            <a:pPr eaLnBrk="1" hangingPunct="1">
              <a:lnSpc>
                <a:spcPct val="90000"/>
              </a:lnSpc>
            </a:pPr>
            <a:r>
              <a:rPr lang="en-US" altLang="en-US" sz="2600" b="1"/>
              <a:t>Women ignore government pleas for nurses</a:t>
            </a:r>
          </a:p>
          <a:p>
            <a:pPr eaLnBrk="1" hangingPunct="1">
              <a:lnSpc>
                <a:spcPct val="90000"/>
              </a:lnSpc>
            </a:pPr>
            <a:r>
              <a:rPr lang="en-US" altLang="en-US" sz="2600" b="1"/>
              <a:t>Called the Spanish Flu because Spain is one of the few countries to not censor influenza news</a:t>
            </a:r>
          </a:p>
          <a:p>
            <a:pPr eaLnBrk="1" hangingPunct="1">
              <a:lnSpc>
                <a:spcPct val="90000"/>
              </a:lnSpc>
            </a:pPr>
            <a:r>
              <a:rPr lang="en-US" altLang="en-US" sz="2600" b="1"/>
              <a:t>US Army refuses to curtail recruiting or reduce crowding, disregarding its own medical corps</a:t>
            </a:r>
          </a:p>
          <a:p>
            <a:pPr lvl="1" eaLnBrk="1" hangingPunct="1">
              <a:lnSpc>
                <a:spcPct val="90000"/>
              </a:lnSpc>
            </a:pPr>
            <a:r>
              <a:rPr lang="en-US" altLang="en-US" sz="2200" b="1"/>
              <a:t>The 28</a:t>
            </a:r>
            <a:r>
              <a:rPr lang="en-US" altLang="en-US" sz="2200" b="1" baseline="30000"/>
              <a:t>th</a:t>
            </a:r>
            <a:r>
              <a:rPr lang="en-US" altLang="en-US" sz="2200" b="1"/>
              <a:t> President</a:t>
            </a:r>
          </a:p>
          <a:p>
            <a:pPr eaLnBrk="1" hangingPunct="1">
              <a:lnSpc>
                <a:spcPct val="90000"/>
              </a:lnSpc>
            </a:pPr>
            <a:r>
              <a:rPr lang="en-US" altLang="en-US" sz="2600" b="1"/>
              <a:t>German Army is forced to cancel its major offensive to win the War</a:t>
            </a:r>
          </a:p>
          <a:p>
            <a:pPr lvl="1" eaLnBrk="1" hangingPunct="1">
              <a:lnSpc>
                <a:spcPct val="90000"/>
              </a:lnSpc>
            </a:pPr>
            <a:r>
              <a:rPr lang="en-US" altLang="en-US" sz="2200" b="1"/>
              <a:t>and loses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9763">
                                            <p:txEl>
                                              <p:pRg st="7" end="7"/>
                                            </p:txEl>
                                          </p:spTgt>
                                        </p:tgtEl>
                                        <p:attrNameLst>
                                          <p:attrName>style.visibility</p:attrName>
                                        </p:attrNameLst>
                                      </p:cBhvr>
                                      <p:to>
                                        <p:strVal val="visible"/>
                                      </p:to>
                                    </p:set>
                                    <p:animEffect transition="in" filter="blinds(horizontal)">
                                      <p:cBhvr>
                                        <p:cTn id="7" dur="500"/>
                                        <p:tgtEl>
                                          <p:spTgt spid="6297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Ncp1603">
            <a:extLst>
              <a:ext uri="{FF2B5EF4-FFF2-40B4-BE49-F238E27FC236}">
                <a16:creationId xmlns:a16="http://schemas.microsoft.com/office/drawing/2014/main" xmlns="" id="{73A3307F-51CF-4BF2-9851-F084CDC4A70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6038"/>
            <a:ext cx="9144000" cy="612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87" name="Text Box 3">
            <a:extLst>
              <a:ext uri="{FF2B5EF4-FFF2-40B4-BE49-F238E27FC236}">
                <a16:creationId xmlns:a16="http://schemas.microsoft.com/office/drawing/2014/main" xmlns="" id="{0F4BFB23-A1CD-4532-BFE3-271AA7D10E9D}"/>
              </a:ext>
            </a:extLst>
          </p:cNvPr>
          <p:cNvSpPr txBox="1">
            <a:spLocks noChangeArrowheads="1"/>
          </p:cNvSpPr>
          <p:nvPr/>
        </p:nvSpPr>
        <p:spPr bwMode="auto">
          <a:xfrm>
            <a:off x="2514600" y="6248400"/>
            <a:ext cx="4800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latin typeface="Times New Roman" panose="02020603050405020304" pitchFamily="18" charset="0"/>
              </a:rPr>
              <a:t>Camp Funston, Kansas 10/12/1918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xmlns="" id="{01FDE999-0BD4-41B3-B0CF-4468EE696969}"/>
              </a:ext>
            </a:extLst>
          </p:cNvPr>
          <p:cNvSpPr>
            <a:spLocks noGrp="1" noChangeArrowheads="1"/>
          </p:cNvSpPr>
          <p:nvPr>
            <p:ph idx="1"/>
          </p:nvPr>
        </p:nvSpPr>
        <p:spPr>
          <a:xfrm>
            <a:off x="76200" y="152400"/>
            <a:ext cx="8991600" cy="6096000"/>
          </a:xfrm>
        </p:spPr>
        <p:txBody>
          <a:bodyPr/>
          <a:lstStyle/>
          <a:p>
            <a:pPr algn="ctr" eaLnBrk="1" hangingPunct="1">
              <a:lnSpc>
                <a:spcPct val="90000"/>
              </a:lnSpc>
              <a:buFont typeface="Wingdings" panose="05000000000000000000" pitchFamily="2" charset="2"/>
              <a:buNone/>
            </a:pPr>
            <a:r>
              <a:rPr lang="en-US" altLang="en-US" sz="7100" b="1" i="1" dirty="0"/>
              <a:t>“We can put a man on the moon, but we have no idea how to treat the common cold…”</a:t>
            </a:r>
          </a:p>
          <a:p>
            <a:pPr algn="ctr" eaLnBrk="1" hangingPunct="1">
              <a:lnSpc>
                <a:spcPct val="90000"/>
              </a:lnSpc>
              <a:buFont typeface="Wingdings" panose="05000000000000000000" pitchFamily="2" charset="2"/>
              <a:buNone/>
            </a:pPr>
            <a:r>
              <a:rPr lang="en-US" altLang="en-US" sz="7100" b="1" i="1" dirty="0"/>
              <a:t>Why?</a:t>
            </a:r>
          </a:p>
          <a:p>
            <a:pPr algn="ctr" eaLnBrk="1" hangingPunct="1">
              <a:lnSpc>
                <a:spcPct val="90000"/>
              </a:lnSpc>
              <a:buFont typeface="Wingdings" panose="05000000000000000000" pitchFamily="2" charset="2"/>
              <a:buNone/>
            </a:pPr>
            <a:r>
              <a:rPr lang="en-US" altLang="en-US" sz="2600" b="1" dirty="0"/>
              <a:t>-G. McGovern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51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Reeve2960">
            <a:extLst>
              <a:ext uri="{FF2B5EF4-FFF2-40B4-BE49-F238E27FC236}">
                <a16:creationId xmlns:a16="http://schemas.microsoft.com/office/drawing/2014/main" xmlns="" id="{61C1A20D-CF2E-4C11-AB6D-7FDC8F6F7A9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Reeve3143">
            <a:extLst>
              <a:ext uri="{FF2B5EF4-FFF2-40B4-BE49-F238E27FC236}">
                <a16:creationId xmlns:a16="http://schemas.microsoft.com/office/drawing/2014/main" xmlns="" id="{60590064-4630-499F-A0E6-B23177C0588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xmlns="" id="{76386D4D-6912-4185-A818-279D2FD75A2A}"/>
              </a:ext>
            </a:extLst>
          </p:cNvPr>
          <p:cNvSpPr>
            <a:spLocks noGrp="1" noChangeArrowheads="1"/>
          </p:cNvSpPr>
          <p:nvPr>
            <p:ph type="title"/>
          </p:nvPr>
        </p:nvSpPr>
        <p:spPr/>
        <p:txBody>
          <a:bodyPr/>
          <a:lstStyle/>
          <a:p>
            <a:pPr eaLnBrk="1" hangingPunct="1"/>
            <a:r>
              <a:rPr lang="en-US" altLang="en-US" sz="3800" b="0"/>
              <a:t>Influenza 1850 – 2000</a:t>
            </a:r>
            <a:br>
              <a:rPr lang="en-US" altLang="en-US" sz="3800" b="0"/>
            </a:br>
            <a:r>
              <a:rPr lang="en-US" altLang="en-US" sz="3800" b="0"/>
              <a:t>Documentable Deaths</a:t>
            </a:r>
          </a:p>
        </p:txBody>
      </p:sp>
      <p:sp>
        <p:nvSpPr>
          <p:cNvPr id="99331" name="Rectangle 3">
            <a:extLst>
              <a:ext uri="{FF2B5EF4-FFF2-40B4-BE49-F238E27FC236}">
                <a16:creationId xmlns:a16="http://schemas.microsoft.com/office/drawing/2014/main" xmlns="" id="{089740F8-E36F-4CFA-9A60-4D8EA6FA8A7D}"/>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t> </a:t>
            </a:r>
          </a:p>
        </p:txBody>
      </p:sp>
      <p:graphicFrame>
        <p:nvGraphicFramePr>
          <p:cNvPr id="99332" name="Object 4">
            <a:extLst>
              <a:ext uri="{FF2B5EF4-FFF2-40B4-BE49-F238E27FC236}">
                <a16:creationId xmlns:a16="http://schemas.microsoft.com/office/drawing/2014/main" xmlns="" id="{1E2D3C41-1B09-4324-A851-28BB1D7EFB12}"/>
              </a:ext>
            </a:extLst>
          </p:cNvPr>
          <p:cNvGraphicFramePr>
            <a:graphicFrameLocks noChangeAspect="1"/>
          </p:cNvGraphicFramePr>
          <p:nvPr/>
        </p:nvGraphicFramePr>
        <p:xfrm>
          <a:off x="0" y="1447800"/>
          <a:ext cx="9144000" cy="5715000"/>
        </p:xfrm>
        <a:graphic>
          <a:graphicData uri="http://schemas.openxmlformats.org/presentationml/2006/ole">
            <p:oleObj spid="_x0000_s99339" name="Worksheet" r:id="rId4" imgW="9502000" imgH="7040880" progId="Excel.Sheet.8">
              <p:embed/>
            </p:oleObj>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xmlns="" id="{174C904F-AEC0-40F9-9B1B-481D55BC829F}"/>
              </a:ext>
            </a:extLst>
          </p:cNvPr>
          <p:cNvSpPr>
            <a:spLocks noGrp="1" noChangeArrowheads="1"/>
          </p:cNvSpPr>
          <p:nvPr>
            <p:ph type="title"/>
          </p:nvPr>
        </p:nvSpPr>
        <p:spPr/>
        <p:txBody>
          <a:bodyPr/>
          <a:lstStyle/>
          <a:p>
            <a:pPr eaLnBrk="1" hangingPunct="1"/>
            <a:r>
              <a:rPr lang="en-US" altLang="en-US" b="0"/>
              <a:t>Influenza 1850 – 2000</a:t>
            </a:r>
          </a:p>
        </p:txBody>
      </p:sp>
      <p:sp>
        <p:nvSpPr>
          <p:cNvPr id="101379" name="Rectangle 3">
            <a:extLst>
              <a:ext uri="{FF2B5EF4-FFF2-40B4-BE49-F238E27FC236}">
                <a16:creationId xmlns:a16="http://schemas.microsoft.com/office/drawing/2014/main" xmlns="" id="{E553D1C6-B06F-481B-9909-B78BCEAFBEBC}"/>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t> </a:t>
            </a:r>
          </a:p>
        </p:txBody>
      </p:sp>
      <p:graphicFrame>
        <p:nvGraphicFramePr>
          <p:cNvPr id="101380" name="Object 4">
            <a:extLst>
              <a:ext uri="{FF2B5EF4-FFF2-40B4-BE49-F238E27FC236}">
                <a16:creationId xmlns:a16="http://schemas.microsoft.com/office/drawing/2014/main" xmlns="" id="{4E25376B-7829-4289-9496-369582F19398}"/>
              </a:ext>
            </a:extLst>
          </p:cNvPr>
          <p:cNvGraphicFramePr>
            <a:graphicFrameLocks noChangeAspect="1"/>
          </p:cNvGraphicFramePr>
          <p:nvPr/>
        </p:nvGraphicFramePr>
        <p:xfrm>
          <a:off x="0" y="989013"/>
          <a:ext cx="9144000" cy="5868987"/>
        </p:xfrm>
        <a:graphic>
          <a:graphicData uri="http://schemas.openxmlformats.org/presentationml/2006/ole">
            <p:oleObj spid="_x0000_s101387" name="Worksheet" r:id="rId4" imgW="9578460" imgH="7239109" progId="Excel.Sheet.8">
              <p:embed/>
            </p:oleObj>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a:extLst>
              <a:ext uri="{FF2B5EF4-FFF2-40B4-BE49-F238E27FC236}">
                <a16:creationId xmlns:a16="http://schemas.microsoft.com/office/drawing/2014/main" xmlns="" id="{6B535A85-CB4A-4C65-808B-6ED415E671BB}"/>
              </a:ext>
            </a:extLst>
          </p:cNvPr>
          <p:cNvSpPr>
            <a:spLocks noGrp="1" noChangeArrowheads="1"/>
          </p:cNvSpPr>
          <p:nvPr>
            <p:ph type="title"/>
          </p:nvPr>
        </p:nvSpPr>
        <p:spPr/>
        <p:txBody>
          <a:bodyPr/>
          <a:lstStyle/>
          <a:p>
            <a:pPr eaLnBrk="1" hangingPunct="1">
              <a:defRPr/>
            </a:pPr>
            <a:r>
              <a:rPr lang="en-US" altLang="en-US" sz="6900" b="0">
                <a:effectLst>
                  <a:outerShdw blurRad="38100" dist="38100" dir="2700000" algn="tl">
                    <a:srgbClr val="C0C0C0"/>
                  </a:outerShdw>
                </a:effectLst>
              </a:rPr>
              <a:t>Disasters</a:t>
            </a:r>
          </a:p>
        </p:txBody>
      </p:sp>
      <p:graphicFrame>
        <p:nvGraphicFramePr>
          <p:cNvPr id="651311" name="Group 47">
            <a:extLst>
              <a:ext uri="{FF2B5EF4-FFF2-40B4-BE49-F238E27FC236}">
                <a16:creationId xmlns:a16="http://schemas.microsoft.com/office/drawing/2014/main" xmlns="" id="{EC6437E2-0BFF-4937-9869-EBB4DE780D27}"/>
              </a:ext>
            </a:extLst>
          </p:cNvPr>
          <p:cNvGraphicFramePr>
            <a:graphicFrameLocks noGrp="1"/>
          </p:cNvGraphicFramePr>
          <p:nvPr>
            <p:ph type="tbl" idx="1"/>
            <p:extLst>
              <p:ext uri="{D42A27DB-BD31-4B8C-83A1-F6EECF244321}">
                <p14:modId xmlns:p14="http://schemas.microsoft.com/office/powerpoint/2010/main" xmlns="" val="569713851"/>
              </p:ext>
            </p:extLst>
          </p:nvPr>
        </p:nvGraphicFramePr>
        <p:xfrm>
          <a:off x="381000" y="1371600"/>
          <a:ext cx="8763000" cy="5204878"/>
        </p:xfrm>
        <a:graphic>
          <a:graphicData uri="http://schemas.openxmlformats.org/drawingml/2006/table">
            <a:tbl>
              <a:tblPr/>
              <a:tblGrid>
                <a:gridCol w="3048000">
                  <a:extLst>
                    <a:ext uri="{9D8B030D-6E8A-4147-A177-3AD203B41FA5}">
                      <a16:colId xmlns:a16="http://schemas.microsoft.com/office/drawing/2014/main" xmlns="" val="2020037930"/>
                    </a:ext>
                  </a:extLst>
                </a:gridCol>
                <a:gridCol w="2590800">
                  <a:extLst>
                    <a:ext uri="{9D8B030D-6E8A-4147-A177-3AD203B41FA5}">
                      <a16:colId xmlns:a16="http://schemas.microsoft.com/office/drawing/2014/main" xmlns="" val="4083676581"/>
                    </a:ext>
                  </a:extLst>
                </a:gridCol>
                <a:gridCol w="3124200">
                  <a:extLst>
                    <a:ext uri="{9D8B030D-6E8A-4147-A177-3AD203B41FA5}">
                      <a16:colId xmlns:a16="http://schemas.microsoft.com/office/drawing/2014/main" xmlns="" val="3663118237"/>
                    </a:ext>
                  </a:extLst>
                </a:gridCol>
              </a:tblGrid>
              <a:tr h="822356">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Event</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 dead</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 population</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224368220"/>
                  </a:ext>
                </a:extLst>
              </a:tr>
              <a:tr h="823944">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Smallpox/Measles (Mexico 1500s)</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27+ million?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&gt;50% of natives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(90%??)</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2143273473"/>
                  </a:ext>
                </a:extLst>
              </a:tr>
              <a:tr h="890049">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Black Plague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(Europe 1347-54)</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25 million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25% of Europeans</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(8% of all humans)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313540326"/>
                  </a:ext>
                </a:extLst>
              </a:tr>
              <a:tr h="890049">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World War II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(1938-45)</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47 million</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(3/4 civilian)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(1.8% of all humans)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786149469"/>
                  </a:ext>
                </a:extLst>
              </a:tr>
              <a:tr h="853472">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Influenza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(worldwide, 1918-19)</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21 million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000" b="1" i="0" u="none" strike="noStrike" cap="none" normalizeH="0" baseline="0">
                          <a:ln>
                            <a:noFill/>
                          </a:ln>
                          <a:solidFill>
                            <a:schemeClr val="tx1"/>
                          </a:solidFill>
                          <a:effectLst/>
                          <a:latin typeface="Arial" panose="020B0604020202020204" pitchFamily="34" charset="0"/>
                          <a:cs typeface="Arial" panose="020B0604020202020204" pitchFamily="34" charset="0"/>
                        </a:rPr>
                        <a:t>8% of young adults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13759943"/>
                  </a:ext>
                </a:extLst>
              </a:tr>
              <a:tr h="822356">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Flood (Huang He River, China, 1931)</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3.7 million</a:t>
                      </a:r>
                    </a:p>
                  </a:txBody>
                  <a:tcPr marT="45722" marB="45722"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6599934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6" name="Rectangle 4">
            <a:extLst>
              <a:ext uri="{FF2B5EF4-FFF2-40B4-BE49-F238E27FC236}">
                <a16:creationId xmlns:a16="http://schemas.microsoft.com/office/drawing/2014/main" xmlns="" id="{926D0433-5FEE-4937-AC75-5E387479A582}"/>
              </a:ext>
            </a:extLst>
          </p:cNvPr>
          <p:cNvSpPr>
            <a:spLocks noGrp="1" noChangeArrowheads="1"/>
          </p:cNvSpPr>
          <p:nvPr>
            <p:ph type="ctrTitle"/>
          </p:nvPr>
        </p:nvSpPr>
        <p:spPr>
          <a:xfrm>
            <a:off x="381000" y="1219200"/>
            <a:ext cx="8763000" cy="1143000"/>
          </a:xfrm>
        </p:spPr>
        <p:txBody>
          <a:bodyPr/>
          <a:lstStyle/>
          <a:p>
            <a:pPr eaLnBrk="1" hangingPunct="1">
              <a:defRPr/>
            </a:pPr>
            <a:r>
              <a:rPr lang="en-US" altLang="en-US" sz="6300">
                <a:effectLst>
                  <a:outerShdw blurRad="38100" dist="38100" dir="2700000" algn="tl">
                    <a:srgbClr val="C0C0C0"/>
                  </a:outerShdw>
                </a:effectLst>
              </a:rPr>
              <a:t>What Happened in 1918?</a:t>
            </a:r>
          </a:p>
        </p:txBody>
      </p:sp>
      <p:sp>
        <p:nvSpPr>
          <p:cNvPr id="105475" name="Rectangle 5">
            <a:extLst>
              <a:ext uri="{FF2B5EF4-FFF2-40B4-BE49-F238E27FC236}">
                <a16:creationId xmlns:a16="http://schemas.microsoft.com/office/drawing/2014/main" xmlns="" id="{73FABFC9-C38D-4121-8D2E-E51236DED125}"/>
              </a:ext>
            </a:extLst>
          </p:cNvPr>
          <p:cNvSpPr>
            <a:spLocks noGrp="1" noChangeArrowheads="1"/>
          </p:cNvSpPr>
          <p:nvPr>
            <p:ph type="subTitle" idx="1"/>
          </p:nvPr>
        </p:nvSpPr>
        <p:spPr/>
        <p:txBody>
          <a:bodyPr/>
          <a:lstStyle/>
          <a:p>
            <a:pPr eaLnBrk="1" hangingPunct="1"/>
            <a:endParaRPr lang="en-US"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xmlns="" id="{1E82EBF9-E104-41B0-83DA-204509A14A65}"/>
              </a:ext>
            </a:extLst>
          </p:cNvPr>
          <p:cNvSpPr>
            <a:spLocks noGrp="1" noChangeArrowheads="1"/>
          </p:cNvSpPr>
          <p:nvPr>
            <p:ph type="title"/>
          </p:nvPr>
        </p:nvSpPr>
        <p:spPr>
          <a:xfrm>
            <a:off x="304800" y="203200"/>
            <a:ext cx="8763000" cy="1143000"/>
          </a:xfrm>
        </p:spPr>
        <p:txBody>
          <a:bodyPr>
            <a:normAutofit fontScale="90000"/>
          </a:bodyPr>
          <a:lstStyle/>
          <a:p>
            <a:pPr eaLnBrk="1" hangingPunct="1"/>
            <a:r>
              <a:rPr lang="en-US" altLang="en-US" sz="3800" b="0" dirty="0"/>
              <a:t>The Severity of Communicable Diseases is Based on the Susceptible Population Density</a:t>
            </a:r>
          </a:p>
        </p:txBody>
      </p:sp>
      <p:sp>
        <p:nvSpPr>
          <p:cNvPr id="106499" name="Line 3">
            <a:extLst>
              <a:ext uri="{FF2B5EF4-FFF2-40B4-BE49-F238E27FC236}">
                <a16:creationId xmlns:a16="http://schemas.microsoft.com/office/drawing/2014/main" xmlns="" id="{24ECECE7-64E8-4CA8-A27D-4A752FFEAECE}"/>
              </a:ext>
            </a:extLst>
          </p:cNvPr>
          <p:cNvSpPr>
            <a:spLocks noChangeShapeType="1"/>
          </p:cNvSpPr>
          <p:nvPr/>
        </p:nvSpPr>
        <p:spPr bwMode="auto">
          <a:xfrm>
            <a:off x="1981200" y="1905000"/>
            <a:ext cx="0" cy="3505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6500" name="Line 4">
            <a:extLst>
              <a:ext uri="{FF2B5EF4-FFF2-40B4-BE49-F238E27FC236}">
                <a16:creationId xmlns:a16="http://schemas.microsoft.com/office/drawing/2014/main" xmlns="" id="{E2654C47-08F5-4B72-99D6-49F9D941E3F2}"/>
              </a:ext>
            </a:extLst>
          </p:cNvPr>
          <p:cNvSpPr>
            <a:spLocks noChangeShapeType="1"/>
          </p:cNvSpPr>
          <p:nvPr/>
        </p:nvSpPr>
        <p:spPr bwMode="auto">
          <a:xfrm>
            <a:off x="1981200" y="5410200"/>
            <a:ext cx="5257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6501" name="Text Box 5">
            <a:extLst>
              <a:ext uri="{FF2B5EF4-FFF2-40B4-BE49-F238E27FC236}">
                <a16:creationId xmlns:a16="http://schemas.microsoft.com/office/drawing/2014/main" xmlns="" id="{DE4250A3-DADC-4116-BF26-BD2113348A49}"/>
              </a:ext>
            </a:extLst>
          </p:cNvPr>
          <p:cNvSpPr txBox="1">
            <a:spLocks noChangeArrowheads="1"/>
          </p:cNvSpPr>
          <p:nvPr/>
        </p:nvSpPr>
        <p:spPr bwMode="auto">
          <a:xfrm>
            <a:off x="76200" y="2514600"/>
            <a:ext cx="1752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susceptible population density</a:t>
            </a:r>
          </a:p>
        </p:txBody>
      </p:sp>
      <p:sp>
        <p:nvSpPr>
          <p:cNvPr id="106502" name="Text Box 6">
            <a:extLst>
              <a:ext uri="{FF2B5EF4-FFF2-40B4-BE49-F238E27FC236}">
                <a16:creationId xmlns:a16="http://schemas.microsoft.com/office/drawing/2014/main" xmlns="" id="{D598AF87-4241-4DE8-832B-291CE0C032B3}"/>
              </a:ext>
            </a:extLst>
          </p:cNvPr>
          <p:cNvSpPr txBox="1">
            <a:spLocks noChangeArrowheads="1"/>
          </p:cNvSpPr>
          <p:nvPr/>
        </p:nvSpPr>
        <p:spPr bwMode="auto">
          <a:xfrm>
            <a:off x="2667000" y="5562600"/>
            <a:ext cx="3810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a:latin typeface="Times New Roman" panose="02020603050405020304" pitchFamily="18" charset="0"/>
              </a:rPr>
              <a:t>disease severity</a:t>
            </a:r>
          </a:p>
        </p:txBody>
      </p:sp>
      <p:sp>
        <p:nvSpPr>
          <p:cNvPr id="106503" name="Freeform 7">
            <a:extLst>
              <a:ext uri="{FF2B5EF4-FFF2-40B4-BE49-F238E27FC236}">
                <a16:creationId xmlns:a16="http://schemas.microsoft.com/office/drawing/2014/main" xmlns="" id="{38FBF4F3-FBEA-4F65-B45F-5DBC3DA4F3B7}"/>
              </a:ext>
            </a:extLst>
          </p:cNvPr>
          <p:cNvSpPr>
            <a:spLocks/>
          </p:cNvSpPr>
          <p:nvPr/>
        </p:nvSpPr>
        <p:spPr bwMode="auto">
          <a:xfrm>
            <a:off x="2286000" y="2133600"/>
            <a:ext cx="4267200" cy="3073400"/>
          </a:xfrm>
          <a:custGeom>
            <a:avLst/>
            <a:gdLst>
              <a:gd name="T0" fmla="*/ 0 w 2688"/>
              <a:gd name="T1" fmla="*/ 2147483646 h 1936"/>
              <a:gd name="T2" fmla="*/ 2147483646 w 2688"/>
              <a:gd name="T3" fmla="*/ 2147483646 h 1936"/>
              <a:gd name="T4" fmla="*/ 2147483646 w 2688"/>
              <a:gd name="T5" fmla="*/ 2147483646 h 1936"/>
              <a:gd name="T6" fmla="*/ 2147483646 w 2688"/>
              <a:gd name="T7" fmla="*/ 0 h 19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88" h="1936">
                <a:moveTo>
                  <a:pt x="0" y="1920"/>
                </a:moveTo>
                <a:cubicBezTo>
                  <a:pt x="328" y="1928"/>
                  <a:pt x="656" y="1936"/>
                  <a:pt x="960" y="1872"/>
                </a:cubicBezTo>
                <a:cubicBezTo>
                  <a:pt x="1264" y="1808"/>
                  <a:pt x="1536" y="1848"/>
                  <a:pt x="1824" y="1536"/>
                </a:cubicBezTo>
                <a:cubicBezTo>
                  <a:pt x="2112" y="1224"/>
                  <a:pt x="2400" y="612"/>
                  <a:pt x="268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6504" name="Text Box 8">
            <a:extLst>
              <a:ext uri="{FF2B5EF4-FFF2-40B4-BE49-F238E27FC236}">
                <a16:creationId xmlns:a16="http://schemas.microsoft.com/office/drawing/2014/main" xmlns="" id="{587D765D-DBB0-4F92-8326-23CAE2B180D8}"/>
              </a:ext>
            </a:extLst>
          </p:cNvPr>
          <p:cNvSpPr txBox="1">
            <a:spLocks noChangeArrowheads="1"/>
          </p:cNvSpPr>
          <p:nvPr/>
        </p:nvSpPr>
        <p:spPr bwMode="auto">
          <a:xfrm>
            <a:off x="2057400" y="4419600"/>
            <a:ext cx="1143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a:latin typeface="Times New Roman" panose="02020603050405020304" pitchFamily="18" charset="0"/>
              </a:rPr>
              <a:t>“common cold”</a:t>
            </a:r>
          </a:p>
        </p:txBody>
      </p:sp>
      <p:sp>
        <p:nvSpPr>
          <p:cNvPr id="106505" name="Text Box 9">
            <a:extLst>
              <a:ext uri="{FF2B5EF4-FFF2-40B4-BE49-F238E27FC236}">
                <a16:creationId xmlns:a16="http://schemas.microsoft.com/office/drawing/2014/main" xmlns="" id="{196F6139-DCFA-4F5C-B38D-7A665AABFB5F}"/>
              </a:ext>
            </a:extLst>
          </p:cNvPr>
          <p:cNvSpPr txBox="1">
            <a:spLocks noChangeArrowheads="1"/>
          </p:cNvSpPr>
          <p:nvPr/>
        </p:nvSpPr>
        <p:spPr bwMode="auto">
          <a:xfrm>
            <a:off x="6629400" y="1752600"/>
            <a:ext cx="2514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Ebola before 2014</a:t>
            </a:r>
          </a:p>
        </p:txBody>
      </p:sp>
      <p:sp>
        <p:nvSpPr>
          <p:cNvPr id="106506" name="Text Box 10">
            <a:extLst>
              <a:ext uri="{FF2B5EF4-FFF2-40B4-BE49-F238E27FC236}">
                <a16:creationId xmlns:a16="http://schemas.microsoft.com/office/drawing/2014/main" xmlns="" id="{E0B01438-D51A-4A79-B3DD-4C5D6D4D953F}"/>
              </a:ext>
            </a:extLst>
          </p:cNvPr>
          <p:cNvSpPr txBox="1">
            <a:spLocks noChangeArrowheads="1"/>
          </p:cNvSpPr>
          <p:nvPr/>
        </p:nvSpPr>
        <p:spPr bwMode="auto">
          <a:xfrm>
            <a:off x="6019800" y="2895600"/>
            <a:ext cx="266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epidemic plague</a:t>
            </a:r>
          </a:p>
        </p:txBody>
      </p:sp>
      <p:sp>
        <p:nvSpPr>
          <p:cNvPr id="106507" name="Text Box 11">
            <a:extLst>
              <a:ext uri="{FF2B5EF4-FFF2-40B4-BE49-F238E27FC236}">
                <a16:creationId xmlns:a16="http://schemas.microsoft.com/office/drawing/2014/main" xmlns="" id="{D0EB71F4-4AD8-4ABB-9503-F7AFD5162697}"/>
              </a:ext>
            </a:extLst>
          </p:cNvPr>
          <p:cNvSpPr txBox="1">
            <a:spLocks noChangeArrowheads="1"/>
          </p:cNvSpPr>
          <p:nvPr/>
        </p:nvSpPr>
        <p:spPr bwMode="auto">
          <a:xfrm>
            <a:off x="3962400" y="4191000"/>
            <a:ext cx="1949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rPr>
              <a:t>mild influenza</a:t>
            </a:r>
          </a:p>
        </p:txBody>
      </p:sp>
      <p:sp>
        <p:nvSpPr>
          <p:cNvPr id="106508" name="Text Box 12">
            <a:extLst>
              <a:ext uri="{FF2B5EF4-FFF2-40B4-BE49-F238E27FC236}">
                <a16:creationId xmlns:a16="http://schemas.microsoft.com/office/drawing/2014/main" xmlns="" id="{9B7F32E2-48CD-4891-817A-0C572FCF4B17}"/>
              </a:ext>
            </a:extLst>
          </p:cNvPr>
          <p:cNvSpPr txBox="1">
            <a:spLocks noChangeArrowheads="1"/>
          </p:cNvSpPr>
          <p:nvPr/>
        </p:nvSpPr>
        <p:spPr bwMode="auto">
          <a:xfrm>
            <a:off x="3962400" y="1981200"/>
            <a:ext cx="23622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                 SARS</a:t>
            </a:r>
          </a:p>
          <a:p>
            <a:pPr>
              <a:spcBef>
                <a:spcPct val="50000"/>
              </a:spcBef>
            </a:pPr>
            <a:r>
              <a:rPr lang="en-US" altLang="en-US" sz="2400">
                <a:latin typeface="Times New Roman" panose="02020603050405020304" pitchFamily="18" charset="0"/>
              </a:rPr>
              <a:t>Severe influenza</a:t>
            </a:r>
          </a:p>
        </p:txBody>
      </p:sp>
      <p:sp>
        <p:nvSpPr>
          <p:cNvPr id="632845" name="Line 13">
            <a:extLst>
              <a:ext uri="{FF2B5EF4-FFF2-40B4-BE49-F238E27FC236}">
                <a16:creationId xmlns:a16="http://schemas.microsoft.com/office/drawing/2014/main" xmlns="" id="{7C39E1F5-EAEC-4752-AADD-4E0DE5010741}"/>
              </a:ext>
            </a:extLst>
          </p:cNvPr>
          <p:cNvSpPr>
            <a:spLocks noChangeShapeType="1"/>
          </p:cNvSpPr>
          <p:nvPr/>
        </p:nvSpPr>
        <p:spPr bwMode="auto">
          <a:xfrm>
            <a:off x="1981200" y="2514600"/>
            <a:ext cx="47244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2846" name="Text Box 14">
            <a:extLst>
              <a:ext uri="{FF2B5EF4-FFF2-40B4-BE49-F238E27FC236}">
                <a16:creationId xmlns:a16="http://schemas.microsoft.com/office/drawing/2014/main" xmlns="" id="{58979FC0-CD37-48CB-BF19-B76073B8CCB0}"/>
              </a:ext>
            </a:extLst>
          </p:cNvPr>
          <p:cNvSpPr txBox="1">
            <a:spLocks noChangeArrowheads="1"/>
          </p:cNvSpPr>
          <p:nvPr/>
        </p:nvSpPr>
        <p:spPr bwMode="auto">
          <a:xfrm>
            <a:off x="2057400" y="2209800"/>
            <a:ext cx="35052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solidFill>
                  <a:srgbClr val="FF0000"/>
                </a:solidFill>
                <a:latin typeface="Times New Roman" panose="02020603050405020304" pitchFamily="18" charset="0"/>
              </a:rPr>
              <a:t>Camp Funston, Kansas, February 1917</a:t>
            </a:r>
          </a:p>
        </p:txBody>
      </p:sp>
      <p:sp>
        <p:nvSpPr>
          <p:cNvPr id="632847" name="Line 15">
            <a:extLst>
              <a:ext uri="{FF2B5EF4-FFF2-40B4-BE49-F238E27FC236}">
                <a16:creationId xmlns:a16="http://schemas.microsoft.com/office/drawing/2014/main" xmlns="" id="{BCA214B4-8B61-4045-A4D9-A480866161B7}"/>
              </a:ext>
            </a:extLst>
          </p:cNvPr>
          <p:cNvSpPr>
            <a:spLocks noChangeShapeType="1"/>
          </p:cNvSpPr>
          <p:nvPr/>
        </p:nvSpPr>
        <p:spPr bwMode="auto">
          <a:xfrm>
            <a:off x="1981200" y="5257800"/>
            <a:ext cx="4876800" cy="0"/>
          </a:xfrm>
          <a:prstGeom prst="line">
            <a:avLst/>
          </a:prstGeom>
          <a:noFill/>
          <a:ln w="12700">
            <a:solidFill>
              <a:schemeClr val="hlink"/>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2848" name="Text Box 16">
            <a:extLst>
              <a:ext uri="{FF2B5EF4-FFF2-40B4-BE49-F238E27FC236}">
                <a16:creationId xmlns:a16="http://schemas.microsoft.com/office/drawing/2014/main" xmlns="" id="{BAFA4108-73E9-4787-B5C2-2DC7A37DD053}"/>
              </a:ext>
            </a:extLst>
          </p:cNvPr>
          <p:cNvSpPr txBox="1">
            <a:spLocks noChangeArrowheads="1"/>
          </p:cNvSpPr>
          <p:nvPr/>
        </p:nvSpPr>
        <p:spPr bwMode="auto">
          <a:xfrm>
            <a:off x="5638800" y="4800600"/>
            <a:ext cx="198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hlink"/>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chemeClr val="hlink"/>
                </a:solidFill>
                <a:latin typeface="Times New Roman" panose="02020603050405020304" pitchFamily="18" charset="0"/>
              </a:rPr>
              <a:t>summer normal</a:t>
            </a:r>
            <a:r>
              <a:rPr lang="en-US" altLang="en-US" sz="2400">
                <a:solidFill>
                  <a:schemeClr val="hlink"/>
                </a:solidFill>
                <a:latin typeface="Times New Roman" panose="02020603050405020304" pitchFamily="18" charset="0"/>
              </a:rPr>
              <a:t> </a:t>
            </a:r>
          </a:p>
        </p:txBody>
      </p:sp>
      <p:sp>
        <p:nvSpPr>
          <p:cNvPr id="632849" name="Line 17">
            <a:extLst>
              <a:ext uri="{FF2B5EF4-FFF2-40B4-BE49-F238E27FC236}">
                <a16:creationId xmlns:a16="http://schemas.microsoft.com/office/drawing/2014/main" xmlns="" id="{57A8F94C-DFC3-46CD-A289-2033C95BC2D9}"/>
              </a:ext>
            </a:extLst>
          </p:cNvPr>
          <p:cNvSpPr>
            <a:spLocks noChangeShapeType="1"/>
          </p:cNvSpPr>
          <p:nvPr/>
        </p:nvSpPr>
        <p:spPr bwMode="auto">
          <a:xfrm>
            <a:off x="1981200" y="4343400"/>
            <a:ext cx="4800600" cy="0"/>
          </a:xfrm>
          <a:prstGeom prst="line">
            <a:avLst/>
          </a:prstGeom>
          <a:noFill/>
          <a:ln w="12700">
            <a:solidFill>
              <a:srgbClr val="FF9933"/>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32850" name="Text Box 18">
            <a:extLst>
              <a:ext uri="{FF2B5EF4-FFF2-40B4-BE49-F238E27FC236}">
                <a16:creationId xmlns:a16="http://schemas.microsoft.com/office/drawing/2014/main" xmlns="" id="{F9F10010-F59E-4F2F-873A-7AA5774F0E18}"/>
              </a:ext>
            </a:extLst>
          </p:cNvPr>
          <p:cNvSpPr txBox="1">
            <a:spLocks noChangeArrowheads="1"/>
          </p:cNvSpPr>
          <p:nvPr/>
        </p:nvSpPr>
        <p:spPr bwMode="auto">
          <a:xfrm>
            <a:off x="5715000" y="3962400"/>
            <a:ext cx="21336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FF9933"/>
                </a:solidFill>
                <a:latin typeface="Times New Roman" panose="02020603050405020304" pitchFamily="18" charset="0"/>
              </a:rPr>
              <a:t>Fall normal</a:t>
            </a:r>
          </a:p>
        </p:txBody>
      </p:sp>
      <p:sp>
        <p:nvSpPr>
          <p:cNvPr id="632851" name="Text Box 19">
            <a:extLst>
              <a:ext uri="{FF2B5EF4-FFF2-40B4-BE49-F238E27FC236}">
                <a16:creationId xmlns:a16="http://schemas.microsoft.com/office/drawing/2014/main" xmlns="" id="{D4FAAB20-AFC8-4F2B-835B-A3BD17D49C87}"/>
              </a:ext>
            </a:extLst>
          </p:cNvPr>
          <p:cNvSpPr txBox="1">
            <a:spLocks noChangeArrowheads="1"/>
          </p:cNvSpPr>
          <p:nvPr/>
        </p:nvSpPr>
        <p:spPr bwMode="auto">
          <a:xfrm>
            <a:off x="3962400" y="3352800"/>
            <a:ext cx="2514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Ebola after 2014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28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848">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28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285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28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2846">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32851"/>
                                        </p:tgtEl>
                                        <p:attrNameLst>
                                          <p:attrName>style.visibility</p:attrName>
                                        </p:attrNameLst>
                                      </p:cBhvr>
                                      <p:to>
                                        <p:strVal val="visible"/>
                                      </p:to>
                                    </p:set>
                                    <p:animEffect transition="in" filter="blinds(horizontal)">
                                      <p:cBhvr>
                                        <p:cTn id="25" dur="500"/>
                                        <p:tgtEl>
                                          <p:spTgt spid="632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5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xmlns="" id="{6FF3B783-20A7-4719-AF89-C9A8453C2993}"/>
              </a:ext>
            </a:extLst>
          </p:cNvPr>
          <p:cNvSpPr>
            <a:spLocks noGrp="1" noChangeArrowheads="1"/>
          </p:cNvSpPr>
          <p:nvPr>
            <p:ph type="title"/>
          </p:nvPr>
        </p:nvSpPr>
        <p:spPr>
          <a:xfrm>
            <a:off x="304800" y="228600"/>
            <a:ext cx="8686800" cy="1143000"/>
          </a:xfrm>
        </p:spPr>
        <p:txBody>
          <a:bodyPr/>
          <a:lstStyle/>
          <a:p>
            <a:pPr eaLnBrk="1" hangingPunct="1"/>
            <a:r>
              <a:rPr lang="en-US" altLang="en-US" sz="3800"/>
              <a:t>Ways to Reduce Susceptible </a:t>
            </a:r>
            <a:br>
              <a:rPr lang="en-US" altLang="en-US" sz="3800"/>
            </a:br>
            <a:r>
              <a:rPr lang="en-US" altLang="en-US" sz="3800"/>
              <a:t>Population Density</a:t>
            </a:r>
          </a:p>
        </p:txBody>
      </p:sp>
      <p:sp>
        <p:nvSpPr>
          <p:cNvPr id="107523" name="Rectangle 3">
            <a:extLst>
              <a:ext uri="{FF2B5EF4-FFF2-40B4-BE49-F238E27FC236}">
                <a16:creationId xmlns:a16="http://schemas.microsoft.com/office/drawing/2014/main" xmlns="" id="{D7AA00C6-217B-4CCA-A061-3A3F3116D178}"/>
              </a:ext>
            </a:extLst>
          </p:cNvPr>
          <p:cNvSpPr>
            <a:spLocks noGrp="1" noChangeArrowheads="1"/>
          </p:cNvSpPr>
          <p:nvPr>
            <p:ph idx="1"/>
          </p:nvPr>
        </p:nvSpPr>
        <p:spPr/>
        <p:txBody>
          <a:bodyPr/>
          <a:lstStyle/>
          <a:p>
            <a:pPr eaLnBrk="1" hangingPunct="1"/>
            <a:r>
              <a:rPr lang="en-US" altLang="en-US" sz="3400" b="1"/>
              <a:t>Death</a:t>
            </a:r>
          </a:p>
          <a:p>
            <a:pPr lvl="1" eaLnBrk="1" hangingPunct="1"/>
            <a:r>
              <a:rPr lang="en-US" altLang="en-US" sz="3000" b="1"/>
              <a:t>debility</a:t>
            </a:r>
          </a:p>
          <a:p>
            <a:pPr eaLnBrk="1" hangingPunct="1"/>
            <a:r>
              <a:rPr lang="en-US" altLang="en-US" sz="3400" b="1"/>
              <a:t>Immunity</a:t>
            </a:r>
          </a:p>
          <a:p>
            <a:pPr lvl="1" eaLnBrk="1" hangingPunct="1"/>
            <a:r>
              <a:rPr lang="en-US" altLang="en-US" sz="3000" b="1"/>
              <a:t>Immunization</a:t>
            </a:r>
          </a:p>
          <a:p>
            <a:pPr eaLnBrk="1" hangingPunct="1"/>
            <a:r>
              <a:rPr lang="en-US" altLang="en-US" sz="3400" b="1"/>
              <a:t>Cultural factors</a:t>
            </a:r>
          </a:p>
          <a:p>
            <a:pPr lvl="1" eaLnBrk="1" hangingPunct="1"/>
            <a:r>
              <a:rPr lang="en-US" altLang="en-US" sz="3000" b="1"/>
              <a:t>Migration</a:t>
            </a:r>
          </a:p>
          <a:p>
            <a:pPr lvl="2" eaLnBrk="1" hangingPunct="1"/>
            <a:r>
              <a:rPr lang="en-US" altLang="en-US" sz="2600" b="1"/>
              <a:t>Flight from cities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xmlns="" id="{31C0ABE3-104F-454C-BD34-38FE662C330C}"/>
              </a:ext>
            </a:extLst>
          </p:cNvPr>
          <p:cNvSpPr>
            <a:spLocks noGrp="1" noChangeArrowheads="1"/>
          </p:cNvSpPr>
          <p:nvPr>
            <p:ph type="title"/>
          </p:nvPr>
        </p:nvSpPr>
        <p:spPr/>
        <p:txBody>
          <a:bodyPr/>
          <a:lstStyle/>
          <a:p>
            <a:pPr eaLnBrk="1" hangingPunct="1"/>
            <a:r>
              <a:rPr lang="en-US" altLang="en-US" sz="4600" b="0"/>
              <a:t>Epidemic Considerations</a:t>
            </a:r>
          </a:p>
        </p:txBody>
      </p:sp>
      <p:sp>
        <p:nvSpPr>
          <p:cNvPr id="108547" name="Line 4">
            <a:extLst>
              <a:ext uri="{FF2B5EF4-FFF2-40B4-BE49-F238E27FC236}">
                <a16:creationId xmlns:a16="http://schemas.microsoft.com/office/drawing/2014/main" xmlns="" id="{9A07E7A5-B509-42DC-B1CF-FB618CEEDA28}"/>
              </a:ext>
            </a:extLst>
          </p:cNvPr>
          <p:cNvSpPr>
            <a:spLocks noChangeShapeType="1"/>
          </p:cNvSpPr>
          <p:nvPr/>
        </p:nvSpPr>
        <p:spPr bwMode="auto">
          <a:xfrm>
            <a:off x="1524000" y="2133600"/>
            <a:ext cx="0" cy="3276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8548" name="Line 5">
            <a:extLst>
              <a:ext uri="{FF2B5EF4-FFF2-40B4-BE49-F238E27FC236}">
                <a16:creationId xmlns:a16="http://schemas.microsoft.com/office/drawing/2014/main" xmlns="" id="{03D2F862-CF89-4417-A1B1-B220DA8DB0D0}"/>
              </a:ext>
            </a:extLst>
          </p:cNvPr>
          <p:cNvSpPr>
            <a:spLocks noChangeShapeType="1"/>
          </p:cNvSpPr>
          <p:nvPr/>
        </p:nvSpPr>
        <p:spPr bwMode="auto">
          <a:xfrm>
            <a:off x="1524000" y="5410200"/>
            <a:ext cx="5562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8549" name="Freeform 8">
            <a:extLst>
              <a:ext uri="{FF2B5EF4-FFF2-40B4-BE49-F238E27FC236}">
                <a16:creationId xmlns:a16="http://schemas.microsoft.com/office/drawing/2014/main" xmlns="" id="{9770546C-CCB8-4D7C-A4F8-F70494DB8E3A}"/>
              </a:ext>
            </a:extLst>
          </p:cNvPr>
          <p:cNvSpPr>
            <a:spLocks/>
          </p:cNvSpPr>
          <p:nvPr/>
        </p:nvSpPr>
        <p:spPr bwMode="auto">
          <a:xfrm>
            <a:off x="1905000" y="2057400"/>
            <a:ext cx="3886200" cy="3352800"/>
          </a:xfrm>
          <a:custGeom>
            <a:avLst/>
            <a:gdLst>
              <a:gd name="T0" fmla="*/ 0 w 2448"/>
              <a:gd name="T1" fmla="*/ 2147483646 h 2112"/>
              <a:gd name="T2" fmla="*/ 241935000 w 2448"/>
              <a:gd name="T3" fmla="*/ 2147483646 h 2112"/>
              <a:gd name="T4" fmla="*/ 1209675000 w 2448"/>
              <a:gd name="T5" fmla="*/ 2147483646 h 2112"/>
              <a:gd name="T6" fmla="*/ 1693545000 w 2448"/>
              <a:gd name="T7" fmla="*/ 1028223750 h 2112"/>
              <a:gd name="T8" fmla="*/ 2147483646 w 2448"/>
              <a:gd name="T9" fmla="*/ 302418750 h 2112"/>
              <a:gd name="T10" fmla="*/ 2147483646 w 2448"/>
              <a:gd name="T11" fmla="*/ 423386250 h 2112"/>
              <a:gd name="T12" fmla="*/ 2147483646 w 2448"/>
              <a:gd name="T13" fmla="*/ 2147483646 h 2112"/>
              <a:gd name="T14" fmla="*/ 2147483646 w 2448"/>
              <a:gd name="T15" fmla="*/ 2147483646 h 2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48" h="2112">
                <a:moveTo>
                  <a:pt x="0" y="2040"/>
                </a:moveTo>
                <a:cubicBezTo>
                  <a:pt x="8" y="2076"/>
                  <a:pt x="16" y="2112"/>
                  <a:pt x="96" y="1992"/>
                </a:cubicBezTo>
                <a:cubicBezTo>
                  <a:pt x="176" y="1872"/>
                  <a:pt x="384" y="1584"/>
                  <a:pt x="480" y="1320"/>
                </a:cubicBezTo>
                <a:cubicBezTo>
                  <a:pt x="576" y="1056"/>
                  <a:pt x="552" y="608"/>
                  <a:pt x="672" y="408"/>
                </a:cubicBezTo>
                <a:cubicBezTo>
                  <a:pt x="792" y="208"/>
                  <a:pt x="1000" y="160"/>
                  <a:pt x="1200" y="120"/>
                </a:cubicBezTo>
                <a:cubicBezTo>
                  <a:pt x="1400" y="80"/>
                  <a:pt x="1696" y="0"/>
                  <a:pt x="1872" y="168"/>
                </a:cubicBezTo>
                <a:cubicBezTo>
                  <a:pt x="2048" y="336"/>
                  <a:pt x="2160" y="816"/>
                  <a:pt x="2256" y="1128"/>
                </a:cubicBezTo>
                <a:cubicBezTo>
                  <a:pt x="2352" y="1440"/>
                  <a:pt x="2400" y="1740"/>
                  <a:pt x="2448" y="2040"/>
                </a:cubicBezTo>
              </a:path>
            </a:pathLst>
          </a:custGeom>
          <a:noFill/>
          <a:ln w="28575" cap="flat" cmpd="sng">
            <a:solidFill>
              <a:schemeClr val="accent2"/>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8550" name="Text Box 9">
            <a:extLst>
              <a:ext uri="{FF2B5EF4-FFF2-40B4-BE49-F238E27FC236}">
                <a16:creationId xmlns:a16="http://schemas.microsoft.com/office/drawing/2014/main" xmlns="" id="{CEF28F5B-2EFF-445C-8B7D-988F4C596CE3}"/>
              </a:ext>
            </a:extLst>
          </p:cNvPr>
          <p:cNvSpPr txBox="1">
            <a:spLocks noChangeArrowheads="1"/>
          </p:cNvSpPr>
          <p:nvPr/>
        </p:nvSpPr>
        <p:spPr bwMode="auto">
          <a:xfrm>
            <a:off x="1295400" y="3429000"/>
            <a:ext cx="2209800" cy="82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a:latin typeface="Times New Roman" panose="02020603050405020304" pitchFamily="18" charset="0"/>
              </a:rPr>
              <a:t>Exponential increase while density remains above threshold</a:t>
            </a:r>
          </a:p>
        </p:txBody>
      </p:sp>
      <p:sp>
        <p:nvSpPr>
          <p:cNvPr id="677898" name="Text Box 10">
            <a:extLst>
              <a:ext uri="{FF2B5EF4-FFF2-40B4-BE49-F238E27FC236}">
                <a16:creationId xmlns:a16="http://schemas.microsoft.com/office/drawing/2014/main" xmlns="" id="{F4F4E089-92E6-45F3-81A1-7A59DAEA2CEB}"/>
              </a:ext>
            </a:extLst>
          </p:cNvPr>
          <p:cNvSpPr txBox="1">
            <a:spLocks noChangeArrowheads="1"/>
          </p:cNvSpPr>
          <p:nvPr/>
        </p:nvSpPr>
        <p:spPr bwMode="auto">
          <a:xfrm>
            <a:off x="1828800" y="2286000"/>
            <a:ext cx="2971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a:latin typeface="Times New Roman" panose="02020603050405020304" pitchFamily="18" charset="0"/>
              </a:rPr>
              <a:t>Leveling as density decreases (immunity, death, flight)</a:t>
            </a:r>
          </a:p>
        </p:txBody>
      </p:sp>
      <p:sp>
        <p:nvSpPr>
          <p:cNvPr id="677899" name="Text Box 11">
            <a:extLst>
              <a:ext uri="{FF2B5EF4-FFF2-40B4-BE49-F238E27FC236}">
                <a16:creationId xmlns:a16="http://schemas.microsoft.com/office/drawing/2014/main" xmlns="" id="{6E150162-FBC8-43C1-AEB2-27C7452BA7CA}"/>
              </a:ext>
            </a:extLst>
          </p:cNvPr>
          <p:cNvSpPr txBox="1">
            <a:spLocks noChangeArrowheads="1"/>
          </p:cNvSpPr>
          <p:nvPr/>
        </p:nvSpPr>
        <p:spPr bwMode="auto">
          <a:xfrm>
            <a:off x="4267200" y="1600200"/>
            <a:ext cx="4495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1600">
                <a:latin typeface="Times New Roman" panose="02020603050405020304" pitchFamily="18" charset="0"/>
              </a:rPr>
              <a:t>Peak determined partly by ability of communicable individuals to be in contact with others (“wellness”)</a:t>
            </a:r>
          </a:p>
        </p:txBody>
      </p:sp>
      <p:sp>
        <p:nvSpPr>
          <p:cNvPr id="677900" name="Text Box 12">
            <a:extLst>
              <a:ext uri="{FF2B5EF4-FFF2-40B4-BE49-F238E27FC236}">
                <a16:creationId xmlns:a16="http://schemas.microsoft.com/office/drawing/2014/main" xmlns="" id="{5617C200-2A62-4C4F-9A29-65EF56FA3B0C}"/>
              </a:ext>
            </a:extLst>
          </p:cNvPr>
          <p:cNvSpPr txBox="1">
            <a:spLocks noChangeArrowheads="1"/>
          </p:cNvSpPr>
          <p:nvPr/>
        </p:nvSpPr>
        <p:spPr bwMode="auto">
          <a:xfrm>
            <a:off x="4800600" y="2362200"/>
            <a:ext cx="17526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latin typeface="Times New Roman" panose="02020603050405020304" pitchFamily="18" charset="0"/>
              </a:rPr>
              <a:t>Infectious agent self-attenuates</a:t>
            </a:r>
          </a:p>
        </p:txBody>
      </p:sp>
      <p:sp>
        <p:nvSpPr>
          <p:cNvPr id="677901" name="Line 13">
            <a:extLst>
              <a:ext uri="{FF2B5EF4-FFF2-40B4-BE49-F238E27FC236}">
                <a16:creationId xmlns:a16="http://schemas.microsoft.com/office/drawing/2014/main" xmlns="" id="{B7B13A64-4E8A-4F2A-A5E9-5765E1DD984E}"/>
              </a:ext>
            </a:extLst>
          </p:cNvPr>
          <p:cNvSpPr>
            <a:spLocks noChangeShapeType="1"/>
          </p:cNvSpPr>
          <p:nvPr/>
        </p:nvSpPr>
        <p:spPr bwMode="auto">
          <a:xfrm>
            <a:off x="1524000" y="2209800"/>
            <a:ext cx="3200400" cy="2133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677902" name="Text Box 14">
            <a:extLst>
              <a:ext uri="{FF2B5EF4-FFF2-40B4-BE49-F238E27FC236}">
                <a16:creationId xmlns:a16="http://schemas.microsoft.com/office/drawing/2014/main" xmlns="" id="{85728A31-CBEE-487B-BC1F-43B846B274EF}"/>
              </a:ext>
            </a:extLst>
          </p:cNvPr>
          <p:cNvSpPr txBox="1">
            <a:spLocks noChangeArrowheads="1"/>
          </p:cNvSpPr>
          <p:nvPr/>
        </p:nvSpPr>
        <p:spPr bwMode="auto">
          <a:xfrm>
            <a:off x="3657600" y="4191000"/>
            <a:ext cx="37338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600">
                <a:latin typeface="Times New Roman" panose="02020603050405020304" pitchFamily="18" charset="0"/>
              </a:rPr>
              <a:t>Susceptible individuals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78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790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790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789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7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90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BF92C60B-7BB8-444E-829C-B84306AA7891}"/>
              </a:ext>
            </a:extLst>
          </p:cNvPr>
          <p:cNvSpPr>
            <a:spLocks noGrp="1" noChangeArrowheads="1"/>
          </p:cNvSpPr>
          <p:nvPr>
            <p:ph type="title"/>
          </p:nvPr>
        </p:nvSpPr>
        <p:spPr>
          <a:xfrm>
            <a:off x="381000" y="228600"/>
            <a:ext cx="7772400" cy="1143000"/>
          </a:xfrm>
        </p:spPr>
        <p:txBody>
          <a:bodyPr>
            <a:normAutofit fontScale="90000"/>
          </a:bodyPr>
          <a:lstStyle/>
          <a:p>
            <a:pPr eaLnBrk="1" hangingPunct="1"/>
            <a:r>
              <a:rPr lang="en-US" altLang="en-US" sz="4600" b="0"/>
              <a:t>The New Zealand Rabbit Plague</a:t>
            </a:r>
            <a:r>
              <a:rPr lang="en-US" altLang="en-US" sz="3800" b="0"/>
              <a:t> </a:t>
            </a:r>
            <a:br>
              <a:rPr lang="en-US" altLang="en-US" sz="3800" b="0"/>
            </a:br>
            <a:endParaRPr lang="en-US" altLang="en-US" sz="3800" b="0"/>
          </a:p>
        </p:txBody>
      </p:sp>
      <p:sp>
        <p:nvSpPr>
          <p:cNvPr id="633859" name="Rectangle 3">
            <a:extLst>
              <a:ext uri="{FF2B5EF4-FFF2-40B4-BE49-F238E27FC236}">
                <a16:creationId xmlns:a16="http://schemas.microsoft.com/office/drawing/2014/main" xmlns="" id="{6EA46CEC-5644-4EC2-AED4-1A3905292BEB}"/>
              </a:ext>
            </a:extLst>
          </p:cNvPr>
          <p:cNvSpPr>
            <a:spLocks noGrp="1" noChangeArrowheads="1"/>
          </p:cNvSpPr>
          <p:nvPr>
            <p:ph type="body" sz="half" idx="1"/>
          </p:nvPr>
        </p:nvSpPr>
        <p:spPr>
          <a:xfrm>
            <a:off x="381000" y="1600200"/>
            <a:ext cx="4800600" cy="4114800"/>
          </a:xfrm>
        </p:spPr>
        <p:txBody>
          <a:bodyPr/>
          <a:lstStyle/>
          <a:p>
            <a:pPr eaLnBrk="1" hangingPunct="1"/>
            <a:r>
              <a:rPr lang="en-US" altLang="en-US" b="1"/>
              <a:t>Hunters</a:t>
            </a:r>
          </a:p>
          <a:p>
            <a:pPr eaLnBrk="1" hangingPunct="1"/>
            <a:r>
              <a:rPr lang="en-US" altLang="en-US" b="1"/>
              <a:t>Rabbit control boards</a:t>
            </a:r>
          </a:p>
          <a:p>
            <a:pPr eaLnBrk="1" hangingPunct="1"/>
            <a:r>
              <a:rPr lang="en-US" altLang="en-US" b="1"/>
              <a:t>Ferrets, weasels, stoats, and cats</a:t>
            </a:r>
          </a:p>
          <a:p>
            <a:pPr eaLnBrk="1" hangingPunct="1"/>
            <a:r>
              <a:rPr lang="en-US" altLang="en-US" b="1"/>
              <a:t>Myxomatosis (1950)</a:t>
            </a:r>
          </a:p>
          <a:p>
            <a:pPr eaLnBrk="1" hangingPunct="1"/>
            <a:r>
              <a:rPr lang="en-US" altLang="en-US" b="1"/>
              <a:t>Rabbit calcivirus (1997)</a:t>
            </a:r>
          </a:p>
          <a:p>
            <a:pPr eaLnBrk="1" hangingPunct="1"/>
            <a:endParaRPr lang="en-US" altLang="en-US" b="1"/>
          </a:p>
        </p:txBody>
      </p:sp>
      <p:pic>
        <p:nvPicPr>
          <p:cNvPr id="633863" name="Picture 7" descr="myxo">
            <a:extLst>
              <a:ext uri="{FF2B5EF4-FFF2-40B4-BE49-F238E27FC236}">
                <a16:creationId xmlns:a16="http://schemas.microsoft.com/office/drawing/2014/main" xmlns="" id="{320790A5-C28C-4775-8225-6CB6D5A5C4EA}"/>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076444" y="2606738"/>
            <a:ext cx="3182112" cy="251764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9572" name="Rectangle 4">
            <a:extLst>
              <a:ext uri="{FF2B5EF4-FFF2-40B4-BE49-F238E27FC236}">
                <a16:creationId xmlns:a16="http://schemas.microsoft.com/office/drawing/2014/main" xmlns="" id="{19E60CD9-6CA5-449C-8291-F60F47717DAA}"/>
              </a:ext>
            </a:extLst>
          </p:cNvPr>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
            </a:r>
            <a:br>
              <a:rPr lang="en-US" altLang="en-US" sz="2400">
                <a:latin typeface="Times New Roman" panose="02020603050405020304" pitchFamily="18" charset="0"/>
              </a:rPr>
            </a:br>
            <a:endParaRPr lang="en-US" altLang="en-US" sz="2400">
              <a:latin typeface="Times New Roman" panose="02020603050405020304" pitchFamily="18" charset="0"/>
            </a:endParaRPr>
          </a:p>
        </p:txBody>
      </p:sp>
      <p:sp>
        <p:nvSpPr>
          <p:cNvPr id="109573" name="Rectangle 5">
            <a:extLst>
              <a:ext uri="{FF2B5EF4-FFF2-40B4-BE49-F238E27FC236}">
                <a16:creationId xmlns:a16="http://schemas.microsoft.com/office/drawing/2014/main" xmlns="" id="{8E24C8BF-3831-4151-8B48-17CB4946EEB1}"/>
              </a:ext>
            </a:extLst>
          </p:cNvPr>
          <p:cNvSpPr>
            <a:spLocks noChangeArrowheads="1"/>
          </p:cNvSpPr>
          <p:nvPr/>
        </p:nvSpPr>
        <p:spPr bwMode="auto">
          <a:xfrm>
            <a:off x="3708400" y="3352800"/>
            <a:ext cx="1841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latin typeface="Times New Roman" panose="02020603050405020304" pitchFamily="18" charset="0"/>
              </a:rPr>
              <a:t/>
            </a:r>
            <a:br>
              <a:rPr lang="en-US" altLang="en-US" sz="2400">
                <a:latin typeface="Times New Roman" panose="02020603050405020304" pitchFamily="18" charset="0"/>
              </a:rPr>
            </a:br>
            <a:endParaRPr lang="en-US" altLang="en-US" sz="2400">
              <a:latin typeface="Times New Roman" panose="02020603050405020304" pitchFamily="18" charset="0"/>
            </a:endParaRPr>
          </a:p>
        </p:txBody>
      </p:sp>
      <p:pic>
        <p:nvPicPr>
          <p:cNvPr id="109574" name="Picture 6" descr="Zoo-Rabbit-1024x768">
            <a:extLst>
              <a:ext uri="{FF2B5EF4-FFF2-40B4-BE49-F238E27FC236}">
                <a16:creationId xmlns:a16="http://schemas.microsoft.com/office/drawing/2014/main" xmlns="" id="{BCD7997A-E6F4-4834-ADB9-1D33B4AB9106}"/>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05375" y="1371600"/>
            <a:ext cx="4238625"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38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386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33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a:extLst>
              <a:ext uri="{FF2B5EF4-FFF2-40B4-BE49-F238E27FC236}">
                <a16:creationId xmlns:a16="http://schemas.microsoft.com/office/drawing/2014/main" xmlns="" id="{CA7D4EE6-583A-4859-B4FB-F7F27400C2F9}"/>
              </a:ext>
            </a:extLst>
          </p:cNvPr>
          <p:cNvSpPr>
            <a:spLocks noGrp="1" noChangeArrowheads="1"/>
          </p:cNvSpPr>
          <p:nvPr>
            <p:ph type="ctrTitle"/>
          </p:nvPr>
        </p:nvSpPr>
        <p:spPr>
          <a:xfrm>
            <a:off x="609600" y="1143000"/>
            <a:ext cx="8763000" cy="1143000"/>
          </a:xfrm>
        </p:spPr>
        <p:txBody>
          <a:bodyPr>
            <a:normAutofit fontScale="90000"/>
          </a:bodyPr>
          <a:lstStyle/>
          <a:p>
            <a:pPr eaLnBrk="1" hangingPunct="1">
              <a:defRPr/>
            </a:pPr>
            <a:r>
              <a:rPr lang="en-US" altLang="en-US">
                <a:effectLst>
                  <a:outerShdw blurRad="38100" dist="38100" dir="2700000" algn="tl">
                    <a:srgbClr val="C0C0C0"/>
                  </a:outerShdw>
                </a:effectLst>
              </a:rPr>
              <a:t>Why Are Respiratory Infections Seasonal?</a:t>
            </a:r>
          </a:p>
        </p:txBody>
      </p:sp>
      <p:sp>
        <p:nvSpPr>
          <p:cNvPr id="14339" name="Rectangle 3">
            <a:extLst>
              <a:ext uri="{FF2B5EF4-FFF2-40B4-BE49-F238E27FC236}">
                <a16:creationId xmlns:a16="http://schemas.microsoft.com/office/drawing/2014/main" xmlns="" id="{C447B7B4-C202-48DD-B162-2EAA2EE276A1}"/>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xmlns="" id="{FBFBE47F-CB75-486B-A99D-61B7F57F1582}"/>
              </a:ext>
            </a:extLst>
          </p:cNvPr>
          <p:cNvSpPr>
            <a:spLocks noGrp="1" noChangeArrowheads="1"/>
          </p:cNvSpPr>
          <p:nvPr>
            <p:ph type="title"/>
          </p:nvPr>
        </p:nvSpPr>
        <p:spPr>
          <a:xfrm>
            <a:off x="304800" y="76200"/>
            <a:ext cx="9144000" cy="1143000"/>
          </a:xfrm>
        </p:spPr>
        <p:txBody>
          <a:bodyPr/>
          <a:lstStyle/>
          <a:p>
            <a:pPr eaLnBrk="1" hangingPunct="1"/>
            <a:r>
              <a:rPr lang="en-US" altLang="en-US" sz="4400" b="0"/>
              <a:t>The Natural History of Disease Severity</a:t>
            </a:r>
            <a:br>
              <a:rPr lang="en-US" altLang="en-US" sz="4400" b="0"/>
            </a:br>
            <a:r>
              <a:rPr lang="en-US" altLang="en-US" sz="2800" b="0"/>
              <a:t>the higher the mortality rate, the more rapid the change</a:t>
            </a:r>
          </a:p>
        </p:txBody>
      </p:sp>
      <p:sp>
        <p:nvSpPr>
          <p:cNvPr id="111619" name="Line 3">
            <a:extLst>
              <a:ext uri="{FF2B5EF4-FFF2-40B4-BE49-F238E27FC236}">
                <a16:creationId xmlns:a16="http://schemas.microsoft.com/office/drawing/2014/main" xmlns="" id="{07B277CC-22E8-49DD-83E5-AF407FF6E6BD}"/>
              </a:ext>
            </a:extLst>
          </p:cNvPr>
          <p:cNvSpPr>
            <a:spLocks noChangeShapeType="1"/>
          </p:cNvSpPr>
          <p:nvPr/>
        </p:nvSpPr>
        <p:spPr bwMode="auto">
          <a:xfrm>
            <a:off x="2362200" y="1295400"/>
            <a:ext cx="0" cy="4419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1620" name="Line 4">
            <a:extLst>
              <a:ext uri="{FF2B5EF4-FFF2-40B4-BE49-F238E27FC236}">
                <a16:creationId xmlns:a16="http://schemas.microsoft.com/office/drawing/2014/main" xmlns="" id="{A12222EB-F6AC-41AD-ABF0-232BDB290E40}"/>
              </a:ext>
            </a:extLst>
          </p:cNvPr>
          <p:cNvSpPr>
            <a:spLocks noChangeShapeType="1"/>
          </p:cNvSpPr>
          <p:nvPr/>
        </p:nvSpPr>
        <p:spPr bwMode="auto">
          <a:xfrm>
            <a:off x="2362200" y="5715000"/>
            <a:ext cx="655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1621" name="Freeform 5">
            <a:extLst>
              <a:ext uri="{FF2B5EF4-FFF2-40B4-BE49-F238E27FC236}">
                <a16:creationId xmlns:a16="http://schemas.microsoft.com/office/drawing/2014/main" xmlns="" id="{3B375D71-95C1-44CC-B739-BD31A76935F2}"/>
              </a:ext>
            </a:extLst>
          </p:cNvPr>
          <p:cNvSpPr>
            <a:spLocks/>
          </p:cNvSpPr>
          <p:nvPr/>
        </p:nvSpPr>
        <p:spPr bwMode="auto">
          <a:xfrm>
            <a:off x="2667000" y="1600200"/>
            <a:ext cx="6172200" cy="4038600"/>
          </a:xfrm>
          <a:custGeom>
            <a:avLst/>
            <a:gdLst>
              <a:gd name="T0" fmla="*/ 0 w 3888"/>
              <a:gd name="T1" fmla="*/ 2147483646 h 2504"/>
              <a:gd name="T2" fmla="*/ 2147483646 w 3888"/>
              <a:gd name="T3" fmla="*/ 2147483646 h 2504"/>
              <a:gd name="T4" fmla="*/ 2147483646 w 3888"/>
              <a:gd name="T5" fmla="*/ 2147483646 h 2504"/>
              <a:gd name="T6" fmla="*/ 2147483646 w 3888"/>
              <a:gd name="T7" fmla="*/ 2147483646 h 2504"/>
              <a:gd name="T8" fmla="*/ 2147483646 w 3888"/>
              <a:gd name="T9" fmla="*/ 1248632220 h 2504"/>
              <a:gd name="T10" fmla="*/ 2147483646 w 3888"/>
              <a:gd name="T11" fmla="*/ 499452565 h 2504"/>
              <a:gd name="T12" fmla="*/ 2147483646 w 3888"/>
              <a:gd name="T13" fmla="*/ 0 h 2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88" h="2504">
                <a:moveTo>
                  <a:pt x="0" y="2448"/>
                </a:moveTo>
                <a:cubicBezTo>
                  <a:pt x="388" y="2456"/>
                  <a:pt x="776" y="2464"/>
                  <a:pt x="1056" y="2448"/>
                </a:cubicBezTo>
                <a:cubicBezTo>
                  <a:pt x="1336" y="2432"/>
                  <a:pt x="1432" y="2504"/>
                  <a:pt x="1680" y="2352"/>
                </a:cubicBezTo>
                <a:cubicBezTo>
                  <a:pt x="1928" y="2200"/>
                  <a:pt x="2296" y="1848"/>
                  <a:pt x="2544" y="1536"/>
                </a:cubicBezTo>
                <a:cubicBezTo>
                  <a:pt x="2792" y="1224"/>
                  <a:pt x="3024" y="704"/>
                  <a:pt x="3168" y="480"/>
                </a:cubicBezTo>
                <a:cubicBezTo>
                  <a:pt x="3312" y="256"/>
                  <a:pt x="3288" y="272"/>
                  <a:pt x="3408" y="192"/>
                </a:cubicBezTo>
                <a:cubicBezTo>
                  <a:pt x="3528" y="112"/>
                  <a:pt x="3808" y="32"/>
                  <a:pt x="3888" y="0"/>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11622" name="Text Box 6">
            <a:extLst>
              <a:ext uri="{FF2B5EF4-FFF2-40B4-BE49-F238E27FC236}">
                <a16:creationId xmlns:a16="http://schemas.microsoft.com/office/drawing/2014/main" xmlns="" id="{B182B436-F40D-43DE-B10F-0B6DCA4F1683}"/>
              </a:ext>
            </a:extLst>
          </p:cNvPr>
          <p:cNvSpPr txBox="1">
            <a:spLocks noChangeArrowheads="1"/>
          </p:cNvSpPr>
          <p:nvPr/>
        </p:nvSpPr>
        <p:spPr bwMode="auto">
          <a:xfrm>
            <a:off x="685800" y="2590800"/>
            <a:ext cx="1295400"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Survival</a:t>
            </a:r>
          </a:p>
          <a:p>
            <a:pPr>
              <a:spcBef>
                <a:spcPct val="50000"/>
              </a:spcBef>
            </a:pPr>
            <a:r>
              <a:rPr lang="en-US" altLang="en-US" sz="2400">
                <a:latin typeface="Times New Roman" panose="02020603050405020304" pitchFamily="18" charset="0"/>
              </a:rPr>
              <a:t>(months)</a:t>
            </a:r>
          </a:p>
        </p:txBody>
      </p:sp>
      <p:sp>
        <p:nvSpPr>
          <p:cNvPr id="111623" name="Text Box 7">
            <a:extLst>
              <a:ext uri="{FF2B5EF4-FFF2-40B4-BE49-F238E27FC236}">
                <a16:creationId xmlns:a16="http://schemas.microsoft.com/office/drawing/2014/main" xmlns="" id="{DEB088E8-44F9-4892-92B8-8630D6714B3F}"/>
              </a:ext>
            </a:extLst>
          </p:cNvPr>
          <p:cNvSpPr txBox="1">
            <a:spLocks noChangeArrowheads="1"/>
          </p:cNvSpPr>
          <p:nvPr/>
        </p:nvSpPr>
        <p:spPr bwMode="auto">
          <a:xfrm>
            <a:off x="2590800" y="6019800"/>
            <a:ext cx="5638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a:latin typeface="Times New Roman" panose="02020603050405020304" pitchFamily="18" charset="0"/>
              </a:rPr>
              <a:t>Time since introduction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1" name="Text Box 3">
            <a:extLst>
              <a:ext uri="{FF2B5EF4-FFF2-40B4-BE49-F238E27FC236}">
                <a16:creationId xmlns:a16="http://schemas.microsoft.com/office/drawing/2014/main" xmlns="" id="{FBB4EF94-4B99-4640-8F3D-97712BBE5825}"/>
              </a:ext>
            </a:extLst>
          </p:cNvPr>
          <p:cNvSpPr txBox="1">
            <a:spLocks noChangeArrowheads="1"/>
          </p:cNvSpPr>
          <p:nvPr/>
        </p:nvSpPr>
        <p:spPr bwMode="auto">
          <a:xfrm>
            <a:off x="533400" y="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400">
              <a:latin typeface="Times New Roman" panose="02020603050405020304" pitchFamily="18" charset="0"/>
            </a:endParaRPr>
          </a:p>
        </p:txBody>
      </p:sp>
      <p:sp>
        <p:nvSpPr>
          <p:cNvPr id="83972" name="Text Box 4">
            <a:extLst>
              <a:ext uri="{FF2B5EF4-FFF2-40B4-BE49-F238E27FC236}">
                <a16:creationId xmlns:a16="http://schemas.microsoft.com/office/drawing/2014/main" xmlns="" id="{29391486-581C-420C-AB2D-EE30C3864B0C}"/>
              </a:ext>
            </a:extLst>
          </p:cNvPr>
          <p:cNvSpPr txBox="1">
            <a:spLocks noChangeArrowheads="1"/>
          </p:cNvSpPr>
          <p:nvPr/>
        </p:nvSpPr>
        <p:spPr bwMode="auto">
          <a:xfrm>
            <a:off x="304800" y="228600"/>
            <a:ext cx="6477000" cy="701675"/>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4000" b="1" dirty="0">
                <a:solidFill>
                  <a:schemeClr val="tx2"/>
                </a:solidFill>
                <a:latin typeface="Times New Roman" panose="02020603050405020304" pitchFamily="18" charset="0"/>
              </a:rPr>
              <a:t>So should I get a flu shot?</a:t>
            </a:r>
          </a:p>
        </p:txBody>
      </p:sp>
      <p:sp>
        <p:nvSpPr>
          <p:cNvPr id="2" name="TextBox 1">
            <a:extLst>
              <a:ext uri="{FF2B5EF4-FFF2-40B4-BE49-F238E27FC236}">
                <a16:creationId xmlns:a16="http://schemas.microsoft.com/office/drawing/2014/main" xmlns="" id="{8AF60597-9886-4A8A-B935-A81B0BD4CDDE}"/>
              </a:ext>
            </a:extLst>
          </p:cNvPr>
          <p:cNvSpPr txBox="1"/>
          <p:nvPr/>
        </p:nvSpPr>
        <p:spPr>
          <a:xfrm>
            <a:off x="685800" y="990600"/>
            <a:ext cx="7543800" cy="4216539"/>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Side effects</a:t>
            </a:r>
          </a:p>
          <a:p>
            <a:r>
              <a:rPr lang="en-US" sz="2400" dirty="0"/>
              <a:t>	</a:t>
            </a:r>
            <a:r>
              <a:rPr lang="en-US" sz="2000" dirty="0"/>
              <a:t>The response may cause flu-like symptoms</a:t>
            </a:r>
          </a:p>
          <a:p>
            <a:r>
              <a:rPr lang="en-US" sz="2000" dirty="0"/>
              <a:t>		</a:t>
            </a:r>
            <a:r>
              <a:rPr lang="en-US" sz="2400" dirty="0"/>
              <a:t>(</a:t>
            </a:r>
            <a:r>
              <a:rPr lang="en-US" sz="2000" dirty="0"/>
              <a:t>It’s dead so it can’t give you the flu)</a:t>
            </a:r>
          </a:p>
          <a:p>
            <a:r>
              <a:rPr lang="en-US" sz="2000" dirty="0"/>
              <a:t>	</a:t>
            </a:r>
            <a:r>
              <a:rPr lang="en-US" sz="2000" dirty="0" err="1"/>
              <a:t>Guillian</a:t>
            </a:r>
            <a:r>
              <a:rPr lang="en-US" sz="2000" dirty="0"/>
              <a:t>-Barre (GBS) was apparently a result of poorly 			prepared lots in 1976 and has been about 			one in a million doses since then.  Influenza is 			more likely to cause GBS than the vaccination</a:t>
            </a:r>
          </a:p>
          <a:p>
            <a:r>
              <a:rPr lang="en-US" sz="2000" dirty="0"/>
              <a:t>	Allergies to components can occur</a:t>
            </a:r>
          </a:p>
          <a:p>
            <a:pPr marL="285750" indent="-285750">
              <a:buFont typeface="Wingdings" panose="05000000000000000000" pitchFamily="2" charset="2"/>
              <a:buChar char="ü"/>
            </a:pPr>
            <a:r>
              <a:rPr lang="en-US" sz="2400" dirty="0"/>
              <a:t>Reasons to get it</a:t>
            </a:r>
          </a:p>
          <a:p>
            <a:r>
              <a:rPr lang="en-US" sz="2400" dirty="0"/>
              <a:t>	It is likely to prevent the flu in epidemic years</a:t>
            </a:r>
          </a:p>
          <a:p>
            <a:r>
              <a:rPr lang="en-US" sz="2400" dirty="0"/>
              <a:t>	It might save your life</a:t>
            </a:r>
          </a:p>
          <a:p>
            <a:r>
              <a:rPr lang="en-US" sz="2400" dirty="0"/>
              <a:t>	It might save the world</a:t>
            </a:r>
            <a:endParaRPr lang="en-US" dirty="0"/>
          </a:p>
        </p:txBody>
      </p:sp>
    </p:spTree>
    <p:extLst>
      <p:ext uri="{BB962C8B-B14F-4D97-AF65-F5344CB8AC3E}">
        <p14:creationId xmlns:p14="http://schemas.microsoft.com/office/powerpoint/2010/main" xmlns="" val="979781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anim calcmode="lin" valueType="num">
                                      <p:cBhvr>
                                        <p:cTn id="11" dur="1000" fill="hold"/>
                                        <p:tgtEl>
                                          <p:spTgt spid="2">
                                            <p:txEl>
                                              <p:pRg st="8" end="8"/>
                                            </p:txEl>
                                          </p:spTgt>
                                        </p:tgtEl>
                                        <p:attrNameLst>
                                          <p:attrName>ppt_w</p:attrName>
                                        </p:attrNameLst>
                                      </p:cBhvr>
                                      <p:tavLst>
                                        <p:tav tm="0">
                                          <p:val>
                                            <p:fltVal val="0"/>
                                          </p:val>
                                        </p:tav>
                                        <p:tav tm="100000">
                                          <p:val>
                                            <p:strVal val="#ppt_w"/>
                                          </p:val>
                                        </p:tav>
                                      </p:tavLst>
                                    </p:anim>
                                    <p:anim calcmode="lin" valueType="num">
                                      <p:cBhvr>
                                        <p:cTn id="12" dur="1000" fill="hold"/>
                                        <p:tgtEl>
                                          <p:spTgt spid="2">
                                            <p:txEl>
                                              <p:pRg st="8" end="8"/>
                                            </p:txEl>
                                          </p:spTgt>
                                        </p:tgtEl>
                                        <p:attrNameLst>
                                          <p:attrName>ppt_h</p:attrName>
                                        </p:attrNameLst>
                                      </p:cBhvr>
                                      <p:tavLst>
                                        <p:tav tm="0">
                                          <p:val>
                                            <p:fltVal val="0"/>
                                          </p:val>
                                        </p:tav>
                                        <p:tav tm="100000">
                                          <p:val>
                                            <p:strVal val="#ppt_h"/>
                                          </p:val>
                                        </p:tav>
                                      </p:tavLst>
                                    </p:anim>
                                    <p:anim calcmode="lin" valueType="num">
                                      <p:cBhvr>
                                        <p:cTn id="13" dur="1000" fill="hold"/>
                                        <p:tgtEl>
                                          <p:spTgt spid="2">
                                            <p:txEl>
                                              <p:pRg st="8" end="8"/>
                                            </p:txEl>
                                          </p:spTgt>
                                        </p:tgtEl>
                                        <p:attrNameLst>
                                          <p:attrName>style.rotation</p:attrName>
                                        </p:attrNameLst>
                                      </p:cBhvr>
                                      <p:tavLst>
                                        <p:tav tm="0">
                                          <p:val>
                                            <p:fltVal val="90"/>
                                          </p:val>
                                        </p:tav>
                                        <p:tav tm="100000">
                                          <p:val>
                                            <p:fltVal val="0"/>
                                          </p:val>
                                        </p:tav>
                                      </p:tavLst>
                                    </p:anim>
                                    <p:animEffect transition="in" filter="fade">
                                      <p:cBhvr>
                                        <p:cTn id="14"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A2B4B69-ADA4-4BC1-B419-908127B23B5F}"/>
              </a:ext>
            </a:extLst>
          </p:cNvPr>
          <p:cNvSpPr txBox="1"/>
          <p:nvPr/>
        </p:nvSpPr>
        <p:spPr>
          <a:xfrm>
            <a:off x="2667000" y="2209800"/>
            <a:ext cx="4343400" cy="1323439"/>
          </a:xfrm>
          <a:prstGeom prst="rect">
            <a:avLst/>
          </a:prstGeom>
          <a:noFill/>
        </p:spPr>
        <p:txBody>
          <a:bodyPr wrap="square" rtlCol="0">
            <a:spAutoFit/>
          </a:bodyPr>
          <a:lstStyle/>
          <a:p>
            <a:pPr algn="ctr"/>
            <a:r>
              <a:rPr lang="en-US" sz="8000" dirty="0"/>
              <a:t>Wake Up!</a:t>
            </a:r>
          </a:p>
        </p:txBody>
      </p:sp>
    </p:spTree>
    <p:extLst>
      <p:ext uri="{BB962C8B-B14F-4D97-AF65-F5344CB8AC3E}">
        <p14:creationId xmlns:p14="http://schemas.microsoft.com/office/powerpoint/2010/main" xmlns="" val="21980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528EB534-D9CD-4DDE-AC0A-E21358324948}"/>
              </a:ext>
            </a:extLst>
          </p:cNvPr>
          <p:cNvSpPr>
            <a:spLocks noGrp="1" noChangeArrowheads="1"/>
          </p:cNvSpPr>
          <p:nvPr>
            <p:ph type="title"/>
          </p:nvPr>
        </p:nvSpPr>
        <p:spPr/>
        <p:txBody>
          <a:bodyPr/>
          <a:lstStyle/>
          <a:p>
            <a:pPr eaLnBrk="1" hangingPunct="1"/>
            <a:r>
              <a:rPr lang="en-US" altLang="en-US" sz="5000" b="0"/>
              <a:t>Colds and Temperature</a:t>
            </a:r>
          </a:p>
        </p:txBody>
      </p:sp>
      <p:sp>
        <p:nvSpPr>
          <p:cNvPr id="15363" name="Rectangle 3">
            <a:extLst>
              <a:ext uri="{FF2B5EF4-FFF2-40B4-BE49-F238E27FC236}">
                <a16:creationId xmlns:a16="http://schemas.microsoft.com/office/drawing/2014/main" xmlns="" id="{A8689212-E7E4-4DA1-82EC-01781F6EE544}"/>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a:t> </a:t>
            </a:r>
          </a:p>
        </p:txBody>
      </p:sp>
      <p:pic>
        <p:nvPicPr>
          <p:cNvPr id="15364" name="Picture 4">
            <a:extLst>
              <a:ext uri="{FF2B5EF4-FFF2-40B4-BE49-F238E27FC236}">
                <a16:creationId xmlns:a16="http://schemas.microsoft.com/office/drawing/2014/main" xmlns="" id="{527716BD-1A53-47F1-A31A-28E29DCB14A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71638"/>
            <a:ext cx="8686800" cy="3462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393C7E26-D77F-4394-ACBB-4829B63EECC9}"/>
              </a:ext>
            </a:extLst>
          </p:cNvPr>
          <p:cNvSpPr>
            <a:spLocks noGrp="1" noChangeArrowheads="1"/>
          </p:cNvSpPr>
          <p:nvPr>
            <p:ph type="title"/>
          </p:nvPr>
        </p:nvSpPr>
        <p:spPr>
          <a:xfrm>
            <a:off x="685800" y="228600"/>
            <a:ext cx="8001000" cy="2057400"/>
          </a:xfrm>
        </p:spPr>
        <p:txBody>
          <a:bodyPr>
            <a:normAutofit fontScale="90000"/>
          </a:bodyPr>
          <a:lstStyle/>
          <a:p>
            <a:pPr eaLnBrk="1" hangingPunct="1">
              <a:lnSpc>
                <a:spcPct val="75000"/>
              </a:lnSpc>
            </a:pPr>
            <a:r>
              <a:rPr lang="en-US" altLang="en-US" sz="5000" b="0"/>
              <a:t>Seasonal risk areas for influenza</a:t>
            </a:r>
            <a:r>
              <a:rPr lang="en-US" altLang="en-US" sz="3800"/>
              <a:t> </a:t>
            </a:r>
            <a:br>
              <a:rPr lang="en-US" altLang="en-US" sz="3800"/>
            </a:br>
            <a:r>
              <a:rPr lang="en-US" altLang="en-US" sz="2500"/>
              <a:t>November–April (blue)</a:t>
            </a:r>
            <a:br>
              <a:rPr lang="en-US" altLang="en-US" sz="2500"/>
            </a:br>
            <a:r>
              <a:rPr lang="en-US" altLang="en-US" sz="2500"/>
              <a:t>April–November (red)</a:t>
            </a:r>
            <a:br>
              <a:rPr lang="en-US" altLang="en-US" sz="2500"/>
            </a:br>
            <a:r>
              <a:rPr lang="en-US" altLang="en-US" sz="2500"/>
              <a:t>year-round (yellow)</a:t>
            </a:r>
            <a:r>
              <a:rPr lang="en-US" altLang="en-US" sz="3800"/>
              <a:t> </a:t>
            </a:r>
          </a:p>
        </p:txBody>
      </p:sp>
      <p:sp>
        <p:nvSpPr>
          <p:cNvPr id="17411" name="Rectangle 3">
            <a:extLst>
              <a:ext uri="{FF2B5EF4-FFF2-40B4-BE49-F238E27FC236}">
                <a16:creationId xmlns:a16="http://schemas.microsoft.com/office/drawing/2014/main" xmlns="" id="{ED99EFCC-CEB2-4A7E-829E-4A201B272811}"/>
              </a:ext>
            </a:extLst>
          </p:cNvPr>
          <p:cNvSpPr>
            <a:spLocks noGrp="1" noChangeArrowheads="1"/>
          </p:cNvSpPr>
          <p:nvPr>
            <p:ph idx="1"/>
          </p:nvPr>
        </p:nvSpPr>
        <p:spPr>
          <a:xfrm>
            <a:off x="457200" y="2355850"/>
            <a:ext cx="8229600" cy="2181225"/>
          </a:xfrm>
        </p:spPr>
        <p:txBody>
          <a:bodyPr/>
          <a:lstStyle/>
          <a:p>
            <a:pPr eaLnBrk="1" hangingPunct="1">
              <a:buFont typeface="Wingdings" panose="05000000000000000000" pitchFamily="2" charset="2"/>
              <a:buNone/>
            </a:pPr>
            <a:r>
              <a:rPr lang="en-US" altLang="en-US"/>
              <a:t>  </a:t>
            </a:r>
          </a:p>
        </p:txBody>
      </p:sp>
      <p:pic>
        <p:nvPicPr>
          <p:cNvPr id="17412" name="Picture 5" descr="File:Influenza Seasonal Risk Areas.svg">
            <a:extLst>
              <a:ext uri="{FF2B5EF4-FFF2-40B4-BE49-F238E27FC236}">
                <a16:creationId xmlns:a16="http://schemas.microsoft.com/office/drawing/2014/main" xmlns="" id="{B3FA7AD1-22C0-47D4-AE90-E57787966B8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2667000"/>
            <a:ext cx="7620000" cy="391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3" name="Line 6">
            <a:extLst>
              <a:ext uri="{FF2B5EF4-FFF2-40B4-BE49-F238E27FC236}">
                <a16:creationId xmlns:a16="http://schemas.microsoft.com/office/drawing/2014/main" xmlns="" id="{742C8914-2422-4877-A65D-BC7506BBDB07}"/>
              </a:ext>
            </a:extLst>
          </p:cNvPr>
          <p:cNvSpPr>
            <a:spLocks noChangeShapeType="1"/>
          </p:cNvSpPr>
          <p:nvPr/>
        </p:nvSpPr>
        <p:spPr bwMode="auto">
          <a:xfrm>
            <a:off x="914400" y="3276600"/>
            <a:ext cx="7620000" cy="0"/>
          </a:xfrm>
          <a:prstGeom prst="line">
            <a:avLst/>
          </a:prstGeom>
          <a:noFill/>
          <a:ln w="12700">
            <a:solidFill>
              <a:schemeClr val="bg2"/>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52F93B18-71A2-42F5-9A55-47D90FB0E834}"/>
              </a:ext>
            </a:extLst>
          </p:cNvPr>
          <p:cNvSpPr>
            <a:spLocks noGrp="1" noChangeArrowheads="1"/>
          </p:cNvSpPr>
          <p:nvPr>
            <p:ph type="title"/>
          </p:nvPr>
        </p:nvSpPr>
        <p:spPr>
          <a:xfrm>
            <a:off x="381000" y="76200"/>
            <a:ext cx="8915400" cy="838200"/>
          </a:xfrm>
        </p:spPr>
        <p:txBody>
          <a:bodyPr/>
          <a:lstStyle/>
          <a:p>
            <a:pPr eaLnBrk="1" hangingPunct="1"/>
            <a:r>
              <a:rPr lang="en-US" altLang="en-US" sz="3800"/>
              <a:t>Causes of Upper Respiratory Infections</a:t>
            </a:r>
          </a:p>
        </p:txBody>
      </p:sp>
      <p:graphicFrame>
        <p:nvGraphicFramePr>
          <p:cNvPr id="308227" name="Group 3">
            <a:extLst>
              <a:ext uri="{FF2B5EF4-FFF2-40B4-BE49-F238E27FC236}">
                <a16:creationId xmlns:a16="http://schemas.microsoft.com/office/drawing/2014/main" xmlns="" id="{10D25881-54F2-422F-AAA6-6EFCFD98F69A}"/>
              </a:ext>
            </a:extLst>
          </p:cNvPr>
          <p:cNvGraphicFramePr>
            <a:graphicFrameLocks noGrp="1"/>
          </p:cNvGraphicFramePr>
          <p:nvPr>
            <p:ph type="tbl" idx="1"/>
          </p:nvPr>
        </p:nvGraphicFramePr>
        <p:xfrm>
          <a:off x="381000" y="914400"/>
          <a:ext cx="8077200" cy="4754770"/>
        </p:xfrm>
        <a:graphic>
          <a:graphicData uri="http://schemas.openxmlformats.org/drawingml/2006/table">
            <a:tbl>
              <a:tblPr/>
              <a:tblGrid>
                <a:gridCol w="2247900">
                  <a:extLst>
                    <a:ext uri="{9D8B030D-6E8A-4147-A177-3AD203B41FA5}">
                      <a16:colId xmlns:a16="http://schemas.microsoft.com/office/drawing/2014/main" xmlns="" val="611764945"/>
                    </a:ext>
                  </a:extLst>
                </a:gridCol>
                <a:gridCol w="1943100">
                  <a:extLst>
                    <a:ext uri="{9D8B030D-6E8A-4147-A177-3AD203B41FA5}">
                      <a16:colId xmlns:a16="http://schemas.microsoft.com/office/drawing/2014/main" xmlns="" val="3415892826"/>
                    </a:ext>
                  </a:extLst>
                </a:gridCol>
                <a:gridCol w="1943100">
                  <a:extLst>
                    <a:ext uri="{9D8B030D-6E8A-4147-A177-3AD203B41FA5}">
                      <a16:colId xmlns:a16="http://schemas.microsoft.com/office/drawing/2014/main" xmlns="" val="2524800459"/>
                    </a:ext>
                  </a:extLst>
                </a:gridCol>
                <a:gridCol w="1943100">
                  <a:extLst>
                    <a:ext uri="{9D8B030D-6E8A-4147-A177-3AD203B41FA5}">
                      <a16:colId xmlns:a16="http://schemas.microsoft.com/office/drawing/2014/main" xmlns="" val="19919492"/>
                    </a:ext>
                  </a:extLst>
                </a:gridCol>
              </a:tblGrid>
              <a:tr h="487648">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Etiology</a:t>
                      </a:r>
                    </a:p>
                  </a:txBody>
                  <a:tcPr marT="45715" marB="45715"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Types</a:t>
                      </a:r>
                    </a:p>
                  </a:txBody>
                  <a:tcPr marT="45715" marB="45715"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600" b="1" i="0" u="none" strike="noStrike" cap="none" normalizeH="0" baseline="0">
                          <a:ln>
                            <a:noFill/>
                          </a:ln>
                          <a:solidFill>
                            <a:schemeClr val="tx1"/>
                          </a:solidFill>
                          <a:effectLst/>
                          <a:latin typeface="Arial" panose="020B0604020202020204" pitchFamily="34" charset="0"/>
                          <a:cs typeface="Arial" panose="020B0604020202020204" pitchFamily="34" charset="0"/>
                        </a:rPr>
                        <a:t>%</a:t>
                      </a:r>
                    </a:p>
                  </a:txBody>
                  <a:tcPr marT="45715" marB="45715" horzOverflow="overflow">
                    <a:lnL>
                      <a:noFill/>
                    </a:lnL>
                    <a:lnR>
                      <a:noFill/>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936594810"/>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Rhinovirus</a:t>
                      </a:r>
                    </a:p>
                  </a:txBody>
                  <a:tcPr marT="45715" marB="45715" horzOverflow="overflow">
                    <a:lnL w="28575" cap="flat" cmpd="sng" algn="ctr">
                      <a:solidFill>
                        <a:schemeClr val="tx1"/>
                      </a:solidFill>
                      <a:prstDash val="solid"/>
                      <a:round/>
                      <a:headEnd type="none" w="sm" len="sm"/>
                      <a:tailEnd type="none" w="sm" len="sm"/>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120+</a:t>
                      </a:r>
                    </a:p>
                  </a:txBody>
                  <a:tcPr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30</a:t>
                      </a:r>
                    </a:p>
                  </a:txBody>
                  <a:tcPr marT="45715" marB="45715" horzOverflow="overflow">
                    <a:lnL>
                      <a:noFill/>
                    </a:lnL>
                    <a:lnR>
                      <a:noFill/>
                    </a:lnR>
                    <a:lnT w="12700" cap="flat" cmpd="sng" algn="ctr">
                      <a:solidFill>
                        <a:schemeClr val="tx1"/>
                      </a:solidFill>
                      <a:prstDash val="solid"/>
                      <a:round/>
                      <a:headEnd type="none" w="sm" len="sm"/>
                      <a:tailEnd type="none" w="sm" len="sm"/>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hand to eye</a:t>
                      </a:r>
                    </a:p>
                  </a:txBody>
                  <a:tcPr marT="45715" marB="45715" horzOverflow="overflow">
                    <a:lnL>
                      <a:noFill/>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a:noFill/>
                    </a:lnB>
                    <a:lnTlToBr>
                      <a:noFill/>
                    </a:lnTlToBr>
                    <a:lnBlToTr>
                      <a:noFill/>
                    </a:lnBlToTr>
                    <a:noFill/>
                  </a:tcPr>
                </a:tc>
                <a:extLst>
                  <a:ext uri="{0D108BD9-81ED-4DB2-BD59-A6C34878D82A}">
                    <a16:rowId xmlns:a16="http://schemas.microsoft.com/office/drawing/2014/main" xmlns="" val="3445490504"/>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Coronavirus</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aerosol</a:t>
                      </a: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1223991625"/>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Syncytial</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3422857628"/>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Parainfluenza</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206256715"/>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Adenovirus</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33</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2561111521"/>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Enterovirus</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60+</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2041142529"/>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Reovirus</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499429288"/>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other viruses</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35</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3280601245"/>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bacteria</a:t>
                      </a:r>
                    </a:p>
                  </a:txBody>
                  <a:tcPr marT="45715" marB="45715" horzOverflow="overflow">
                    <a:lnL w="28575" cap="flat" cmpd="sng" algn="ctr">
                      <a:solidFill>
                        <a:schemeClr val="tx1"/>
                      </a:solidFill>
                      <a:prstDash val="solid"/>
                      <a:round/>
                      <a:headEnd type="none" w="sm" len="sm"/>
                      <a:tailEnd type="none" w="sm" len="sm"/>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T="45715" marB="45715" horzOverflow="overflow">
                    <a:lnL>
                      <a:noFill/>
                    </a:lnL>
                    <a:lnR>
                      <a:noFill/>
                    </a:lnR>
                    <a:lnT>
                      <a:noFill/>
                    </a:lnT>
                    <a:lnB>
                      <a:noFill/>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endPar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T="45715" marB="45715" horzOverflow="overflow">
                    <a:lnL>
                      <a:noFill/>
                    </a:lnL>
                    <a:lnR w="28575" cap="flat" cmpd="sng" algn="ctr">
                      <a:solidFill>
                        <a:schemeClr val="tx1"/>
                      </a:solidFill>
                      <a:prstDash val="solid"/>
                      <a:round/>
                      <a:headEnd type="none" w="sm" len="sm"/>
                      <a:tailEnd type="none" w="sm" len="sm"/>
                    </a:lnR>
                    <a:lnT>
                      <a:noFill/>
                    </a:lnT>
                    <a:lnB>
                      <a:noFill/>
                    </a:lnB>
                    <a:lnTlToBr>
                      <a:noFill/>
                    </a:lnTlToBr>
                    <a:lnBlToTr>
                      <a:noFill/>
                    </a:lnBlToTr>
                    <a:noFill/>
                  </a:tcPr>
                </a:tc>
                <a:extLst>
                  <a:ext uri="{0D108BD9-81ED-4DB2-BD59-A6C34878D82A}">
                    <a16:rowId xmlns:a16="http://schemas.microsoft.com/office/drawing/2014/main" xmlns="" val="3399095483"/>
                  </a:ext>
                </a:extLst>
              </a:tr>
              <a:tr h="426691">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Influenza</a:t>
                      </a:r>
                    </a:p>
                  </a:txBody>
                  <a:tcPr marT="45715" marB="45715" horzOverflow="overflow">
                    <a:lnL w="28575" cap="flat" cmpd="sng" algn="ctr">
                      <a:solidFill>
                        <a:schemeClr val="tx1"/>
                      </a:solidFill>
                      <a:prstDash val="solid"/>
                      <a:round/>
                      <a:headEnd type="none" w="sm" len="sm"/>
                      <a:tailEnd type="none" w="sm" len="sm"/>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T="45715" marB="45715" horzOverflow="overflow">
                    <a:lnL>
                      <a:noFill/>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2(0-90%)</a:t>
                      </a:r>
                    </a:p>
                  </a:txBody>
                  <a:tcPr marT="45715" marB="45715" horzOverflow="overflow">
                    <a:lnL>
                      <a:noFill/>
                    </a:lnL>
                    <a:lnR>
                      <a:noFill/>
                    </a:lnR>
                    <a:lnT>
                      <a:noFill/>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accent1"/>
                        </a:buClr>
                        <a:buSzPct val="65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6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42888">
                        <a:spcBef>
                          <a:spcPct val="20000"/>
                        </a:spcBef>
                        <a:buClr>
                          <a:schemeClr val="accent1"/>
                        </a:buClr>
                        <a:buSzPct val="65000"/>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3pPr>
                      <a:lvl4pPr indent="-347663">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487363">
                        <a:spcBef>
                          <a:spcPct val="20000"/>
                        </a:spcBef>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487363" fontAlgn="base">
                        <a:spcBef>
                          <a:spcPct val="20000"/>
                        </a:spcBef>
                        <a:spcAft>
                          <a:spcPct val="0"/>
                        </a:spcAft>
                        <a:buClr>
                          <a:schemeClr val="accent1"/>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anose="05000000000000000000" pitchFamily="2" charset="2"/>
                        <a:buNone/>
                        <a:tabLst/>
                      </a:pPr>
                      <a:r>
                        <a:rPr kumimoji="0" lang="en-US" altLang="en-US" sz="2200" b="1" i="0" u="none" strike="noStrike" cap="none" normalizeH="0" baseline="0">
                          <a:ln>
                            <a:noFill/>
                          </a:ln>
                          <a:solidFill>
                            <a:schemeClr val="tx1"/>
                          </a:solidFill>
                          <a:effectLst/>
                          <a:latin typeface="Arial" panose="020B0604020202020204" pitchFamily="34" charset="0"/>
                          <a:cs typeface="Arial" panose="020B0604020202020204" pitchFamily="34" charset="0"/>
                        </a:rPr>
                        <a:t>aerosol</a:t>
                      </a:r>
                    </a:p>
                  </a:txBody>
                  <a:tcPr marT="45715" marB="45715" horzOverflow="overflow">
                    <a:lnL>
                      <a:noFill/>
                    </a:lnL>
                    <a:lnR w="28575" cap="flat" cmpd="sng" algn="ctr">
                      <a:solidFill>
                        <a:schemeClr val="tx1"/>
                      </a:solidFill>
                      <a:prstDash val="solid"/>
                      <a:round/>
                      <a:headEnd type="none" w="sm" len="sm"/>
                      <a:tailEnd type="none" w="sm" len="sm"/>
                    </a:lnR>
                    <a:lnT>
                      <a:noFill/>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3397335832"/>
                  </a:ext>
                </a:extLst>
              </a:tr>
            </a:tbl>
          </a:graphicData>
        </a:graphic>
      </p:graphicFrame>
      <p:sp>
        <p:nvSpPr>
          <p:cNvPr id="18485" name="AutoShape 55">
            <a:extLst>
              <a:ext uri="{FF2B5EF4-FFF2-40B4-BE49-F238E27FC236}">
                <a16:creationId xmlns:a16="http://schemas.microsoft.com/office/drawing/2014/main" xmlns="" id="{A999149F-C1F0-47DB-9C92-E1E2B0FABBED}"/>
              </a:ext>
            </a:extLst>
          </p:cNvPr>
          <p:cNvSpPr>
            <a:spLocks/>
          </p:cNvSpPr>
          <p:nvPr/>
        </p:nvSpPr>
        <p:spPr bwMode="auto">
          <a:xfrm>
            <a:off x="3733800" y="2438400"/>
            <a:ext cx="838200" cy="2133600"/>
          </a:xfrm>
          <a:prstGeom prst="rightBrace">
            <a:avLst>
              <a:gd name="adj1" fmla="val 21212"/>
              <a:gd name="adj2" fmla="val 50000"/>
            </a:avLst>
          </a:prstGeom>
          <a:noFill/>
          <a:ln w="28575">
            <a:solidFill>
              <a:schemeClr val="tx1"/>
            </a:solidFill>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2358</TotalTime>
  <Words>3686</Words>
  <Application>Microsoft Office PowerPoint</Application>
  <PresentationFormat>On-screen Show (4:3)</PresentationFormat>
  <Paragraphs>621</Paragraphs>
  <Slides>62</Slides>
  <Notes>46</Notes>
  <HiddenSlides>5</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65" baseType="lpstr">
      <vt:lpstr>Office Theme</vt:lpstr>
      <vt:lpstr>Chart</vt:lpstr>
      <vt:lpstr>Worksheet</vt:lpstr>
      <vt:lpstr>8. Seasonal Respiratory Infections</vt:lpstr>
      <vt:lpstr>Questions</vt:lpstr>
      <vt:lpstr>Reasons for Physician Visits (U.S.) Adults, million visits  </vt:lpstr>
      <vt:lpstr>Reasons for Physician Visits (U.S.) Children, Visits per Year </vt:lpstr>
      <vt:lpstr>Slide 5</vt:lpstr>
      <vt:lpstr>Why Are Respiratory Infections Seasonal?</vt:lpstr>
      <vt:lpstr>Colds and Temperature</vt:lpstr>
      <vt:lpstr>Seasonal risk areas for influenza  November–April (blue) April–November (red) year-round (yellow) </vt:lpstr>
      <vt:lpstr>Causes of Upper Respiratory Infections</vt:lpstr>
      <vt:lpstr>Slide 10</vt:lpstr>
      <vt:lpstr>The Respiratory Virus Cycle</vt:lpstr>
      <vt:lpstr>Slide 12</vt:lpstr>
      <vt:lpstr>Colds, Temperature, and Contact</vt:lpstr>
      <vt:lpstr>Vertebrates as Viral Chauffeurs</vt:lpstr>
      <vt:lpstr>Cures for the Common Cold</vt:lpstr>
      <vt:lpstr>Slide 16</vt:lpstr>
      <vt:lpstr>Slide 17</vt:lpstr>
      <vt:lpstr>Drugs and Respiratory Illnesses</vt:lpstr>
      <vt:lpstr>So Why Can’t We Cure  the Common Cold?</vt:lpstr>
      <vt:lpstr>Where Should I Invest Money for the Common Cold?</vt:lpstr>
      <vt:lpstr>Influenza</vt:lpstr>
      <vt:lpstr>Slide 22</vt:lpstr>
      <vt:lpstr>Influenza vs Cold Symptoms</vt:lpstr>
      <vt:lpstr>Pneumonia and Influenza Mortality  Rates by Age</vt:lpstr>
      <vt:lpstr>Secondary Complications of Influenza</vt:lpstr>
      <vt:lpstr>Influenza Surface Proteins</vt:lpstr>
      <vt:lpstr>Clinically Relevant Influenza Viruses</vt:lpstr>
      <vt:lpstr>  A Constantly Mutating Virus</vt:lpstr>
      <vt:lpstr> Antigenic Shift</vt:lpstr>
      <vt:lpstr>Natural History of Influenza Viruses</vt:lpstr>
      <vt:lpstr>Occurrence of Influenza Pandemics  and Epidemics</vt:lpstr>
      <vt:lpstr>Confirmed Influenza Isolates:  Type A vs Type B</vt:lpstr>
      <vt:lpstr>Traditional Therapy for Influenza</vt:lpstr>
      <vt:lpstr>Newer Management Options</vt:lpstr>
      <vt:lpstr>Rapid Diagnostic Tests</vt:lpstr>
      <vt:lpstr>The Value of Surveillance</vt:lpstr>
      <vt:lpstr>Influenza Activity in the US 2010-2016</vt:lpstr>
      <vt:lpstr>Slide 38</vt:lpstr>
      <vt:lpstr>2017-18 Influenza Vaccine</vt:lpstr>
      <vt:lpstr>Efficacy of the 2015-16 Influenza Vaccine</vt:lpstr>
      <vt:lpstr>Tamiflu</vt:lpstr>
      <vt:lpstr>Viral Titers in Nasal Lavages</vt:lpstr>
      <vt:lpstr>Naturally Occurring Influenza –  Results – Outcome</vt:lpstr>
      <vt:lpstr>Oseltamivir phosphate Significantly Shortened Duration of Symptoms</vt:lpstr>
      <vt:lpstr>Oseltamivir Postexposure Prophylaxis Studies</vt:lpstr>
      <vt:lpstr>Limitations</vt:lpstr>
      <vt:lpstr>Pandemic, The Movie</vt:lpstr>
      <vt:lpstr>Fall, 1918</vt:lpstr>
      <vt:lpstr>Slide 49</vt:lpstr>
      <vt:lpstr>Slide 50</vt:lpstr>
      <vt:lpstr>Slide 51</vt:lpstr>
      <vt:lpstr>Influenza 1850 – 2000 Documentable Deaths</vt:lpstr>
      <vt:lpstr>Influenza 1850 – 2000</vt:lpstr>
      <vt:lpstr>Disasters</vt:lpstr>
      <vt:lpstr>What Happened in 1918?</vt:lpstr>
      <vt:lpstr>The Severity of Communicable Diseases is Based on the Susceptible Population Density</vt:lpstr>
      <vt:lpstr>Ways to Reduce Susceptible  Population Density</vt:lpstr>
      <vt:lpstr>Epidemic Considerations</vt:lpstr>
      <vt:lpstr>The New Zealand Rabbit Plague  </vt:lpstr>
      <vt:lpstr>The Natural History of Disease Severity the higher the mortality rate, the more rapid the change</vt:lpstr>
      <vt:lpstr>Slide 61</vt:lpstr>
      <vt:lpstr>Slide 62</vt:lpstr>
    </vt:vector>
  </TitlesOfParts>
  <Company>LAVC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Perspectives on Upper respiratory Infections</dc:title>
  <dc:creator>Alan Rothfeld</dc:creator>
  <cp:lastModifiedBy>jshimizu</cp:lastModifiedBy>
  <cp:revision>117</cp:revision>
  <dcterms:created xsi:type="dcterms:W3CDTF">2001-03-11T04:40:12Z</dcterms:created>
  <dcterms:modified xsi:type="dcterms:W3CDTF">2017-10-13T23:42:27Z</dcterms:modified>
</cp:coreProperties>
</file>