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3">
  <p:sldMasterIdLst>
    <p:sldMasterId id="2147483722" r:id="rId1"/>
  </p:sldMasterIdLst>
  <p:notesMasterIdLst>
    <p:notesMasterId r:id="rId42"/>
  </p:notesMasterIdLst>
  <p:sldIdLst>
    <p:sldId id="889" r:id="rId2"/>
    <p:sldId id="890" r:id="rId3"/>
    <p:sldId id="873" r:id="rId4"/>
    <p:sldId id="562" r:id="rId5"/>
    <p:sldId id="559" r:id="rId6"/>
    <p:sldId id="933" r:id="rId7"/>
    <p:sldId id="780" r:id="rId8"/>
    <p:sldId id="958" r:id="rId9"/>
    <p:sldId id="925" r:id="rId10"/>
    <p:sldId id="912" r:id="rId11"/>
    <p:sldId id="922" r:id="rId12"/>
    <p:sldId id="288" r:id="rId13"/>
    <p:sldId id="268" r:id="rId14"/>
    <p:sldId id="805" r:id="rId15"/>
    <p:sldId id="806" r:id="rId16"/>
    <p:sldId id="810" r:id="rId17"/>
    <p:sldId id="581" r:id="rId18"/>
    <p:sldId id="914" r:id="rId19"/>
    <p:sldId id="864" r:id="rId20"/>
    <p:sldId id="866" r:id="rId21"/>
    <p:sldId id="743" r:id="rId22"/>
    <p:sldId id="929" r:id="rId23"/>
    <p:sldId id="930" r:id="rId24"/>
    <p:sldId id="963" r:id="rId25"/>
    <p:sldId id="876" r:id="rId26"/>
    <p:sldId id="874" r:id="rId27"/>
    <p:sldId id="875" r:id="rId28"/>
    <p:sldId id="940" r:id="rId29"/>
    <p:sldId id="941" r:id="rId30"/>
    <p:sldId id="896" r:id="rId31"/>
    <p:sldId id="960" r:id="rId32"/>
    <p:sldId id="946" r:id="rId33"/>
    <p:sldId id="935" r:id="rId34"/>
    <p:sldId id="931" r:id="rId35"/>
    <p:sldId id="954" r:id="rId36"/>
    <p:sldId id="957" r:id="rId37"/>
    <p:sldId id="934" r:id="rId38"/>
    <p:sldId id="936" r:id="rId39"/>
    <p:sldId id="955" r:id="rId40"/>
    <p:sldId id="950" r:id="rId4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4C89F-8CE6-4A4A-B467-7FBDA6BABC3A}" v="918" dt="2018-10-13T16:33:51.1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-120" y="-402"/>
      </p:cViewPr>
      <p:guideLst>
        <p:guide orient="horz" pos="2160"/>
        <p:guide pos="3840"/>
      </p:guideLst>
    </p:cSldViewPr>
  </p:slideViewPr>
  <p:sorterViewPr>
    <p:cViewPr varScale="1"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10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chart>
    <c:autoTitleDeleted val="1"/>
    <c:plotArea>
      <c:layout>
        <c:manualLayout>
          <c:layoutTarget val="inner"/>
          <c:xMode val="edge"/>
          <c:yMode val="edge"/>
          <c:x val="0.17611336032388664"/>
          <c:y val="9.5238095238095302E-2"/>
          <c:w val="0.62348178137651822"/>
          <c:h val="0.82539682539682535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Control</c:v>
                </c:pt>
              </c:strCache>
            </c:strRef>
          </c:tx>
          <c:spPr>
            <a:gradFill rotWithShape="0">
              <a:gsLst>
                <a:gs pos="0">
                  <a:srgbClr val="00FFFF">
                    <a:gamma/>
                    <a:shade val="46275"/>
                    <a:invGamma/>
                  </a:srgbClr>
                </a:gs>
                <a:gs pos="50000">
                  <a:srgbClr val="00FFFF"/>
                </a:gs>
                <a:gs pos="100000">
                  <a:srgbClr val="00FFFF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20958">
              <a:noFill/>
            </a:ln>
          </c:spPr>
          <c:invertIfNegative val="1"/>
          <c:dLbls>
            <c:spPr>
              <a:noFill/>
              <a:ln w="20958">
                <a:noFill/>
              </a:ln>
            </c:spPr>
            <c:txPr>
              <a:bodyPr/>
              <a:lstStyle/>
              <a:p>
                <a:pPr>
                  <a:defRPr sz="1031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1"/>
            <c:showVal val="1"/>
            <c:showCatName val="1"/>
            <c:showSerName val="1"/>
            <c:showPercent val="1"/>
            <c:showBubbleSize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Sheet1!$B$2:$B$2</c:f>
              <c:numCache>
                <c:formatCode>General</c:formatCode>
                <c:ptCount val="1"/>
                <c:pt idx="0">
                  <c:v>0.8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A2F-42E7-9805-D0FE2AB6E61A}"/>
            </c:ext>
          </c:extLst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Low dose heparin tid</c:v>
                </c:pt>
              </c:strCache>
            </c:strRef>
          </c:tx>
          <c:spPr>
            <a:gradFill rotWithShape="0">
              <a:gsLst>
                <a:gs pos="0">
                  <a:srgbClr val="FFFF00">
                    <a:gamma/>
                    <a:shade val="46275"/>
                    <a:invGamma/>
                  </a:srgbClr>
                </a:gs>
                <a:gs pos="50000">
                  <a:srgbClr val="FFFF00"/>
                </a:gs>
                <a:gs pos="100000">
                  <a:srgbClr val="FFFF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0479">
              <a:solidFill>
                <a:schemeClr val="tx1"/>
              </a:solidFill>
              <a:prstDash val="solid"/>
            </a:ln>
          </c:spPr>
          <c:invertIfNegative val="1"/>
          <c:dPt>
            <c:idx val="0"/>
            <c:invertIfNegative val="1"/>
            <c:spPr>
              <a:gradFill rotWithShape="0">
                <a:gsLst>
                  <a:gs pos="0">
                    <a:srgbClr val="FFFF00">
                      <a:gamma/>
                      <a:shade val="46275"/>
                      <a:invGamma/>
                    </a:srgbClr>
                  </a:gs>
                  <a:gs pos="5000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20958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2A2F-42E7-9805-D0FE2AB6E61A}"/>
              </c:ext>
            </c:extLst>
          </c:dPt>
          <c:dLbls>
            <c:spPr>
              <a:noFill/>
              <a:ln w="20958">
                <a:noFill/>
              </a:ln>
            </c:spPr>
            <c:txPr>
              <a:bodyPr/>
              <a:lstStyle/>
              <a:p>
                <a:pPr>
                  <a:defRPr sz="1031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1"/>
            <c:showVal val="1"/>
            <c:showCatName val="1"/>
            <c:showSerName val="1"/>
            <c:showPercent val="1"/>
            <c:showBubbleSize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Sheet1!$B$4:$B$4</c:f>
              <c:numCache>
                <c:formatCode>General</c:formatCode>
                <c:ptCount val="1"/>
                <c:pt idx="0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2A2F-42E7-9805-D0FE2AB6E61A}"/>
            </c:ext>
          </c:extLst>
        </c:ser>
        <c:dLbls>
          <c:showLegendKey val="1"/>
          <c:showVal val="1"/>
          <c:showCatName val="1"/>
          <c:showSerName val="1"/>
          <c:showPercent val="1"/>
          <c:showBubbleSize val="1"/>
        </c:dLbls>
        <c:gapWidth val="100"/>
        <c:overlap val="-100"/>
        <c:axId val="140344704"/>
        <c:axId val="140252288"/>
      </c:barChart>
      <c:catAx>
        <c:axId val="140344704"/>
        <c:scaling>
          <c:orientation val="minMax"/>
        </c:scaling>
        <c:delete val="1"/>
        <c:axPos val="b"/>
        <c:numFmt formatCode="General" sourceLinked="1"/>
        <c:majorTickMark val="cross"/>
        <c:minorTickMark val="cross"/>
        <c:tickLblPos val="none"/>
        <c:crossAx val="140252288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140252288"/>
        <c:scaling>
          <c:orientation val="minMax"/>
        </c:scaling>
        <c:delete val="1"/>
        <c:axPos val="l"/>
        <c:title>
          <c:tx>
            <c:rich>
              <a:bodyPr/>
              <a:lstStyle/>
              <a:p>
                <a:pPr>
                  <a:defRPr sz="1155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Autopsy Confirmed Fatal PE (%)</a:t>
                </a:r>
              </a:p>
            </c:rich>
          </c:tx>
          <c:layout>
            <c:manualLayout>
              <c:xMode val="edge"/>
              <c:yMode val="edge"/>
              <c:x val="3.0364372469635664E-2"/>
              <c:y val="0.16553287981859421"/>
            </c:manualLayout>
          </c:layout>
          <c:overlay val="1"/>
          <c:spPr>
            <a:noFill/>
            <a:ln w="20958">
              <a:noFill/>
            </a:ln>
          </c:spPr>
        </c:title>
        <c:numFmt formatCode="General" sourceLinked="1"/>
        <c:majorTickMark val="cross"/>
        <c:minorTickMark val="cross"/>
        <c:tickLblPos val="none"/>
        <c:crossAx val="140344704"/>
        <c:crosses val="autoZero"/>
        <c:crossBetween val="between"/>
      </c:valAx>
      <c:spPr>
        <a:noFill/>
        <a:ln w="20958">
          <a:noFill/>
        </a:ln>
      </c:spPr>
    </c:plotArea>
    <c:plotVisOnly val="1"/>
    <c:dispBlanksAs val="gap"/>
    <c:showDLblsOverMax val="1"/>
  </c:chart>
  <c:spPr>
    <a:noFill/>
    <a:ln>
      <a:noFill/>
    </a:ln>
  </c:spPr>
  <c:txPr>
    <a:bodyPr/>
    <a:lstStyle/>
    <a:p>
      <a:pPr>
        <a:defRPr sz="90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chart>
    <c:autoTitleDeleted val="1"/>
    <c:plotArea>
      <c:layout>
        <c:manualLayout>
          <c:layoutTarget val="inner"/>
          <c:xMode val="edge"/>
          <c:yMode val="edge"/>
          <c:x val="0.17408906882591094"/>
          <c:y val="9.0702947845805001E-2"/>
          <c:w val="0.62550607287449445"/>
          <c:h val="0.77097505668934385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Low Dose Heparin TID</c:v>
                </c:pt>
              </c:strCache>
            </c:strRef>
          </c:tx>
          <c:spPr>
            <a:gradFill rotWithShape="0">
              <a:gsLst>
                <a:gs pos="0">
                  <a:srgbClr val="00FFFF">
                    <a:gamma/>
                    <a:shade val="46275"/>
                    <a:invGamma/>
                  </a:srgbClr>
                </a:gs>
                <a:gs pos="50000">
                  <a:srgbClr val="00FFFF"/>
                </a:gs>
                <a:gs pos="100000">
                  <a:srgbClr val="00FFFF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22557">
              <a:noFill/>
            </a:ln>
          </c:spPr>
          <c:invertIfNegative val="1"/>
          <c:dPt>
            <c:idx val="0"/>
            <c:invertIfNegative val="1"/>
            <c:spPr>
              <a:gradFill rotWithShape="0">
                <a:gsLst>
                  <a:gs pos="0">
                    <a:srgbClr val="FFFF00">
                      <a:gamma/>
                      <a:shade val="46275"/>
                      <a:invGamma/>
                    </a:srgbClr>
                  </a:gs>
                  <a:gs pos="5000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22557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80B3-41B8-B23B-BFCA9D790804}"/>
              </c:ext>
            </c:extLst>
          </c:dPt>
          <c:dLbls>
            <c:spPr>
              <a:noFill/>
              <a:ln w="22557">
                <a:noFill/>
              </a:ln>
            </c:spPr>
            <c:txPr>
              <a:bodyPr/>
              <a:lstStyle/>
              <a:p>
                <a:pPr>
                  <a:defRPr sz="1110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1"/>
            <c:showVal val="1"/>
            <c:showCatName val="1"/>
            <c:showSerName val="1"/>
            <c:showPercent val="1"/>
            <c:showBubbleSize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Sheet1!$B$2:$B$2</c:f>
              <c:numCache>
                <c:formatCode>General</c:formatCode>
                <c:ptCount val="1"/>
                <c:pt idx="0">
                  <c:v>0.16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0B3-41B8-B23B-BFCA9D790804}"/>
            </c:ext>
          </c:extLst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LMWH qd</c:v>
                </c:pt>
              </c:strCache>
            </c:strRef>
          </c:tx>
          <c:spPr>
            <a:gradFill rotWithShape="0">
              <a:gsLst>
                <a:gs pos="0">
                  <a:srgbClr val="00FF00">
                    <a:gamma/>
                    <a:shade val="46275"/>
                    <a:invGamma/>
                  </a:srgbClr>
                </a:gs>
                <a:gs pos="50000">
                  <a:srgbClr val="00FF00"/>
                </a:gs>
                <a:gs pos="100000">
                  <a:srgbClr val="00FF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22557">
              <a:noFill/>
            </a:ln>
          </c:spPr>
          <c:invertIfNegative val="1"/>
          <c:dLbls>
            <c:spPr>
              <a:noFill/>
              <a:ln w="22557">
                <a:noFill/>
              </a:ln>
            </c:spPr>
            <c:txPr>
              <a:bodyPr/>
              <a:lstStyle/>
              <a:p>
                <a:pPr>
                  <a:defRPr sz="1110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1"/>
            <c:showVal val="1"/>
            <c:showCatName val="1"/>
            <c:showSerName val="1"/>
            <c:showPercent val="1"/>
            <c:showBubbleSize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Sheet1!$B$4:$B$4</c:f>
              <c:numCache>
                <c:formatCode>General</c:formatCode>
                <c:ptCount val="1"/>
                <c:pt idx="0">
                  <c:v>0.15000000000000013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80B3-41B8-B23B-BFCA9D790804}"/>
            </c:ext>
          </c:extLst>
        </c:ser>
        <c:dLbls>
          <c:showLegendKey val="1"/>
          <c:showVal val="1"/>
          <c:showCatName val="1"/>
          <c:showSerName val="1"/>
          <c:showPercent val="1"/>
          <c:showBubbleSize val="1"/>
        </c:dLbls>
        <c:gapWidth val="100"/>
        <c:overlap val="-100"/>
        <c:axId val="140386304"/>
        <c:axId val="140387840"/>
      </c:barChart>
      <c:catAx>
        <c:axId val="140386304"/>
        <c:scaling>
          <c:orientation val="minMax"/>
        </c:scaling>
        <c:delete val="1"/>
        <c:axPos val="b"/>
        <c:numFmt formatCode="General" sourceLinked="1"/>
        <c:majorTickMark val="cross"/>
        <c:minorTickMark val="cross"/>
        <c:tickLblPos val="none"/>
        <c:crossAx val="140387840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140387840"/>
        <c:scaling>
          <c:orientation val="minMax"/>
          <c:max val="0.9"/>
          <c:min val="0"/>
        </c:scaling>
        <c:delete val="1"/>
        <c:axPos val="l"/>
        <c:title>
          <c:tx>
            <c:rich>
              <a:bodyPr/>
              <a:lstStyle/>
              <a:p>
                <a:pPr>
                  <a:defRPr sz="1243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Fatal PE (%)</a:t>
                </a:r>
              </a:p>
            </c:rich>
          </c:tx>
          <c:layout>
            <c:manualLayout>
              <c:xMode val="edge"/>
              <c:yMode val="edge"/>
              <c:x val="3.0364372469635654E-2"/>
              <c:y val="0.34240362811791381"/>
            </c:manualLayout>
          </c:layout>
          <c:overlay val="1"/>
          <c:spPr>
            <a:noFill/>
            <a:ln w="22557">
              <a:noFill/>
            </a:ln>
          </c:spPr>
        </c:title>
        <c:numFmt formatCode="General" sourceLinked="1"/>
        <c:majorTickMark val="cross"/>
        <c:minorTickMark val="cross"/>
        <c:tickLblPos val="none"/>
        <c:crossAx val="140386304"/>
        <c:crosses val="autoZero"/>
        <c:crossBetween val="between"/>
        <c:majorUnit val="0.1"/>
        <c:minorUnit val="0.05"/>
      </c:valAx>
      <c:spPr>
        <a:noFill/>
        <a:ln w="22557">
          <a:noFill/>
        </a:ln>
      </c:spPr>
    </c:plotArea>
    <c:plotVisOnly val="1"/>
    <c:dispBlanksAs val="gap"/>
    <c:showDLblsOverMax val="1"/>
  </c:chart>
  <c:spPr>
    <a:noFill/>
    <a:ln>
      <a:noFill/>
    </a:ln>
  </c:spPr>
  <c:txPr>
    <a:bodyPr/>
    <a:lstStyle/>
    <a:p>
      <a:pPr>
        <a:defRPr sz="97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chart>
    <c:title>
      <c:tx>
        <c:rich>
          <a:bodyPr/>
          <a:lstStyle/>
          <a:p>
            <a:pPr>
              <a:defRPr sz="1992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Nosocomial UTIs per 1000 Patient Days </a:t>
            </a:r>
          </a:p>
        </c:rich>
      </c:tx>
      <c:layout>
        <c:manualLayout>
          <c:xMode val="edge"/>
          <c:yMode val="edge"/>
          <c:x val="0.22689075630252101"/>
          <c:y val="0"/>
        </c:manualLayout>
      </c:layout>
      <c:overlay val="1"/>
      <c:spPr>
        <a:noFill/>
        <a:ln w="44005">
          <a:noFill/>
        </a:ln>
      </c:spPr>
    </c:title>
    <c:plotArea>
      <c:layout>
        <c:manualLayout>
          <c:layoutTarget val="inner"/>
          <c:xMode val="edge"/>
          <c:yMode val="edge"/>
          <c:x val="8.6134453781512729E-2"/>
          <c:y val="0.24305555555555555"/>
          <c:w val="0.86974789915966444"/>
          <c:h val="0.68402777777777779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Sheet1!$A$25</c:f>
              <c:strCache>
                <c:ptCount val="1"/>
                <c:pt idx="0">
                  <c:v>Control Period</c:v>
                </c:pt>
              </c:strCache>
            </c:strRef>
          </c:tx>
          <c:spPr>
            <a:solidFill>
              <a:srgbClr val="FFFF99"/>
            </a:solidFill>
            <a:ln w="22002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invertIfNegative val="1"/>
          <c:dLbls>
            <c:dLbl>
              <c:idx val="0"/>
              <c:layout>
                <c:manualLayout>
                  <c:x val="-1.6309886822227889E-2"/>
                  <c:y val="0.14522439533767958"/>
                </c:manualLayout>
              </c:layout>
              <c:tx>
                <c:rich>
                  <a:bodyPr/>
                  <a:lstStyle/>
                  <a:p>
                    <a:fld id="{50C4D4CC-1166-4E4D-86C2-C33E5D660A12}" type="SERIESNAME">
                      <a:rPr lang="en-US" sz="1400" smtClean="0"/>
                      <a:pPr/>
                      <a:t>[SERIES NAME]</a:t>
                    </a:fld>
                    <a:r>
                      <a:rPr lang="en-US" sz="1400" baseline="0" dirty="0"/>
                      <a:t> </a:t>
                    </a:r>
                    <a:fld id="{C1EE4DAF-256C-4C75-B5C3-4455021C21A3}" type="VALUE">
                      <a:rPr lang="en-US" sz="1400" baseline="0"/>
                      <a:pPr/>
                      <a:t>[VALUE]</a:t>
                    </a:fld>
                    <a:endParaRPr lang="en-US" sz="1400" baseline="0" dirty="0"/>
                  </a:p>
                </c:rich>
              </c:tx>
              <c:dLblPos val="outEnd"/>
              <c:showLegendKey val="1"/>
              <c:showVal val="1"/>
              <c:showCatName val="1"/>
              <c:showSerName val="1"/>
              <c:showPercent val="1"/>
              <c:showBubbleSize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40AA-44F4-ACA9-6163AFCC1C11}"/>
                </c:ext>
              </c:extLst>
            </c:dLbl>
            <c:spPr>
              <a:noFill/>
              <a:ln w="44005">
                <a:noFill/>
              </a:ln>
            </c:spPr>
            <c:txPr>
              <a:bodyPr/>
              <a:lstStyle/>
              <a:p>
                <a:pPr>
                  <a:defRPr sz="1646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ctr"/>
            <c:showLegendKey val="1"/>
            <c:showVal val="1"/>
            <c:showCatName val="1"/>
            <c:showSerName val="1"/>
            <c:showPercent val="1"/>
            <c:showBubbleSize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Sheet1!$D$24</c:f>
              <c:numCache>
                <c:formatCode>General</c:formatCode>
                <c:ptCount val="1"/>
              </c:numCache>
            </c:numRef>
          </c:cat>
          <c:val>
            <c:numRef>
              <c:f>Sheet1!$D$25</c:f>
              <c:numCache>
                <c:formatCode>General</c:formatCode>
                <c:ptCount val="1"/>
                <c:pt idx="0">
                  <c:v>1.06</c:v>
                </c:pt>
              </c:numCache>
            </c:numRef>
          </c:val>
          <c:extLst xmlns:c16r2="http://schemas.microsoft.com/office/drawing/2015/06/chart"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22002">
                    <a:solidFill>
                      <a:srgbClr val="000000"/>
                    </a:solidFill>
                    <a:prstDash val="solid"/>
                  </a:ln>
                  <a:effectLst>
                    <a:outerShdw dist="35921" dir="2700000" algn="br">
                      <a:srgbClr val="000000"/>
                    </a:outerShdw>
                  </a:effectLst>
                </c14:spPr>
              </c14:invertSolidFillFmt>
            </c:ext>
            <c:ext xmlns:c16="http://schemas.microsoft.com/office/drawing/2014/chart" uri="{C3380CC4-5D6E-409C-BE32-E72D297353CC}">
              <c16:uniqueId val="{00000001-51A9-4099-84B2-591583EC49F7}"/>
            </c:ext>
          </c:extLst>
        </c:ser>
        <c:ser>
          <c:idx val="1"/>
          <c:order val="1"/>
          <c:tx>
            <c:strRef>
              <c:f>Sheet1!$A$26</c:f>
              <c:strCache>
                <c:ptCount val="1"/>
                <c:pt idx="0">
                  <c:v>Intervention Period</c:v>
                </c:pt>
              </c:strCache>
            </c:strRef>
          </c:tx>
          <c:spPr>
            <a:solidFill>
              <a:srgbClr val="00B050"/>
            </a:solidFill>
            <a:ln w="22002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invertIfNegative val="1"/>
          <c:dLbls>
            <c:dLbl>
              <c:idx val="0"/>
              <c:layout>
                <c:manualLayout>
                  <c:x val="-1.9571864186673463E-2"/>
                  <c:y val="0.1642076030818729"/>
                </c:manualLayout>
              </c:layout>
              <c:tx>
                <c:rich>
                  <a:bodyPr/>
                  <a:lstStyle/>
                  <a:p>
                    <a:fld id="{5BF68E33-56DE-43CF-B070-3CE637F5F5DF}" type="SERIESNAME">
                      <a:rPr lang="en-US" sz="1400" smtClean="0">
                        <a:solidFill>
                          <a:schemeClr val="bg1"/>
                        </a:solidFill>
                      </a:rPr>
                      <a:pPr/>
                      <a:t>[SERIES NAME]</a:t>
                    </a:fld>
                    <a:r>
                      <a:rPr lang="en-US" sz="1400" baseline="0" dirty="0">
                        <a:solidFill>
                          <a:schemeClr val="bg1"/>
                        </a:solidFill>
                      </a:rPr>
                      <a:t>  </a:t>
                    </a:r>
                  </a:p>
                  <a:p>
                    <a:fld id="{5936B10C-A6F8-4985-B411-3B43385146DC}" type="VALUE">
                      <a:rPr lang="en-US" sz="1400" baseline="0" smtClean="0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1"/>
              <c:showVal val="1"/>
              <c:showCatName val="1"/>
              <c:showSerName val="1"/>
              <c:showPercent val="1"/>
              <c:showBubbleSize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0AA-44F4-ACA9-6163AFCC1C11}"/>
                </c:ext>
              </c:extLst>
            </c:dLbl>
            <c:spPr>
              <a:noFill/>
              <a:ln w="44005">
                <a:noFill/>
              </a:ln>
            </c:spPr>
            <c:txPr>
              <a:bodyPr/>
              <a:lstStyle/>
              <a:p>
                <a:pPr>
                  <a:defRPr sz="1646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ctr"/>
            <c:showLegendKey val="1"/>
            <c:showVal val="1"/>
            <c:showCatName val="1"/>
            <c:showSerName val="1"/>
            <c:showPercent val="1"/>
            <c:showBubbleSize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Sheet1!$D$24</c:f>
              <c:numCache>
                <c:formatCode>General</c:formatCode>
                <c:ptCount val="1"/>
              </c:numCache>
            </c:numRef>
          </c:cat>
          <c:val>
            <c:numRef>
              <c:f>Sheet1!$D$26</c:f>
              <c:numCache>
                <c:formatCode>General</c:formatCode>
                <c:ptCount val="1"/>
                <c:pt idx="0">
                  <c:v>0.45</c:v>
                </c:pt>
              </c:numCache>
            </c:numRef>
          </c:val>
          <c:extLst xmlns:c16r2="http://schemas.microsoft.com/office/drawing/2015/06/chart"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22002">
                    <a:solidFill>
                      <a:srgbClr val="000000"/>
                    </a:solidFill>
                    <a:prstDash val="solid"/>
                  </a:ln>
                  <a:effectLst>
                    <a:outerShdw dist="35921" dir="2700000" algn="br">
                      <a:srgbClr val="000000"/>
                    </a:outerShdw>
                  </a:effectLst>
                </c14:spPr>
              </c14:invertSolidFillFmt>
            </c:ext>
            <c:ext xmlns:c16="http://schemas.microsoft.com/office/drawing/2014/chart" uri="{C3380CC4-5D6E-409C-BE32-E72D297353CC}">
              <c16:uniqueId val="{00000003-51A9-4099-84B2-591583EC49F7}"/>
            </c:ext>
          </c:extLst>
        </c:ser>
        <c:gapWidth val="320"/>
        <c:axId val="140667520"/>
        <c:axId val="140669312"/>
      </c:barChart>
      <c:catAx>
        <c:axId val="140667520"/>
        <c:scaling>
          <c:orientation val="minMax"/>
        </c:scaling>
        <c:delete val="1"/>
        <c:axPos val="b"/>
        <c:numFmt formatCode="General" sourceLinked="1"/>
        <c:majorTickMark val="cross"/>
        <c:minorTickMark val="cross"/>
        <c:tickLblPos val="none"/>
        <c:crossAx val="140669312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140669312"/>
        <c:scaling>
          <c:orientation val="minMax"/>
          <c:max val="2"/>
        </c:scaling>
        <c:delete val="1"/>
        <c:axPos val="l"/>
        <c:numFmt formatCode="General" sourceLinked="1"/>
        <c:majorTickMark val="cross"/>
        <c:minorTickMark val="cross"/>
        <c:tickLblPos val="none"/>
        <c:crossAx val="140667520"/>
        <c:crosses val="autoZero"/>
        <c:crossBetween val="between"/>
        <c:majorUnit val="0.5"/>
        <c:minorUnit val="0.5"/>
      </c:valAx>
      <c:spPr>
        <a:solidFill>
          <a:srgbClr val="FFFFFF"/>
        </a:solidFill>
        <a:ln w="22002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2605042016806789"/>
          <c:y val="0.29166666666666702"/>
          <c:w val="0.30042016806722738"/>
          <c:h val="0.15277777777777779"/>
        </c:manualLayout>
      </c:layout>
      <c:overlay val="1"/>
      <c:spPr>
        <a:solidFill>
          <a:srgbClr val="FFFFFF"/>
        </a:solidFill>
        <a:ln w="5501">
          <a:solidFill>
            <a:srgbClr val="000000"/>
          </a:solidFill>
          <a:prstDash val="solid"/>
        </a:ln>
      </c:spPr>
      <c:txPr>
        <a:bodyPr/>
        <a:lstStyle/>
        <a:p>
          <a:pPr>
            <a:defRPr sz="1551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1"/>
  </c:chart>
  <c:spPr>
    <a:solidFill>
      <a:srgbClr val="99CCFF"/>
    </a:solidFill>
    <a:ln w="5501">
      <a:solidFill>
        <a:srgbClr val="000000"/>
      </a:solidFill>
      <a:prstDash val="solid"/>
    </a:ln>
  </c:spPr>
  <c:txPr>
    <a:bodyPr/>
    <a:lstStyle/>
    <a:p>
      <a:pPr>
        <a:defRPr sz="1646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0.52675</cdr:x>
      <cdr:y>0.59575</cdr:y>
    </cdr:from>
    <cdr:to>
      <cdr:x>0.66925</cdr:x>
      <cdr:y>0.715</cdr:y>
    </cdr:to>
    <cdr:sp macro="" textlink="">
      <cdr:nvSpPr>
        <cdr:cNvPr id="2867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388232" y="1634261"/>
          <a:ext cx="646081" cy="32712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27432" bIns="2286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1000" b="1" i="0" u="none" strike="noStrike" baseline="0">
              <a:solidFill>
                <a:srgbClr val="000000"/>
              </a:solidFill>
              <a:latin typeface="Arial"/>
              <a:cs typeface="Arial"/>
            </a:rPr>
            <a:t>(p&lt;.05)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3E2A74-FA5F-4AB7-9F51-D20CA947FDBA}" type="datetimeFigureOut">
              <a:rPr lang="en-US" smtClean="0"/>
              <a:pPr/>
              <a:t>10/23/2018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7A8AF-6AD9-46BA-AF61-CB3019AF34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1409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6D0A1060-E9D8-41AC-B393-F2CC60C71F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3FC5D9-7788-4724-95D4-9F9ECB428E9E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807938" name="Rectangle 2">
            <a:extLst>
              <a:ext uri="{FF2B5EF4-FFF2-40B4-BE49-F238E27FC236}">
                <a16:creationId xmlns:a16="http://schemas.microsoft.com/office/drawing/2014/main" xmlns="" id="{1BB82240-466F-4914-9D0F-92264CBA98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33388" y="682625"/>
            <a:ext cx="5991225" cy="3370263"/>
          </a:xfrm>
          <a:ln/>
        </p:spPr>
      </p:sp>
      <p:sp>
        <p:nvSpPr>
          <p:cNvPr id="807939" name="Rectangle 3">
            <a:extLst>
              <a:ext uri="{FF2B5EF4-FFF2-40B4-BE49-F238E27FC236}">
                <a16:creationId xmlns:a16="http://schemas.microsoft.com/office/drawing/2014/main" xmlns="" id="{6FC30F1D-0221-4AB4-9F77-39D452A1AA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940449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EF53366D-A3BD-4AD9-A9D8-8AC254C173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3E6508-6093-4F1B-A651-CD22EA9EEEBD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766978" name="Rectangle 2">
            <a:extLst>
              <a:ext uri="{FF2B5EF4-FFF2-40B4-BE49-F238E27FC236}">
                <a16:creationId xmlns:a16="http://schemas.microsoft.com/office/drawing/2014/main" xmlns="" id="{F5E1BDBF-E54D-4C29-9183-A67781CE3A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22275" y="674688"/>
            <a:ext cx="6016625" cy="3384550"/>
          </a:xfrm>
          <a:ln/>
        </p:spPr>
      </p:sp>
      <p:sp>
        <p:nvSpPr>
          <p:cNvPr id="766979" name="Rectangle 3">
            <a:extLst>
              <a:ext uri="{FF2B5EF4-FFF2-40B4-BE49-F238E27FC236}">
                <a16:creationId xmlns:a16="http://schemas.microsoft.com/office/drawing/2014/main" xmlns="" id="{55EB1924-BE20-4B64-A508-91461616D1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284663"/>
            <a:ext cx="5029200" cy="4062412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380831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xmlns="" id="{42AF3D3F-B7B1-4C81-9C5B-E97F14B37E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E2CC246-1B31-4240-B066-0EF22F355E39}" type="slidenum">
              <a:rPr lang="en-US" altLang="en-US" smtClean="0">
                <a:latin typeface="Times New Roman" panose="02020603050405020304" pitchFamily="18" charset="0"/>
              </a:rPr>
              <a:pPr/>
              <a:t>14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xmlns="" id="{69EE624F-BB5E-49BA-9B1F-1EAA185170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23863" y="676275"/>
            <a:ext cx="6011862" cy="3382963"/>
          </a:xfrm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xmlns="" id="{51E8FC41-F6BA-4511-AC10-BD1121A76C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284663"/>
            <a:ext cx="5029200" cy="4060825"/>
          </a:xfrm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0523868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xmlns="" id="{554686EA-BEC5-46E4-8EAB-E5E5B4FF07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8F096FF-329E-4BD9-BE13-96E57F1A7566}" type="slidenum">
              <a:rPr lang="en-US" altLang="en-US" smtClean="0">
                <a:latin typeface="Times New Roman" panose="02020603050405020304" pitchFamily="18" charset="0"/>
              </a:rPr>
              <a:pPr/>
              <a:t>15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xmlns="" id="{A4CA5DFA-A782-44BA-96C0-594328CC4D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22275" y="677863"/>
            <a:ext cx="6010275" cy="3381375"/>
          </a:xfrm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xmlns="" id="{8045C37F-6EDE-4BCF-80DF-F2D929C868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283075"/>
            <a:ext cx="5486400" cy="269875"/>
          </a:xfrm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548312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>
            <a:extLst>
              <a:ext uri="{FF2B5EF4-FFF2-40B4-BE49-F238E27FC236}">
                <a16:creationId xmlns:a16="http://schemas.microsoft.com/office/drawing/2014/main" xmlns="" id="{7DE1FA1F-02B9-465A-9546-2119AEC5E5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B8AA539-12DF-4BD9-B502-7CEE6E35FE27}" type="slidenum">
              <a:rPr lang="en-US" altLang="en-US" smtClean="0">
                <a:latin typeface="Times New Roman" panose="02020603050405020304" pitchFamily="18" charset="0"/>
              </a:rPr>
              <a:pPr/>
              <a:t>19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2819" name="Rectangle 2">
            <a:extLst>
              <a:ext uri="{FF2B5EF4-FFF2-40B4-BE49-F238E27FC236}">
                <a16:creationId xmlns:a16="http://schemas.microsoft.com/office/drawing/2014/main" xmlns="" id="{BBFCD73C-1DEC-4E88-A2B8-6F9F56C787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33388" y="682625"/>
            <a:ext cx="5991225" cy="3370263"/>
          </a:xfrm>
          <a:ln/>
        </p:spPr>
      </p:sp>
      <p:sp>
        <p:nvSpPr>
          <p:cNvPr id="162820" name="Rectangle 3">
            <a:extLst>
              <a:ext uri="{FF2B5EF4-FFF2-40B4-BE49-F238E27FC236}">
                <a16:creationId xmlns:a16="http://schemas.microsoft.com/office/drawing/2014/main" xmlns="" id="{95C08F72-4789-41D7-BE77-C43C35E517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505487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xmlns="" id="{FB015C3C-F4C0-46BB-8386-35FAAF83F3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D0E38E0-3DDB-4344-8A52-573778A1F378}" type="slidenum">
              <a:rPr lang="en-US" altLang="en-US" smtClean="0">
                <a:latin typeface="Times New Roman" panose="02020603050405020304" pitchFamily="18" charset="0"/>
              </a:rPr>
              <a:pPr/>
              <a:t>23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xmlns="" id="{D843185B-8308-42EE-BEE3-8E0EE1A545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33388" y="682625"/>
            <a:ext cx="5991225" cy="3370263"/>
          </a:xfrm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xmlns="" id="{AEBE79DF-9D21-49BD-A53B-11ECC6B79B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952084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smtClean="0"/>
              <a:pPr/>
              <a:t>10/23/2018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85747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pPr/>
              <a:t>10/23/2018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80696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pPr/>
              <a:t>10/23/2018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59669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9F5852-79A9-4089-90F6-2D0AACA0C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28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xmlns="" id="{53E44AEE-40B9-4584-A461-DF1186DC53FC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103632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3D9A81B-5C85-4F47-9684-A068BC5CEB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4008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559D890-613B-4E58-9B68-689893630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4008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8E05E3A-F2A2-4876-BFF0-F13CC0978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4008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AD301F73-87A6-4EC0-89D5-F50E7BA704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7366470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E286D0-71D9-4AE2-A9C8-71BFA2EE2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28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xmlns="" id="{1F6FDFC6-9DE3-41F1-86AD-FACB48DE20C1}"/>
              </a:ext>
            </a:extLst>
          </p:cNvPr>
          <p:cNvSpPr>
            <a:spLocks noGrp="1"/>
          </p:cNvSpPr>
          <p:nvPr>
            <p:ph type="chart" idx="1"/>
          </p:nvPr>
        </p:nvSpPr>
        <p:spPr>
          <a:xfrm>
            <a:off x="914400" y="1600200"/>
            <a:ext cx="103632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B271A10-6588-48E7-8444-4F988DA1F9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4008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6DDC068-BB90-4D2C-BE38-61DF3B203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4008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D57DF01-56C5-47A0-922E-54A1F6FD2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4008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F65453B7-AA28-49F2-B55E-7870049993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174430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>
            <a:lvl1pPr marL="0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pPr/>
              <a:t>10/23/2018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65799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smtClean="0"/>
              <a:pPr/>
              <a:t>10/23/2018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41020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pPr/>
              <a:t>10/23/2018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8746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pPr/>
              <a:t>10/23/2018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180601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pPr/>
              <a:t>10/23/2018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61959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pPr/>
              <a:t>10/23/2018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97396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1BE4249-C0D0-4B06-8692-E8BB871AF643}" type="datetimeFigureOut">
              <a:rPr lang="en-US" smtClean="0"/>
              <a:pPr/>
              <a:t>10/23/2018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77873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0DB6-F5C7-45FB-8CF3-31B45F9C2DAC}" type="datetimeFigureOut">
              <a:rPr lang="en-US" smtClean="0"/>
              <a:pPr/>
              <a:t>10/23/2018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86693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160EA64-D806-43AC-9DF2-F8C432F32B4C}" type="datetimeFigureOut">
              <a:rPr lang="en-US" smtClean="0"/>
              <a:pPr/>
              <a:t>10/23/2018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10142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5" r:id="rId12"/>
    <p:sldLayoutId id="2147483738" r:id="rId13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57705A-3696-4620-9369-9F8396E712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 Primer on Medical Quality 2018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074926D-2702-431B-A10F-469D8B568C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Alan F. Rothfeld, </a:t>
            </a:r>
            <a:r>
              <a:rPr lang="en-US" dirty="0" smtClean="0"/>
              <a:t>MD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Clinical </a:t>
            </a:r>
            <a:r>
              <a:rPr lang="en-US" dirty="0" smtClean="0"/>
              <a:t>Professor of Med-USC, Med Dir of Translational Research/Exec </a:t>
            </a:r>
            <a:r>
              <a:rPr lang="en-US" dirty="0" smtClean="0"/>
              <a:t>VP Healthcare </a:t>
            </a:r>
            <a:r>
              <a:rPr lang="en-US" dirty="0" smtClean="0"/>
              <a:t>Talent Innovations CPOE Health Solutions Med Dir of LAVRT Program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05665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970A4D-E7E6-4AE7-8740-38637E7EA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0"/>
            <a:ext cx="10058400" cy="1452281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Avoidable Causes of Medication Errors</a:t>
            </a:r>
            <a:br>
              <a:rPr lang="en-US" dirty="0"/>
            </a:br>
            <a:r>
              <a:rPr lang="en-US" sz="3200" dirty="0"/>
              <a:t>-most are related to ignoring existing procedures-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6413CEB-1097-42A8-A46F-1D740F507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1727201"/>
            <a:ext cx="10456433" cy="4583952"/>
          </a:xfrm>
        </p:spPr>
        <p:txBody>
          <a:bodyPr>
            <a:normAutofit fontScale="85000" lnSpcReduction="10000"/>
          </a:bodyPr>
          <a:lstStyle/>
          <a:p>
            <a:pPr>
              <a:buClrTx/>
              <a:buFont typeface="Wingdings" panose="05000000000000000000" pitchFamily="2" charset="2"/>
              <a:buChar char="ü"/>
            </a:pPr>
            <a:r>
              <a:rPr lang="en-US" sz="2400" b="1" dirty="0"/>
              <a:t>no bar code scanning (90% reduction in harms)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en-US" sz="2400" b="1" dirty="0"/>
              <a:t>Bypassing automated dispensing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en-US" sz="2400" b="1" dirty="0"/>
              <a:t>No computer order entry by physician 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en-US" sz="2400" b="1" dirty="0"/>
              <a:t>No pharmacist review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en-US" sz="2400" b="1" dirty="0"/>
              <a:t>No review of medications leading to unneeded drugs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en-US" sz="2400" b="1" dirty="0"/>
              <a:t>No medication reconciliation (not knowing what drugs the patient is on or supposed to be on)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en-US" sz="2400" b="1" dirty="0"/>
              <a:t>Bypassing automatic stop orders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en-US" sz="2400" b="1" dirty="0"/>
              <a:t>Ineffective antibiotic stewardship programs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en-US" sz="2400" b="1" dirty="0"/>
              <a:t>Computerized warnings re allergies and interactions: too few or too many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en-US" sz="2400" b="1" dirty="0"/>
              <a:t>Non-reporting due to fear or poor morale/culture (compare with airlines) 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en-US" sz="2400" b="1" dirty="0"/>
              <a:t>Bypassing family/patient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91503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EE7D06-51FB-4267-AD3E-2E5281C2E4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Avoidable medical harms</a:t>
            </a:r>
            <a:r>
              <a:rPr lang="en-US" sz="7300" dirty="0"/>
              <a:t/>
            </a:r>
            <a:br>
              <a:rPr lang="en-US" sz="7300" dirty="0"/>
            </a:br>
            <a:r>
              <a:rPr lang="en-US" sz="9600" b="1" dirty="0"/>
              <a:t>2. Pulmonary Emboli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0152935-70D3-41EC-86D5-3B026AEACB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2683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EAB98565-C4D7-4C2D-89C4-3BE3A52FF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96E4D-81DD-48C7-9547-675AA19CB27E}" type="slidenum">
              <a:rPr lang="en-US" altLang="en-US"/>
              <a:pPr/>
              <a:t>12</a:t>
            </a:fld>
            <a:endParaRPr lang="en-US" altLang="en-US"/>
          </a:p>
        </p:txBody>
      </p:sp>
      <p:pic>
        <p:nvPicPr>
          <p:cNvPr id="806919" name="Picture 7" descr="220px-Rudolf_Virchow">
            <a:extLst>
              <a:ext uri="{FF2B5EF4-FFF2-40B4-BE49-F238E27FC236}">
                <a16:creationId xmlns:a16="http://schemas.microsoft.com/office/drawing/2014/main" xmlns="" id="{E31B7AB3-ED23-4C72-9003-0EAD885D05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47800"/>
            <a:ext cx="4038600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06914" name="Rectangle 2">
            <a:extLst>
              <a:ext uri="{FF2B5EF4-FFF2-40B4-BE49-F238E27FC236}">
                <a16:creationId xmlns:a16="http://schemas.microsoft.com/office/drawing/2014/main" xmlns="" id="{DA7143AB-8257-4939-8B11-5D80B32307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 b="1"/>
              <a:t>Virchow’s Triad</a:t>
            </a:r>
          </a:p>
        </p:txBody>
      </p:sp>
      <p:pic>
        <p:nvPicPr>
          <p:cNvPr id="806917" name="Picture 5" descr="virchow-triad">
            <a:extLst>
              <a:ext uri="{FF2B5EF4-FFF2-40B4-BE49-F238E27FC236}">
                <a16:creationId xmlns:a16="http://schemas.microsoft.com/office/drawing/2014/main" xmlns="" id="{08A6B8A2-CDDA-4419-B88D-3092BC590F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452564"/>
            <a:ext cx="5410200" cy="471487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6920" name="Text Box 8">
            <a:extLst>
              <a:ext uri="{FF2B5EF4-FFF2-40B4-BE49-F238E27FC236}">
                <a16:creationId xmlns:a16="http://schemas.microsoft.com/office/drawing/2014/main" xmlns="" id="{6650F29F-A2BE-464A-B853-591E156DDF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6172200"/>
            <a:ext cx="3657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Rudolf Virchow, 1856</a:t>
            </a:r>
          </a:p>
        </p:txBody>
      </p:sp>
    </p:spTree>
    <p:extLst>
      <p:ext uri="{BB962C8B-B14F-4D97-AF65-F5344CB8AC3E}">
        <p14:creationId xmlns:p14="http://schemas.microsoft.com/office/powerpoint/2010/main" xmlns="" val="1421923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xmlns="" id="{D2084D43-2ADD-483E-B4DA-A1AF60F45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4D6A3-BE00-4ACF-BB98-C4D28F402C2F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765954" name="Rectangle 2">
            <a:extLst>
              <a:ext uri="{FF2B5EF4-FFF2-40B4-BE49-F238E27FC236}">
                <a16:creationId xmlns:a16="http://schemas.microsoft.com/office/drawing/2014/main" xmlns="" id="{A774930D-965C-4703-A7C4-E7F0A67091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35200" y="0"/>
            <a:ext cx="7772400" cy="1143000"/>
          </a:xfrm>
        </p:spPr>
        <p:txBody>
          <a:bodyPr/>
          <a:lstStyle/>
          <a:p>
            <a:r>
              <a:rPr lang="en-US" altLang="en-US" sz="4400" b="1"/>
              <a:t>Evolution of Immunity</a:t>
            </a:r>
          </a:p>
        </p:txBody>
      </p:sp>
      <p:sp>
        <p:nvSpPr>
          <p:cNvPr id="765955" name="Rectangle 3">
            <a:extLst>
              <a:ext uri="{FF2B5EF4-FFF2-40B4-BE49-F238E27FC236}">
                <a16:creationId xmlns:a16="http://schemas.microsoft.com/office/drawing/2014/main" xmlns="" id="{BF8C69A9-5115-43D9-8414-D8F690FB20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68538" y="1600200"/>
            <a:ext cx="7772400" cy="41148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sz="2400"/>
              <a:t> </a:t>
            </a:r>
          </a:p>
        </p:txBody>
      </p:sp>
      <p:sp>
        <p:nvSpPr>
          <p:cNvPr id="765956" name="Text Box 4">
            <a:extLst>
              <a:ext uri="{FF2B5EF4-FFF2-40B4-BE49-F238E27FC236}">
                <a16:creationId xmlns:a16="http://schemas.microsoft.com/office/drawing/2014/main" xmlns="" id="{BB5C0B90-DA83-463E-AA86-87D7DFD3BE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02663" y="1447800"/>
            <a:ext cx="1727200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alt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coagulant system</a:t>
            </a:r>
            <a:endParaRPr lang="en-US" altLang="en-US" b="1"/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altLang="en-US" b="1">
                <a:solidFill>
                  <a:schemeClr val="tx2"/>
                </a:solidFill>
              </a:rPr>
              <a:t>immune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altLang="en-US" b="1">
                <a:solidFill>
                  <a:schemeClr val="tx2"/>
                </a:solidFill>
              </a:rPr>
              <a:t> system</a:t>
            </a:r>
          </a:p>
        </p:txBody>
      </p:sp>
      <p:sp>
        <p:nvSpPr>
          <p:cNvPr id="765957" name="Text Box 5">
            <a:extLst>
              <a:ext uri="{FF2B5EF4-FFF2-40B4-BE49-F238E27FC236}">
                <a16:creationId xmlns:a16="http://schemas.microsoft.com/office/drawing/2014/main" xmlns="" id="{50CB831A-C7D9-476F-8913-A7AC134B9F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1905001"/>
            <a:ext cx="1371600" cy="714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thrombin protein C </a:t>
            </a:r>
          </a:p>
        </p:txBody>
      </p:sp>
      <p:sp>
        <p:nvSpPr>
          <p:cNvPr id="765958" name="Text Box 6">
            <a:extLst>
              <a:ext uri="{FF2B5EF4-FFF2-40B4-BE49-F238E27FC236}">
                <a16:creationId xmlns:a16="http://schemas.microsoft.com/office/drawing/2014/main" xmlns="" id="{7FFD9203-FAB9-47B3-B497-DA8B024D5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738" y="1295401"/>
            <a:ext cx="1795462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/>
              <a:t>chordate fibrinogen (antibacterial)</a:t>
            </a:r>
          </a:p>
          <a:p>
            <a:pPr algn="ctr"/>
            <a:r>
              <a:rPr lang="en-US" altLang="en-US" sz="2000" b="1"/>
              <a:t> </a:t>
            </a:r>
            <a:r>
              <a:rPr lang="en-US" altLang="en-US" sz="1600" b="1"/>
              <a:t>Iwanaga, </a:t>
            </a:r>
            <a:r>
              <a:rPr lang="en-US" altLang="en-US" sz="1600" b="1">
                <a:effectLst>
                  <a:outerShdw blurRad="38100" dist="38100" dir="2700000" algn="tl">
                    <a:srgbClr val="000000"/>
                  </a:outerShdw>
                </a:effectLst>
              </a:rPr>
              <a:t>Frontiers in Bioscience, 1998;3:D973</a:t>
            </a:r>
            <a:endParaRPr lang="en-US" altLang="en-US" sz="1600" b="1"/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endParaRPr lang="en-US" altLang="en-US" sz="1600" b="1"/>
          </a:p>
        </p:txBody>
      </p:sp>
      <p:sp>
        <p:nvSpPr>
          <p:cNvPr id="765959" name="Text Box 7">
            <a:extLst>
              <a:ext uri="{FF2B5EF4-FFF2-40B4-BE49-F238E27FC236}">
                <a16:creationId xmlns:a16="http://schemas.microsoft.com/office/drawing/2014/main" xmlns="" id="{066C5983-6941-4D92-84BA-339EB57D4D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1" y="990601"/>
            <a:ext cx="2201863" cy="210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/>
              <a:t>invertebrate coagulogen</a:t>
            </a:r>
            <a:r>
              <a:rPr lang="en-US" altLang="en-US" b="1"/>
              <a:t> (attacks/digests bacteria by clotting)</a:t>
            </a:r>
          </a:p>
          <a:p>
            <a:pPr algn="ctr"/>
            <a:r>
              <a:rPr lang="en-US" altLang="en-US" sz="600" b="1"/>
              <a:t>  </a:t>
            </a:r>
          </a:p>
          <a:p>
            <a:pPr algn="ctr"/>
            <a:r>
              <a:rPr lang="en-US" altLang="en-US" sz="1600" b="1"/>
              <a:t>Ghidalia, </a:t>
            </a:r>
            <a:r>
              <a:rPr lang="en-US" altLang="en-US" sz="1600" b="1">
                <a:effectLst>
                  <a:outerShdw blurRad="38100" dist="38100" dir="2700000" algn="tl">
                    <a:srgbClr val="000000"/>
                  </a:outerShdw>
                </a:effectLst>
              </a:rPr>
              <a:t>J Invert Path 1989;53:197</a:t>
            </a:r>
            <a:endParaRPr lang="en-US" altLang="en-US" sz="1600" b="1"/>
          </a:p>
          <a:p>
            <a:pPr algn="ctr">
              <a:lnSpc>
                <a:spcPct val="90000"/>
              </a:lnSpc>
              <a:buClr>
                <a:schemeClr val="tx2"/>
              </a:buClr>
              <a:buSzPct val="75000"/>
              <a:buFont typeface="Monotype Sorts" pitchFamily="2" charset="2"/>
              <a:buNone/>
            </a:pPr>
            <a:endParaRPr lang="en-US" altLang="en-US" sz="2000" b="1"/>
          </a:p>
        </p:txBody>
      </p:sp>
      <p:sp>
        <p:nvSpPr>
          <p:cNvPr id="765960" name="AutoShape 8">
            <a:extLst>
              <a:ext uri="{FF2B5EF4-FFF2-40B4-BE49-F238E27FC236}">
                <a16:creationId xmlns:a16="http://schemas.microsoft.com/office/drawing/2014/main" xmlns="" id="{7A1AED60-2E28-483B-BE93-1A3144E76C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114800"/>
            <a:ext cx="9144000" cy="11430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 </a:t>
            </a:r>
          </a:p>
        </p:txBody>
      </p:sp>
      <p:sp>
        <p:nvSpPr>
          <p:cNvPr id="765961" name="Text Box 9">
            <a:extLst>
              <a:ext uri="{FF2B5EF4-FFF2-40B4-BE49-F238E27FC236}">
                <a16:creationId xmlns:a16="http://schemas.microsoft.com/office/drawing/2014/main" xmlns="" id="{7CAB89E9-206D-4A84-B651-32DB033CA4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9064" y="5562601"/>
            <a:ext cx="29114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billion years</a:t>
            </a:r>
          </a:p>
        </p:txBody>
      </p:sp>
      <p:sp>
        <p:nvSpPr>
          <p:cNvPr id="765962" name="Text Box 10">
            <a:extLst>
              <a:ext uri="{FF2B5EF4-FFF2-40B4-BE49-F238E27FC236}">
                <a16:creationId xmlns:a16="http://schemas.microsoft.com/office/drawing/2014/main" xmlns="" id="{7A9A843D-D0A2-4C2A-A5B1-86D77EE4C8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733800"/>
            <a:ext cx="1447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pancreatic proteases</a:t>
            </a:r>
          </a:p>
        </p:txBody>
      </p:sp>
      <p:sp>
        <p:nvSpPr>
          <p:cNvPr id="765963" name="Line 11">
            <a:extLst>
              <a:ext uri="{FF2B5EF4-FFF2-40B4-BE49-F238E27FC236}">
                <a16:creationId xmlns:a16="http://schemas.microsoft.com/office/drawing/2014/main" xmlns="" id="{A7D55F81-A0C8-4B09-827F-FDF64E35F3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98664" y="3048000"/>
            <a:ext cx="439737" cy="7620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5964" name="Text Box 12">
            <a:extLst>
              <a:ext uri="{FF2B5EF4-FFF2-40B4-BE49-F238E27FC236}">
                <a16:creationId xmlns:a16="http://schemas.microsoft.com/office/drawing/2014/main" xmlns="" id="{E82881A7-902C-4790-A742-057695DD5C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80539" y="5029201"/>
            <a:ext cx="136525" cy="1463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75000"/>
              </a:lnSpc>
            </a:pPr>
            <a:r>
              <a:rPr lang="en-US" altLang="en-US" b="1"/>
              <a:t>present</a:t>
            </a:r>
          </a:p>
        </p:txBody>
      </p:sp>
      <p:sp>
        <p:nvSpPr>
          <p:cNvPr id="765965" name="Line 13">
            <a:extLst>
              <a:ext uri="{FF2B5EF4-FFF2-40B4-BE49-F238E27FC236}">
                <a16:creationId xmlns:a16="http://schemas.microsoft.com/office/drawing/2014/main" xmlns="" id="{80080E3B-C388-49A6-81FF-0683138D5C6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22664" y="2286000"/>
            <a:ext cx="642937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765966" name="Line 14">
            <a:extLst>
              <a:ext uri="{FF2B5EF4-FFF2-40B4-BE49-F238E27FC236}">
                <a16:creationId xmlns:a16="http://schemas.microsoft.com/office/drawing/2014/main" xmlns="" id="{A2642D8D-0EEE-46FB-AD5A-9ADA630639C3}"/>
              </a:ext>
            </a:extLst>
          </p:cNvPr>
          <p:cNvSpPr>
            <a:spLocks noChangeShapeType="1"/>
          </p:cNvSpPr>
          <p:nvPr/>
        </p:nvSpPr>
        <p:spPr bwMode="auto">
          <a:xfrm>
            <a:off x="5384801" y="2286000"/>
            <a:ext cx="1084263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765967" name="Line 15">
            <a:extLst>
              <a:ext uri="{FF2B5EF4-FFF2-40B4-BE49-F238E27FC236}">
                <a16:creationId xmlns:a16="http://schemas.microsoft.com/office/drawing/2014/main" xmlns="" id="{BF686B4B-B0D1-4FD8-B838-3131F57BA5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93064" y="2286000"/>
            <a:ext cx="642937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765968" name="Oval 16">
            <a:extLst>
              <a:ext uri="{FF2B5EF4-FFF2-40B4-BE49-F238E27FC236}">
                <a16:creationId xmlns:a16="http://schemas.microsoft.com/office/drawing/2014/main" xmlns="" id="{6973EC5D-40F3-4D45-8501-7AC21749A8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69339" y="1295400"/>
            <a:ext cx="1762125" cy="16002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7C80">
                    <a:alpha val="50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/>
            <a:endParaRPr lang="en-US" altLang="en-US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65969" name="Oval 17">
            <a:extLst>
              <a:ext uri="{FF2B5EF4-FFF2-40B4-BE49-F238E27FC236}">
                <a16:creationId xmlns:a16="http://schemas.microsoft.com/office/drawing/2014/main" xmlns="" id="{9C28087C-CBD5-43A4-80B5-91F4DB819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9063" y="2209800"/>
            <a:ext cx="1016000" cy="838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765970" name="Text Box 18">
            <a:extLst>
              <a:ext uri="{FF2B5EF4-FFF2-40B4-BE49-F238E27FC236}">
                <a16:creationId xmlns:a16="http://schemas.microsoft.com/office/drawing/2014/main" xmlns="" id="{990B1342-D428-443D-9D2D-2EFC5115D8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029200"/>
            <a:ext cx="8153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2		  1.5		       1			 .5</a:t>
            </a:r>
          </a:p>
        </p:txBody>
      </p:sp>
      <p:sp>
        <p:nvSpPr>
          <p:cNvPr id="765971" name="Text Box 19">
            <a:extLst>
              <a:ext uri="{FF2B5EF4-FFF2-40B4-BE49-F238E27FC236}">
                <a16:creationId xmlns:a16="http://schemas.microsoft.com/office/drawing/2014/main" xmlns="" id="{E265BD63-5213-4DA8-970E-1FA331E566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7464" y="990601"/>
            <a:ext cx="2014537" cy="218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000" b="1"/>
              <a:t>fibrinogen trifurcates into primitive cascade</a:t>
            </a:r>
          </a:p>
          <a:p>
            <a:pPr algn="ctr">
              <a:spcBef>
                <a:spcPct val="50000"/>
              </a:spcBef>
            </a:pPr>
            <a:r>
              <a:rPr lang="en-US" altLang="en-US" sz="2000" b="1"/>
              <a:t> </a:t>
            </a:r>
          </a:p>
          <a:p>
            <a:pPr algn="ctr">
              <a:spcBef>
                <a:spcPct val="50000"/>
              </a:spcBef>
            </a:pPr>
            <a:endParaRPr lang="en-US" altLang="en-US" sz="900" b="1"/>
          </a:p>
          <a:p>
            <a:pPr algn="ctr">
              <a:spcBef>
                <a:spcPct val="50000"/>
              </a:spcBef>
            </a:pPr>
            <a:r>
              <a:rPr lang="en-US" altLang="en-US" sz="1600" b="1"/>
              <a:t>Doolittle, </a:t>
            </a:r>
            <a:r>
              <a:rPr lang="en-US" altLang="en-US" sz="1600" b="1">
                <a:effectLst>
                  <a:outerShdw blurRad="38100" dist="38100" dir="2700000" algn="tl">
                    <a:srgbClr val="000000"/>
                  </a:outerShdw>
                </a:effectLst>
              </a:rPr>
              <a:t>Fed Proc 1976;35:2145</a:t>
            </a:r>
          </a:p>
        </p:txBody>
      </p:sp>
      <p:sp>
        <p:nvSpPr>
          <p:cNvPr id="765972" name="Text Box 20">
            <a:extLst>
              <a:ext uri="{FF2B5EF4-FFF2-40B4-BE49-F238E27FC236}">
                <a16:creationId xmlns:a16="http://schemas.microsoft.com/office/drawing/2014/main" xmlns="" id="{345A693C-028D-4FFA-ABF8-CF747BFE4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02664" y="3276601"/>
            <a:ext cx="1760537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600" b="1">
                <a:effectLst>
                  <a:outerShdw blurRad="38100" dist="38100" dir="2700000" algn="tl">
                    <a:srgbClr val="000000"/>
                  </a:outerShdw>
                </a:effectLst>
              </a:rPr>
              <a:t>Krawczak,Human Genetics 1996; 98:351</a:t>
            </a:r>
          </a:p>
        </p:txBody>
      </p:sp>
    </p:spTree>
    <p:extLst>
      <p:ext uri="{BB962C8B-B14F-4D97-AF65-F5344CB8AC3E}">
        <p14:creationId xmlns:p14="http://schemas.microsoft.com/office/powerpoint/2010/main" xmlns="" val="2760859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C419238C-E5BF-476B-A22D-46F733589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3BCF50-C348-47CB-BE7D-55728F5E3847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xmlns="" id="{CD1177BB-EC72-4586-8A72-2C024F55E6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600" y="0"/>
            <a:ext cx="8686800" cy="2362200"/>
          </a:xfrm>
        </p:spPr>
        <p:txBody>
          <a:bodyPr/>
          <a:lstStyle/>
          <a:p>
            <a:pPr eaLnBrk="1" hangingPunct="1"/>
            <a:r>
              <a:rPr lang="en-US" altLang="en-US" sz="5100" b="1"/>
              <a:t>PE is the most common cause of sudden death in the US</a:t>
            </a:r>
            <a:br>
              <a:rPr lang="en-US" altLang="en-US" sz="5100" b="1"/>
            </a:br>
            <a:r>
              <a:rPr lang="en-US" altLang="en-US" sz="5700" b="1"/>
              <a:t> </a:t>
            </a:r>
            <a:r>
              <a:rPr lang="en-US" altLang="en-US" sz="3000" b="1"/>
              <a:t>Heit, </a:t>
            </a:r>
            <a:r>
              <a:rPr lang="en-US" altLang="en-US" sz="3000" b="1" i="1"/>
              <a:t>J Thrombosis and Vasc. Biol.</a:t>
            </a:r>
            <a:r>
              <a:rPr lang="en-US" altLang="en-US" sz="3000" b="1"/>
              <a:t> 2005;28:370</a:t>
            </a:r>
          </a:p>
        </p:txBody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xmlns="" id="{21D43F0F-8798-4EBC-956A-D80828136B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4600" y="2514600"/>
            <a:ext cx="7772400" cy="4114800"/>
          </a:xfrm>
        </p:spPr>
        <p:txBody>
          <a:bodyPr/>
          <a:lstStyle/>
          <a:p>
            <a:pPr lvl="1" eaLnBrk="1" hangingPunct="1"/>
            <a:r>
              <a:rPr lang="en-US" altLang="en-US" sz="6500" b="1"/>
              <a:t>VTE:296,370</a:t>
            </a:r>
          </a:p>
          <a:p>
            <a:pPr lvl="1" eaLnBrk="1" hangingPunct="1"/>
            <a:r>
              <a:rPr lang="en-US" altLang="en-US" sz="6500" b="1"/>
              <a:t>MI: 171,000</a:t>
            </a:r>
          </a:p>
          <a:p>
            <a:pPr lvl="1" eaLnBrk="1" hangingPunct="1"/>
            <a:r>
              <a:rPr lang="en-US" altLang="en-US" sz="6500" b="1"/>
              <a:t>Stroke: 158,000</a:t>
            </a:r>
          </a:p>
        </p:txBody>
      </p:sp>
    </p:spTree>
    <p:extLst>
      <p:ext uri="{BB962C8B-B14F-4D97-AF65-F5344CB8AC3E}">
        <p14:creationId xmlns:p14="http://schemas.microsoft.com/office/powerpoint/2010/main" xmlns="" val="2349470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xmlns="" id="{DFDE3C22-8E87-4491-B12E-2D3CFD041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1BE573-A57B-4C35-B304-EA984EA79FF3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xmlns="" id="{BFABB5FA-3229-4477-A65B-782EF13EFC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And it is easily preventable</a:t>
            </a:r>
            <a:endParaRPr lang="nl-NL" altLang="en-US" dirty="0"/>
          </a:p>
        </p:txBody>
      </p:sp>
      <p:sp>
        <p:nvSpPr>
          <p:cNvPr id="37892" name="Text Box 3">
            <a:extLst>
              <a:ext uri="{FF2B5EF4-FFF2-40B4-BE49-F238E27FC236}">
                <a16:creationId xmlns:a16="http://schemas.microsoft.com/office/drawing/2014/main" xmlns="" id="{EF9EA49C-9E20-4BDC-917C-2B55919EF8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291" y="6475511"/>
            <a:ext cx="698826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1400" dirty="0">
                <a:latin typeface="Tahoma" panose="020B0604030504040204" pitchFamily="34" charset="0"/>
              </a:rPr>
              <a:t> </a:t>
            </a:r>
            <a:r>
              <a:rPr lang="en-GB" altLang="en-US" sz="1400" dirty="0" err="1">
                <a:latin typeface="Tahoma" panose="020B0604030504040204" pitchFamily="34" charset="0"/>
              </a:rPr>
              <a:t>Kakkar</a:t>
            </a:r>
            <a:r>
              <a:rPr lang="en-GB" altLang="en-US" sz="1400" dirty="0">
                <a:latin typeface="Tahoma" panose="020B0604030504040204" pitchFamily="34" charset="0"/>
              </a:rPr>
              <a:t> VV et al. Lancet</a:t>
            </a:r>
            <a:r>
              <a:rPr lang="en-US" altLang="en-US" sz="1400" dirty="0">
                <a:latin typeface="Tahoma" panose="020B0604030504040204" pitchFamily="34" charset="0"/>
              </a:rPr>
              <a:t>.</a:t>
            </a:r>
            <a:r>
              <a:rPr lang="en-GB" altLang="en-US" sz="1400" dirty="0">
                <a:latin typeface="Tahoma" panose="020B0604030504040204" pitchFamily="34" charset="0"/>
              </a:rPr>
              <a:t> 19</a:t>
            </a:r>
            <a:r>
              <a:rPr lang="en-US" altLang="en-US" sz="1400" dirty="0">
                <a:latin typeface="Tahoma" panose="020B0604030504040204" pitchFamily="34" charset="0"/>
              </a:rPr>
              <a:t>75</a:t>
            </a:r>
            <a:r>
              <a:rPr lang="en-GB" altLang="en-US" sz="1400" dirty="0">
                <a:latin typeface="Tahoma" panose="020B0604030504040204" pitchFamily="34" charset="0"/>
              </a:rPr>
              <a:t>;2:</a:t>
            </a:r>
            <a:r>
              <a:rPr lang="en-US" altLang="en-US" sz="1400" dirty="0">
                <a:latin typeface="Tahoma" panose="020B0604030504040204" pitchFamily="34" charset="0"/>
              </a:rPr>
              <a:t>45-51; </a:t>
            </a:r>
            <a:r>
              <a:rPr lang="en-GB" altLang="en-US" sz="1400" dirty="0">
                <a:latin typeface="Tahoma" panose="020B0604030504040204" pitchFamily="34" charset="0"/>
              </a:rPr>
              <a:t>Haas S, et al. </a:t>
            </a:r>
            <a:r>
              <a:rPr lang="en-GB" altLang="en-US" sz="1400" dirty="0" err="1">
                <a:latin typeface="Tahoma" panose="020B0604030504040204" pitchFamily="34" charset="0"/>
              </a:rPr>
              <a:t>Thromb</a:t>
            </a:r>
            <a:r>
              <a:rPr lang="en-GB" altLang="en-US" sz="1400" dirty="0">
                <a:latin typeface="Tahoma" panose="020B0604030504040204" pitchFamily="34" charset="0"/>
              </a:rPr>
              <a:t> Haem</a:t>
            </a:r>
            <a:r>
              <a:rPr lang="en-US" altLang="en-US" sz="1400" dirty="0">
                <a:latin typeface="Tahoma" panose="020B0604030504040204" pitchFamily="34" charset="0"/>
              </a:rPr>
              <a:t>. </a:t>
            </a:r>
            <a:r>
              <a:rPr lang="en-GB" altLang="en-US" sz="1400" dirty="0">
                <a:latin typeface="Tahoma" panose="020B0604030504040204" pitchFamily="34" charset="0"/>
              </a:rPr>
              <a:t>2005</a:t>
            </a:r>
          </a:p>
        </p:txBody>
      </p:sp>
      <p:graphicFrame>
        <p:nvGraphicFramePr>
          <p:cNvPr id="2" name="Object 4">
            <a:extLst>
              <a:ext uri="{FF2B5EF4-FFF2-40B4-BE49-F238E27FC236}">
                <a16:creationId xmlns:a16="http://schemas.microsoft.com/office/drawing/2014/main" xmlns="" id="{275F201B-1096-4E4C-A146-B4BAAF7E1640}"/>
              </a:ext>
            </a:extLst>
          </p:cNvPr>
          <p:cNvGraphicFramePr>
            <a:graphicFrameLocks noGrp="1" noChangeAspect="1"/>
          </p:cNvGraphicFramePr>
          <p:nvPr>
            <p:ph type="chart" idx="1"/>
          </p:nvPr>
        </p:nvGraphicFramePr>
        <p:xfrm>
          <a:off x="1804988" y="1682751"/>
          <a:ext cx="4849812" cy="4329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Object 5">
            <a:extLst>
              <a:ext uri="{FF2B5EF4-FFF2-40B4-BE49-F238E27FC236}">
                <a16:creationId xmlns:a16="http://schemas.microsoft.com/office/drawing/2014/main" xmlns="" id="{79DB4DCF-4681-4E3C-80A3-41F0CBD6FB9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18175" y="1598613"/>
          <a:ext cx="5227638" cy="4667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7895" name="Text Box 6">
            <a:extLst>
              <a:ext uri="{FF2B5EF4-FFF2-40B4-BE49-F238E27FC236}">
                <a16:creationId xmlns:a16="http://schemas.microsoft.com/office/drawing/2014/main" xmlns="" id="{104F0DC6-D46C-43E2-80F1-27A03F000D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2650" y="5821363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3600">
              <a:latin typeface="Tahoma" panose="020B0604030504040204" pitchFamily="34" charset="0"/>
            </a:endParaRPr>
          </a:p>
        </p:txBody>
      </p:sp>
      <p:sp>
        <p:nvSpPr>
          <p:cNvPr id="37896" name="Text Box 7">
            <a:extLst>
              <a:ext uri="{FF2B5EF4-FFF2-40B4-BE49-F238E27FC236}">
                <a16:creationId xmlns:a16="http://schemas.microsoft.com/office/drawing/2014/main" xmlns="" id="{7B01EB1D-E4A4-45B2-84EA-C399CE777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3827" y="5715000"/>
            <a:ext cx="1095172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400">
                <a:latin typeface="Tahoma" panose="020B0604030504040204" pitchFamily="34" charset="0"/>
              </a:rPr>
              <a:t>Low dose</a:t>
            </a:r>
          </a:p>
          <a:p>
            <a:pPr algn="ctr"/>
            <a:r>
              <a:rPr lang="en-US" altLang="en-US" sz="1400">
                <a:latin typeface="Tahoma" panose="020B0604030504040204" pitchFamily="34" charset="0"/>
              </a:rPr>
              <a:t> heparin tid</a:t>
            </a:r>
          </a:p>
          <a:p>
            <a:pPr algn="ctr"/>
            <a:r>
              <a:rPr lang="en-US" altLang="en-US" sz="1400">
                <a:latin typeface="Tahoma" panose="020B0604030504040204" pitchFamily="34" charset="0"/>
              </a:rPr>
              <a:t>(n=11,536)</a:t>
            </a:r>
            <a:endParaRPr lang="en-GB" altLang="en-US" sz="1400">
              <a:latin typeface="Tahoma" panose="020B0604030504040204" pitchFamily="34" charset="0"/>
            </a:endParaRPr>
          </a:p>
        </p:txBody>
      </p:sp>
      <p:sp>
        <p:nvSpPr>
          <p:cNvPr id="37897" name="Text Box 8">
            <a:extLst>
              <a:ext uri="{FF2B5EF4-FFF2-40B4-BE49-F238E27FC236}">
                <a16:creationId xmlns:a16="http://schemas.microsoft.com/office/drawing/2014/main" xmlns="" id="{CBF0318C-8949-43F7-8D21-F07D5E7358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07527" y="5715000"/>
            <a:ext cx="1095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400">
                <a:latin typeface="Tahoma" panose="020B0604030504040204" pitchFamily="34" charset="0"/>
              </a:rPr>
              <a:t>LMWH qd </a:t>
            </a:r>
          </a:p>
          <a:p>
            <a:pPr algn="ctr"/>
            <a:r>
              <a:rPr lang="en-US" altLang="en-US" sz="1400">
                <a:latin typeface="Tahoma" panose="020B0604030504040204" pitchFamily="34" charset="0"/>
              </a:rPr>
              <a:t>(n=11,542)</a:t>
            </a:r>
            <a:endParaRPr lang="en-GB" altLang="en-US" sz="1400">
              <a:latin typeface="Tahoma" panose="020B0604030504040204" pitchFamily="34" charset="0"/>
            </a:endParaRPr>
          </a:p>
        </p:txBody>
      </p:sp>
      <p:sp>
        <p:nvSpPr>
          <p:cNvPr id="37898" name="Text Box 9">
            <a:extLst>
              <a:ext uri="{FF2B5EF4-FFF2-40B4-BE49-F238E27FC236}">
                <a16:creationId xmlns:a16="http://schemas.microsoft.com/office/drawing/2014/main" xmlns="" id="{EA16366E-03C4-4A2B-9460-F8CDF6F3FA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5426" y="5695950"/>
            <a:ext cx="1090363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400">
                <a:latin typeface="Tahoma" panose="020B0604030504040204" pitchFamily="34" charset="0"/>
              </a:rPr>
              <a:t>Low dose</a:t>
            </a:r>
          </a:p>
          <a:p>
            <a:pPr algn="ctr"/>
            <a:r>
              <a:rPr lang="en-US" altLang="en-US" sz="1400">
                <a:latin typeface="Tahoma" panose="020B0604030504040204" pitchFamily="34" charset="0"/>
              </a:rPr>
              <a:t> heparin tid</a:t>
            </a:r>
          </a:p>
          <a:p>
            <a:pPr algn="ctr"/>
            <a:r>
              <a:rPr lang="en-US" altLang="en-US" sz="1400">
                <a:latin typeface="Tahoma" panose="020B0604030504040204" pitchFamily="34" charset="0"/>
              </a:rPr>
              <a:t>(n=2045)</a:t>
            </a:r>
            <a:endParaRPr lang="en-GB" altLang="en-US" sz="1400">
              <a:latin typeface="Tahoma" panose="020B0604030504040204" pitchFamily="34" charset="0"/>
            </a:endParaRPr>
          </a:p>
        </p:txBody>
      </p:sp>
      <p:sp>
        <p:nvSpPr>
          <p:cNvPr id="37899" name="Text Box 10">
            <a:extLst>
              <a:ext uri="{FF2B5EF4-FFF2-40B4-BE49-F238E27FC236}">
                <a16:creationId xmlns:a16="http://schemas.microsoft.com/office/drawing/2014/main" xmlns="" id="{700978C3-78BE-4B30-838D-F68DB0F25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0414" y="5708650"/>
            <a:ext cx="9428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400">
                <a:latin typeface="Tahoma" panose="020B0604030504040204" pitchFamily="34" charset="0"/>
              </a:rPr>
              <a:t>Control</a:t>
            </a:r>
          </a:p>
          <a:p>
            <a:pPr algn="ctr"/>
            <a:r>
              <a:rPr lang="en-US" altLang="en-US" sz="1400">
                <a:latin typeface="Tahoma" panose="020B0604030504040204" pitchFamily="34" charset="0"/>
              </a:rPr>
              <a:t>(n=2076)</a:t>
            </a:r>
            <a:endParaRPr lang="en-GB" altLang="en-US" sz="1400">
              <a:latin typeface="Tahoma" panose="020B0604030504040204" pitchFamily="34" charset="0"/>
            </a:endParaRPr>
          </a:p>
        </p:txBody>
      </p:sp>
      <p:sp>
        <p:nvSpPr>
          <p:cNvPr id="37900" name="Text Box 11">
            <a:extLst>
              <a:ext uri="{FF2B5EF4-FFF2-40B4-BE49-F238E27FC236}">
                <a16:creationId xmlns:a16="http://schemas.microsoft.com/office/drawing/2014/main" xmlns="" id="{0DB5AF65-3EF6-47B1-A897-A1047262FE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375" y="1490664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i="1">
                <a:latin typeface="Tahoma" panose="020B0604030504040204" pitchFamily="34" charset="0"/>
              </a:rPr>
              <a:t>P </a:t>
            </a:r>
            <a:r>
              <a:rPr lang="en-US" altLang="en-US" sz="2000">
                <a:latin typeface="Tahoma" panose="020B0604030504040204" pitchFamily="34" charset="0"/>
              </a:rPr>
              <a:t>&lt; 0.005</a:t>
            </a:r>
          </a:p>
        </p:txBody>
      </p:sp>
      <p:sp>
        <p:nvSpPr>
          <p:cNvPr id="37901" name="Line 12">
            <a:extLst>
              <a:ext uri="{FF2B5EF4-FFF2-40B4-BE49-F238E27FC236}">
                <a16:creationId xmlns:a16="http://schemas.microsoft.com/office/drawing/2014/main" xmlns="" id="{0F41EDC2-C5C1-4932-88AE-2AA4EFC90D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86138" y="1871663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7902" name="Line 13">
            <a:extLst>
              <a:ext uri="{FF2B5EF4-FFF2-40B4-BE49-F238E27FC236}">
                <a16:creationId xmlns:a16="http://schemas.microsoft.com/office/drawing/2014/main" xmlns="" id="{4B2FB334-D25C-4349-93CE-17143A22AC58}"/>
              </a:ext>
            </a:extLst>
          </p:cNvPr>
          <p:cNvSpPr>
            <a:spLocks noChangeShapeType="1"/>
          </p:cNvSpPr>
          <p:nvPr/>
        </p:nvSpPr>
        <p:spPr bwMode="auto">
          <a:xfrm>
            <a:off x="3386138" y="1871663"/>
            <a:ext cx="15367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903" name="Line 14">
            <a:extLst>
              <a:ext uri="{FF2B5EF4-FFF2-40B4-BE49-F238E27FC236}">
                <a16:creationId xmlns:a16="http://schemas.microsoft.com/office/drawing/2014/main" xmlns="" id="{CE23C9B9-EC80-476B-90EE-EF28AD406F72}"/>
              </a:ext>
            </a:extLst>
          </p:cNvPr>
          <p:cNvSpPr>
            <a:spLocks noChangeShapeType="1"/>
          </p:cNvSpPr>
          <p:nvPr/>
        </p:nvSpPr>
        <p:spPr bwMode="auto">
          <a:xfrm>
            <a:off x="4922838" y="1871663"/>
            <a:ext cx="0" cy="29908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904" name="Line 15">
            <a:extLst>
              <a:ext uri="{FF2B5EF4-FFF2-40B4-BE49-F238E27FC236}">
                <a16:creationId xmlns:a16="http://schemas.microsoft.com/office/drawing/2014/main" xmlns="" id="{65CC7178-7119-4826-87FE-9C798E4FF9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481888" y="4524375"/>
            <a:ext cx="15097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5" name="Text Box 16">
            <a:extLst>
              <a:ext uri="{FF2B5EF4-FFF2-40B4-BE49-F238E27FC236}">
                <a16:creationId xmlns:a16="http://schemas.microsoft.com/office/drawing/2014/main" xmlns="" id="{85EA2C8C-9CE3-44F6-8AAF-78F85BD0BD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4614" y="4152901"/>
            <a:ext cx="898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i="1">
                <a:latin typeface="Tahoma" panose="020B0604030504040204" pitchFamily="34" charset="0"/>
              </a:rPr>
              <a:t>P </a:t>
            </a:r>
            <a:r>
              <a:rPr lang="en-US" altLang="en-US" sz="2000">
                <a:latin typeface="Tahoma" panose="020B0604030504040204" pitchFamily="34" charset="0"/>
              </a:rPr>
              <a:t>=NS</a:t>
            </a:r>
          </a:p>
        </p:txBody>
      </p:sp>
      <p:sp>
        <p:nvSpPr>
          <p:cNvPr id="37906" name="Line 17">
            <a:extLst>
              <a:ext uri="{FF2B5EF4-FFF2-40B4-BE49-F238E27FC236}">
                <a16:creationId xmlns:a16="http://schemas.microsoft.com/office/drawing/2014/main" xmlns="" id="{A2A51914-D29E-4B8D-8B68-9EEF4E21024F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4524376"/>
            <a:ext cx="0" cy="125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7" name="Line 18">
            <a:extLst>
              <a:ext uri="{FF2B5EF4-FFF2-40B4-BE49-F238E27FC236}">
                <a16:creationId xmlns:a16="http://schemas.microsoft.com/office/drawing/2014/main" xmlns="" id="{2870A439-D53A-4D8F-BCE6-7F1619244173}"/>
              </a:ext>
            </a:extLst>
          </p:cNvPr>
          <p:cNvSpPr>
            <a:spLocks noChangeShapeType="1"/>
          </p:cNvSpPr>
          <p:nvPr/>
        </p:nvSpPr>
        <p:spPr bwMode="auto">
          <a:xfrm>
            <a:off x="7480300" y="4524376"/>
            <a:ext cx="0" cy="125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0581376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4">
            <a:extLst>
              <a:ext uri="{FF2B5EF4-FFF2-40B4-BE49-F238E27FC236}">
                <a16:creationId xmlns:a16="http://schemas.microsoft.com/office/drawing/2014/main" xmlns="" id="{4F25EDF8-AB3E-401F-95B5-0F5C2064270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Avoidable medical harms</a:t>
            </a:r>
            <a:br>
              <a:rPr lang="en-US" sz="4800" dirty="0"/>
            </a:br>
            <a:r>
              <a:rPr lang="en-US" altLang="en-US" b="1" dirty="0"/>
              <a:t>3. Nosocomial Infections</a:t>
            </a:r>
          </a:p>
        </p:txBody>
      </p:sp>
      <p:sp>
        <p:nvSpPr>
          <p:cNvPr id="51203" name="Rectangle 5">
            <a:extLst>
              <a:ext uri="{FF2B5EF4-FFF2-40B4-BE49-F238E27FC236}">
                <a16:creationId xmlns:a16="http://schemas.microsoft.com/office/drawing/2014/main" xmlns="" id="{C27AC32B-9D7E-4D70-B894-AB5EC81981A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9092879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5F2C9F75-3ADA-48BB-B8A2-349CF78AC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4DB619-A193-49F8-9FA0-F96AF8A35BAC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xmlns="" id="{7F9797BC-486A-4830-A835-5DBBB9021A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5100" b="1"/>
              <a:t>Hospital Acquired Infections</a:t>
            </a:r>
          </a:p>
        </p:txBody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xmlns="" id="{039AA209-E4D5-4075-86E1-CCCE7FCBB3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45224" y="1910977"/>
            <a:ext cx="6655234" cy="5029200"/>
          </a:xfrm>
        </p:spPr>
        <p:txBody>
          <a:bodyPr/>
          <a:lstStyle/>
          <a:p>
            <a:pPr eaLnBrk="1" hangingPunct="1"/>
            <a:r>
              <a:rPr lang="en-US" altLang="en-US" sz="3900" b="1" dirty="0"/>
              <a:t>1.7 million per year</a:t>
            </a:r>
          </a:p>
          <a:p>
            <a:pPr lvl="1" eaLnBrk="1" hangingPunct="1"/>
            <a:r>
              <a:rPr lang="en-US" altLang="en-US" sz="3500" b="1" dirty="0"/>
              <a:t>99,000 deaths in 2007</a:t>
            </a:r>
          </a:p>
          <a:p>
            <a:pPr lvl="2" eaLnBrk="1" hangingPunct="1"/>
            <a:r>
              <a:rPr lang="en-US" altLang="en-US" sz="3100" b="1" dirty="0"/>
              <a:t>35,000 pneumonia</a:t>
            </a:r>
          </a:p>
          <a:p>
            <a:pPr lvl="2" eaLnBrk="1" hangingPunct="1"/>
            <a:r>
              <a:rPr lang="en-US" altLang="en-US" sz="3100" b="1" dirty="0"/>
              <a:t>30,665 bloodstream</a:t>
            </a:r>
          </a:p>
          <a:p>
            <a:pPr lvl="2" eaLnBrk="1" hangingPunct="1"/>
            <a:r>
              <a:rPr lang="en-US" altLang="en-US" sz="3100" b="1" dirty="0"/>
              <a:t>8,205 surgical</a:t>
            </a:r>
          </a:p>
          <a:p>
            <a:pPr lvl="2" eaLnBrk="1" hangingPunct="1"/>
            <a:r>
              <a:rPr lang="en-US" altLang="en-US" sz="3100" b="1" dirty="0"/>
              <a:t>11,062 other</a:t>
            </a:r>
          </a:p>
          <a:p>
            <a:pPr marL="384048" lvl="2" indent="0" eaLnBrk="1" hangingPunct="1">
              <a:buNone/>
            </a:pPr>
            <a:r>
              <a:rPr lang="en-US" altLang="en-US" b="1" dirty="0"/>
              <a:t> (CDC, Estimates of Healthcare-Associated Infections 5/30/07)</a:t>
            </a:r>
          </a:p>
          <a:p>
            <a:pPr eaLnBrk="1" hangingPunct="1"/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xmlns="" val="30597243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CA1E2A-701E-434D-9AAA-25F414D2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365" y="286603"/>
            <a:ext cx="11725835" cy="145075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Causes of Avoidable Hospital acquired infections</a:t>
            </a:r>
            <a:br>
              <a:rPr lang="en-US" dirty="0"/>
            </a:br>
            <a:r>
              <a:rPr lang="en-US" dirty="0"/>
              <a:t>-</a:t>
            </a:r>
            <a:r>
              <a:rPr lang="en-US" sz="3600" dirty="0"/>
              <a:t>most are related to ignoring existing policies-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EF3221-DEE9-441A-B450-6F0EC49B5F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dirty="0"/>
              <a:t>1. Failure of personal hygiene (handwashing, appropriate attire)</a:t>
            </a:r>
          </a:p>
          <a:p>
            <a:r>
              <a:rPr lang="en-US" sz="2400" b="1" dirty="0"/>
              <a:t>2. Failure to mobilize patients</a:t>
            </a:r>
          </a:p>
          <a:p>
            <a:r>
              <a:rPr lang="en-US" sz="2400" b="1" dirty="0"/>
              <a:t>3. Failure of competent device management</a:t>
            </a:r>
          </a:p>
          <a:p>
            <a:pPr marL="201168" lvl="1" indent="0">
              <a:buNone/>
            </a:pPr>
            <a:r>
              <a:rPr lang="en-US" sz="2000" b="1" dirty="0"/>
              <a:t>Central lines and Foleys called a “National Tragedy”</a:t>
            </a:r>
          </a:p>
          <a:p>
            <a:pPr lvl="1"/>
            <a:r>
              <a:rPr lang="en-US" sz="2400" b="1" dirty="0"/>
              <a:t>Failure of checklist compliance on insertion and during maintenance</a:t>
            </a:r>
          </a:p>
          <a:p>
            <a:pPr lvl="1"/>
            <a:r>
              <a:rPr lang="en-US" sz="2200" b="1" dirty="0"/>
              <a:t>Failure of daily rounding with checklists to remove unneeded lines/catheters/tubes</a:t>
            </a:r>
          </a:p>
          <a:p>
            <a:pPr lvl="2"/>
            <a:r>
              <a:rPr lang="en-US" sz="2000" b="1" dirty="0"/>
              <a:t>Evidence based studies suggest that more than half of all devices are unneeded</a:t>
            </a:r>
          </a:p>
          <a:p>
            <a:r>
              <a:rPr lang="en-US" sz="2400" b="1" dirty="0"/>
              <a:t>4. Failure of effective antibiotic stewardship</a:t>
            </a:r>
          </a:p>
        </p:txBody>
      </p:sp>
    </p:spTree>
    <p:extLst>
      <p:ext uri="{BB962C8B-B14F-4D97-AF65-F5344CB8AC3E}">
        <p14:creationId xmlns:p14="http://schemas.microsoft.com/office/powerpoint/2010/main" xmlns="" val="19813973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0E711649-D97E-45AE-A05F-7EFB4F3AF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7DB524-AB8C-49A1-98D8-3868DF1DC888}" type="slidenum">
              <a:rPr lang="en-US" altLang="en-US"/>
              <a:pPr>
                <a:defRPr/>
              </a:pPr>
              <a:t>19</a:t>
            </a:fld>
            <a:endParaRPr lang="en-US" altLang="en-US"/>
          </a:p>
        </p:txBody>
      </p:sp>
      <p:sp>
        <p:nvSpPr>
          <p:cNvPr id="161795" name="Rectangle 2">
            <a:extLst>
              <a:ext uri="{FF2B5EF4-FFF2-40B4-BE49-F238E27FC236}">
                <a16:creationId xmlns:a16="http://schemas.microsoft.com/office/drawing/2014/main" xmlns="" id="{CD4EFF66-4E6F-4843-AF67-4FF53ED35E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33090"/>
            <a:ext cx="7924800" cy="1447800"/>
          </a:xfrm>
        </p:spPr>
        <p:txBody>
          <a:bodyPr/>
          <a:lstStyle/>
          <a:p>
            <a:pPr algn="ctr" eaLnBrk="1" hangingPunct="1"/>
            <a:r>
              <a:rPr lang="en-US" altLang="en-US" sz="4600" b="1" dirty="0"/>
              <a:t>Nosocomial Infections </a:t>
            </a:r>
            <a:br>
              <a:rPr lang="en-US" altLang="en-US" sz="4600" b="1" dirty="0"/>
            </a:br>
            <a:r>
              <a:rPr lang="en-US" altLang="en-US" sz="2900" b="1" dirty="0"/>
              <a:t>Am J Infect Control 26:522</a:t>
            </a:r>
          </a:p>
        </p:txBody>
      </p:sp>
      <p:sp>
        <p:nvSpPr>
          <p:cNvPr id="161796" name="Rectangle 3">
            <a:extLst>
              <a:ext uri="{FF2B5EF4-FFF2-40B4-BE49-F238E27FC236}">
                <a16:creationId xmlns:a16="http://schemas.microsoft.com/office/drawing/2014/main" xmlns="" id="{FCA9EE75-0212-44D8-A11A-854B6B9D15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237318" y="1745129"/>
            <a:ext cx="4530164" cy="4081929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dirty="0"/>
              <a:t>Hospital acquired infection definition: recognized after two days post admission</a:t>
            </a:r>
          </a:p>
          <a:p>
            <a:pPr eaLnBrk="1" hangingPunct="1"/>
            <a:r>
              <a:rPr lang="en-US" altLang="en-US" sz="2400" b="1" u="sng" dirty="0"/>
              <a:t>Device Related</a:t>
            </a:r>
            <a:r>
              <a:rPr lang="en-US" altLang="en-US" sz="2400" b="1" dirty="0"/>
              <a:t>: 64%</a:t>
            </a:r>
          </a:p>
          <a:p>
            <a:pPr lvl="1" eaLnBrk="1" hangingPunct="1"/>
            <a:r>
              <a:rPr lang="en-US" altLang="en-US" sz="2000" dirty="0"/>
              <a:t>Bloodstream: 28%</a:t>
            </a:r>
          </a:p>
          <a:p>
            <a:pPr lvl="1" eaLnBrk="1" hangingPunct="1"/>
            <a:r>
              <a:rPr lang="en-US" altLang="en-US" sz="2000" dirty="0"/>
              <a:t>Ventilator Associated pneumonia: 21%</a:t>
            </a:r>
          </a:p>
          <a:p>
            <a:pPr lvl="1" eaLnBrk="1" hangingPunct="1"/>
            <a:r>
              <a:rPr lang="en-US" altLang="en-US" sz="2000" dirty="0"/>
              <a:t>Urinary Tract 15%</a:t>
            </a:r>
          </a:p>
          <a:p>
            <a:pPr eaLnBrk="1" hangingPunct="1"/>
            <a:r>
              <a:rPr lang="en-US" altLang="en-US" sz="2400" b="1" u="sng" dirty="0"/>
              <a:t>Pneumonia</a:t>
            </a:r>
            <a:r>
              <a:rPr lang="en-US" altLang="en-US" sz="2400" b="1" dirty="0"/>
              <a:t>: 12%</a:t>
            </a:r>
          </a:p>
          <a:p>
            <a:pPr eaLnBrk="1" hangingPunct="1"/>
            <a:r>
              <a:rPr lang="en-US" altLang="en-US" sz="2400" b="1" u="sng" dirty="0"/>
              <a:t>Skin</a:t>
            </a:r>
            <a:r>
              <a:rPr lang="en-US" altLang="en-US" sz="2400" b="1" dirty="0"/>
              <a:t>: 10%</a:t>
            </a:r>
          </a:p>
          <a:p>
            <a:pPr eaLnBrk="1" hangingPunct="1"/>
            <a:r>
              <a:rPr lang="en-US" altLang="en-US" sz="2400" b="1" u="sng" dirty="0"/>
              <a:t>GI</a:t>
            </a:r>
            <a:r>
              <a:rPr lang="en-US" altLang="en-US" sz="2400" b="1" dirty="0"/>
              <a:t>: 8%</a:t>
            </a:r>
          </a:p>
          <a:p>
            <a:pPr lvl="1" eaLnBrk="1" hangingPunct="1"/>
            <a:r>
              <a:rPr lang="en-US" altLang="en-US" sz="2000" dirty="0"/>
              <a:t>Pseudomembranous colitis</a:t>
            </a:r>
          </a:p>
        </p:txBody>
      </p:sp>
    </p:spTree>
    <p:extLst>
      <p:ext uri="{BB962C8B-B14F-4D97-AF65-F5344CB8AC3E}">
        <p14:creationId xmlns:p14="http://schemas.microsoft.com/office/powerpoint/2010/main" xmlns="" val="415754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47AC528-A1FE-4948-8B9A-21AA375EA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035" y="842683"/>
            <a:ext cx="10910645" cy="5952564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en-US" sz="13900" b="1" i="1" dirty="0"/>
              <a:t>680 patients die of </a:t>
            </a:r>
          </a:p>
          <a:p>
            <a:pPr algn="ctr"/>
            <a:r>
              <a:rPr lang="en-US" sz="13900" b="1" i="1" u="sng" dirty="0"/>
              <a:t>avoidable</a:t>
            </a:r>
            <a:r>
              <a:rPr lang="en-US" sz="13900" b="1" i="1" dirty="0"/>
              <a:t> </a:t>
            </a:r>
            <a:r>
              <a:rPr lang="en-US" sz="13900" b="1" i="1" u="sng" dirty="0"/>
              <a:t>medical</a:t>
            </a:r>
            <a:r>
              <a:rPr lang="en-US" sz="13900" b="1" i="1" dirty="0"/>
              <a:t> </a:t>
            </a:r>
            <a:r>
              <a:rPr lang="en-US" sz="13900" b="1" i="1" u="sng" dirty="0"/>
              <a:t>errors </a:t>
            </a:r>
          </a:p>
          <a:p>
            <a:pPr algn="ctr"/>
            <a:r>
              <a:rPr lang="en-US" sz="13900" b="1" i="1" dirty="0"/>
              <a:t>every day</a:t>
            </a:r>
          </a:p>
          <a:p>
            <a:pPr marL="201168" lvl="1" indent="0" algn="ctr">
              <a:buNone/>
            </a:pPr>
            <a:endParaRPr lang="en-US" sz="5700" dirty="0"/>
          </a:p>
          <a:p>
            <a:pPr marL="201168" lvl="1" indent="0" algn="ctr">
              <a:buNone/>
            </a:pPr>
            <a:endParaRPr lang="en-US" sz="57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Johns Hopkins Medicine May 4, 2016 (684 per day) </a:t>
            </a:r>
          </a:p>
          <a:p>
            <a:r>
              <a:rPr lang="en-US" dirty="0"/>
              <a:t>New </a:t>
            </a:r>
            <a:r>
              <a:rPr lang="en-US" dirty="0" err="1"/>
              <a:t>Engl</a:t>
            </a:r>
            <a:r>
              <a:rPr lang="en-US" dirty="0"/>
              <a:t> J Med Jan 23, 2017 (750 per day)</a:t>
            </a:r>
          </a:p>
          <a:p>
            <a:r>
              <a:rPr lang="en-US" dirty="0"/>
              <a:t>US Senate testimony, July 12, 2014 (700 per day)</a:t>
            </a:r>
          </a:p>
          <a:p>
            <a:r>
              <a:rPr lang="en-US" dirty="0"/>
              <a:t>Leapfrog Group 2018 (584 per day)</a:t>
            </a:r>
          </a:p>
        </p:txBody>
      </p:sp>
    </p:spTree>
    <p:extLst>
      <p:ext uri="{BB962C8B-B14F-4D97-AF65-F5344CB8AC3E}">
        <p14:creationId xmlns:p14="http://schemas.microsoft.com/office/powerpoint/2010/main" xmlns="" val="42480051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4C8844C1-626F-40BA-9E81-45F3A3744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A8B80-405C-42B2-A0BE-FE7463287AC2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624642" name="Rectangle 2">
            <a:extLst>
              <a:ext uri="{FF2B5EF4-FFF2-40B4-BE49-F238E27FC236}">
                <a16:creationId xmlns:a16="http://schemas.microsoft.com/office/drawing/2014/main" xmlns="" id="{4C6FB3AA-8D95-4BE3-A6C7-1E693326D1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09271" y="228600"/>
            <a:ext cx="8425329" cy="1447800"/>
          </a:xfrm>
        </p:spPr>
        <p:txBody>
          <a:bodyPr>
            <a:normAutofit/>
          </a:bodyPr>
          <a:lstStyle/>
          <a:p>
            <a:pPr>
              <a:lnSpc>
                <a:spcPct val="75000"/>
              </a:lnSpc>
            </a:pPr>
            <a:r>
              <a:rPr lang="en-US" altLang="en-US" sz="3400" dirty="0"/>
              <a:t>Effect of Removing Urinary Catheters on UTIs</a:t>
            </a:r>
            <a:br>
              <a:rPr lang="en-US" altLang="en-US" sz="3400" dirty="0"/>
            </a:br>
            <a:r>
              <a:rPr lang="en-US" altLang="en-US" sz="2000" dirty="0"/>
              <a:t>Ro</a:t>
            </a:r>
            <a:r>
              <a:rPr lang="en-US" altLang="en-US" sz="1900" dirty="0"/>
              <a:t>thfeld AF, </a:t>
            </a:r>
            <a:r>
              <a:rPr lang="en-US" altLang="en-US" sz="1900" dirty="0" err="1"/>
              <a:t>Stickley,A</a:t>
            </a:r>
            <a:r>
              <a:rPr lang="en-US" altLang="en-US" sz="1900" dirty="0"/>
              <a:t> </a:t>
            </a:r>
            <a:br>
              <a:rPr lang="en-US" altLang="en-US" sz="1900" dirty="0"/>
            </a:br>
            <a:r>
              <a:rPr lang="en-US" altLang="en-US" sz="1900" dirty="0"/>
              <a:t>A program to limit urinary catheter use at an acute care hospital </a:t>
            </a:r>
            <a:br>
              <a:rPr lang="en-US" altLang="en-US" sz="1900" dirty="0"/>
            </a:br>
            <a:r>
              <a:rPr lang="en-US" altLang="en-US" sz="1900" dirty="0"/>
              <a:t>Am J Infect Control 2010;38:568-71</a:t>
            </a:r>
            <a:r>
              <a:rPr lang="en-US" altLang="en-US" sz="3400" dirty="0"/>
              <a:t> 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xmlns="" id="{1D895628-F3D3-4AF6-8B6A-3492B9843994}"/>
              </a:ext>
            </a:extLst>
          </p:cNvPr>
          <p:cNvGraphicFramePr>
            <a:graphicFrameLocks noGrp="1" noChangeAspect="1"/>
          </p:cNvGraphicFramePr>
          <p:nvPr>
            <p:ph type="body" idx="1"/>
            <p:extLst>
              <p:ext uri="{D42A27DB-BD31-4B8C-83A1-F6EECF244321}">
                <p14:modId xmlns:p14="http://schemas.microsoft.com/office/powerpoint/2010/main" xmlns="" val="734679563"/>
              </p:ext>
            </p:extLst>
          </p:nvPr>
        </p:nvGraphicFramePr>
        <p:xfrm>
          <a:off x="2184400" y="1651001"/>
          <a:ext cx="7786688" cy="4429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33814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78B1D47F-6D65-453F-A814-E0CA47BDA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6B75-33F2-42D3-8A57-58B3B311F422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945154" name="Rectangle 2">
            <a:extLst>
              <a:ext uri="{FF2B5EF4-FFF2-40B4-BE49-F238E27FC236}">
                <a16:creationId xmlns:a16="http://schemas.microsoft.com/office/drawing/2014/main" xmlns="" id="{7453081E-3C95-4549-ABBD-CB1662EB0B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9906000" cy="1143000"/>
          </a:xfrm>
        </p:spPr>
        <p:txBody>
          <a:bodyPr>
            <a:normAutofit/>
          </a:bodyPr>
          <a:lstStyle/>
          <a:p>
            <a:r>
              <a:rPr lang="en-US" altLang="en-US" sz="3600" b="1" dirty="0">
                <a:solidFill>
                  <a:schemeClr val="tx1"/>
                </a:solidFill>
              </a:rPr>
              <a:t>Central Line Related Bloodstream Infections</a:t>
            </a:r>
          </a:p>
        </p:txBody>
      </p:sp>
      <p:sp>
        <p:nvSpPr>
          <p:cNvPr id="945155" name="Rectangle 3">
            <a:extLst>
              <a:ext uri="{FF2B5EF4-FFF2-40B4-BE49-F238E27FC236}">
                <a16:creationId xmlns:a16="http://schemas.microsoft.com/office/drawing/2014/main" xmlns="" id="{8CC72276-1DF3-4BA8-A146-7FB461F1D0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2024" y="1733176"/>
            <a:ext cx="11211858" cy="4743824"/>
          </a:xfrm>
        </p:spPr>
        <p:txBody>
          <a:bodyPr>
            <a:normAutofit/>
          </a:bodyPr>
          <a:lstStyle/>
          <a:p>
            <a:r>
              <a:rPr lang="en-US" altLang="en-US" sz="3600" b="1" dirty="0"/>
              <a:t>48% of ICU patients have central lines</a:t>
            </a:r>
          </a:p>
          <a:p>
            <a:pPr lvl="1"/>
            <a:r>
              <a:rPr lang="en-US" altLang="en-US" sz="3400" dirty="0"/>
              <a:t>About half do not meet the institution’s own criteria</a:t>
            </a:r>
          </a:p>
          <a:p>
            <a:r>
              <a:rPr lang="en-US" altLang="en-US" sz="3600" b="1" dirty="0"/>
              <a:t>Central lines are accepted cause of 20,000 deaths per year</a:t>
            </a:r>
          </a:p>
          <a:p>
            <a:pPr lvl="1"/>
            <a:r>
              <a:rPr lang="en-US" altLang="en-US" sz="3400" dirty="0"/>
              <a:t>Estimates run to 100,000</a:t>
            </a:r>
          </a:p>
          <a:p>
            <a:pPr lvl="1"/>
            <a:r>
              <a:rPr lang="en-US" altLang="en-US" sz="3200" dirty="0"/>
              <a:t>Higher mortality rate than many diseases for which they were inserted</a:t>
            </a:r>
          </a:p>
          <a:p>
            <a:r>
              <a:rPr lang="en-US" altLang="en-US" sz="3600" b="1" dirty="0"/>
              <a:t>Benefit may be mainly staff convenience</a:t>
            </a:r>
          </a:p>
        </p:txBody>
      </p:sp>
    </p:spTree>
    <p:extLst>
      <p:ext uri="{BB962C8B-B14F-4D97-AF65-F5344CB8AC3E}">
        <p14:creationId xmlns:p14="http://schemas.microsoft.com/office/powerpoint/2010/main" xmlns="" val="25546950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55BEEB-9B41-45AF-9542-3849508E7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B2751F1-2301-44F2-83A7-8A94C6D08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i="1" dirty="0"/>
              <a:t>Many hospitals now report zero central line infections per year and have halved (or more) their general nosocomial infection rates. </a:t>
            </a:r>
            <a:r>
              <a:rPr lang="en-US" b="1" dirty="0"/>
              <a:t> </a:t>
            </a:r>
          </a:p>
          <a:p>
            <a:endParaRPr lang="en-US" b="1" dirty="0"/>
          </a:p>
          <a:p>
            <a:pPr algn="ctr"/>
            <a:r>
              <a:rPr lang="en-US" b="1" dirty="0"/>
              <a:t>How about yours?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28842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lide Number Placeholder 5">
            <a:extLst>
              <a:ext uri="{FF2B5EF4-FFF2-40B4-BE49-F238E27FC236}">
                <a16:creationId xmlns:a16="http://schemas.microsoft.com/office/drawing/2014/main" xmlns="" id="{082BCEBA-0E24-4B1F-96D1-3443F687D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CB68A2-C66F-4BB8-9B92-4C2D457DC829}" type="slidenum">
              <a:rPr lang="en-US" altLang="en-US"/>
              <a:pPr>
                <a:defRPr/>
              </a:pPr>
              <a:t>23</a:t>
            </a:fld>
            <a:endParaRPr lang="en-US" altLang="en-US"/>
          </a:p>
        </p:txBody>
      </p:sp>
      <p:graphicFrame>
        <p:nvGraphicFramePr>
          <p:cNvPr id="1443842" name="Group 2">
            <a:extLst>
              <a:ext uri="{FF2B5EF4-FFF2-40B4-BE49-F238E27FC236}">
                <a16:creationId xmlns:a16="http://schemas.microsoft.com/office/drawing/2014/main" xmlns="" id="{FF11AAAB-A7DE-47A0-8947-997EF2AE57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92616187"/>
              </p:ext>
            </p:extLst>
          </p:nvPr>
        </p:nvGraphicFramePr>
        <p:xfrm>
          <a:off x="1524000" y="0"/>
          <a:ext cx="9144000" cy="6664331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14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Per10</a:t>
                      </a:r>
                      <a:r>
                        <a:rPr kumimoji="0" lang="en-US" altLang="en-US" sz="17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6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causes</a:t>
                      </a:r>
                    </a:p>
                  </a:txBody>
                  <a:tcPr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2,416,425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848.5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7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Diseases of heart</a:t>
                      </a:r>
                    </a:p>
                  </a:txBody>
                  <a:tcPr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700,142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29.0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245.8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6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Malignant neoplasms</a:t>
                      </a:r>
                    </a:p>
                  </a:txBody>
                  <a:tcPr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553,768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22.9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194.4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6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Pulmonary Emboli</a:t>
                      </a:r>
                      <a:endParaRPr kumimoji="0" lang="en-US" altLang="en-US" sz="2100" b="1" i="0" u="none" strike="noStrike" cap="none" normalizeH="0" baseline="0" dirty="0">
                        <a:ln>
                          <a:noFill/>
                        </a:ln>
                        <a:solidFill>
                          <a:srgbClr val="FF66C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296,370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12.2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104.4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6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Cerebrovascular disease</a:t>
                      </a:r>
                    </a:p>
                  </a:txBody>
                  <a:tcPr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163,538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6.8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57.4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7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Chronic resp. diseases</a:t>
                      </a:r>
                    </a:p>
                  </a:txBody>
                  <a:tcPr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123,013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5.1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43.2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6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 Drug errors</a:t>
                      </a:r>
                    </a:p>
                  </a:txBody>
                  <a:tcPr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106,000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37.3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46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 Accidents (unintentional)</a:t>
                      </a:r>
                    </a:p>
                  </a:txBody>
                  <a:tcPr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101,537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35.7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 Nosocomial Infections</a:t>
                      </a:r>
                    </a:p>
                  </a:txBody>
                  <a:tcPr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99,000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34.1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32692390"/>
                  </a:ext>
                </a:extLst>
              </a:tr>
              <a:tr h="446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 Diabetes mellitus</a:t>
                      </a:r>
                    </a:p>
                  </a:txBody>
                  <a:tcPr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71,372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25.1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47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Influenza and pneumonia</a:t>
                      </a:r>
                    </a:p>
                  </a:txBody>
                  <a:tcPr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62,034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2.6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21.8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46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 Alzheimer's disease</a:t>
                      </a:r>
                    </a:p>
                  </a:txBody>
                  <a:tcPr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53,852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18.9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46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 Kidney Failure</a:t>
                      </a:r>
                    </a:p>
                  </a:txBody>
                  <a:tcPr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39,480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13.9 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46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 Septicemia</a:t>
                      </a:r>
                    </a:p>
                  </a:txBody>
                  <a:tcPr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32,238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428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-4873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11.3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965374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DA1ABD-9BB4-4C88-9159-810D6B503F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 Culture Change Template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6FF4B2B-19A8-409F-8F86-7B2C08B402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93494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168A5F-6A66-4717-BE71-7B717BF1C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Aviation vs Medicine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FC696D7-90D7-4924-9078-34652A9A1C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76" y="1845733"/>
            <a:ext cx="10336904" cy="4471395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/>
              <a:t>Aviation:</a:t>
            </a:r>
          </a:p>
          <a:p>
            <a:pPr lvl="1"/>
            <a:r>
              <a:rPr lang="en-US" sz="2600" dirty="0"/>
              <a:t> was more dangerous than surgery until 1935.</a:t>
            </a:r>
          </a:p>
          <a:p>
            <a:pPr lvl="2"/>
            <a:r>
              <a:rPr lang="en-US" sz="1900" dirty="0"/>
              <a:t>October 30: The B17 catalyst “too complicated for one human”</a:t>
            </a:r>
          </a:p>
          <a:p>
            <a:pPr lvl="2"/>
            <a:r>
              <a:rPr lang="en-US" sz="1900" dirty="0"/>
              <a:t>12,731 produced; 1.8 million miles with zero accidents</a:t>
            </a:r>
          </a:p>
          <a:p>
            <a:pPr lvl="1"/>
            <a:r>
              <a:rPr lang="en-US" sz="2600" dirty="0"/>
              <a:t>despite being inherently among the most dangerous activities of humans air travel is by far the safest mode of transportation today.</a:t>
            </a:r>
          </a:p>
          <a:p>
            <a:pPr lvl="1"/>
            <a:r>
              <a:rPr lang="en-US" sz="2600" dirty="0"/>
              <a:t>Zero American airliner crashes due to error in 20 years out of 635,100,000 flights</a:t>
            </a:r>
          </a:p>
          <a:p>
            <a:pPr lvl="1"/>
            <a:endParaRPr lang="en-US" sz="1900" dirty="0"/>
          </a:p>
          <a:p>
            <a:r>
              <a:rPr lang="en-US" sz="3000" dirty="0"/>
              <a:t>Medicine:</a:t>
            </a:r>
          </a:p>
          <a:p>
            <a:r>
              <a:rPr lang="en-US" sz="3000" dirty="0"/>
              <a:t>Deaths are reportedly increasing rather than decreasing.  This is despite higher salaries, more extensive training, better infrastructure, and much higher numbers of support personnel.</a:t>
            </a:r>
          </a:p>
          <a:p>
            <a:pPr algn="ctr"/>
            <a:r>
              <a:rPr lang="en-US" dirty="0"/>
              <a:t>It appears to be a culture problem.</a:t>
            </a:r>
          </a:p>
        </p:txBody>
      </p:sp>
      <p:pic>
        <p:nvPicPr>
          <p:cNvPr id="1026" name="Picture 2" descr="https://w-dog.net/wallpapers/8/2/391901848855729/sky-plane-boeing-b-17-flyig-fortress-flying-fortress-american-all-metal-heavy-four-engine-bomber-ww2.jpg">
            <a:extLst>
              <a:ext uri="{FF2B5EF4-FFF2-40B4-BE49-F238E27FC236}">
                <a16:creationId xmlns:a16="http://schemas.microsoft.com/office/drawing/2014/main" xmlns="" id="{5D7300A1-51CE-42A7-B6C4-B6F8A3A9D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59276" y="722854"/>
            <a:ext cx="3043518" cy="2029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39261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1A2BC6-06B8-4524-BC34-0A138D344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aviation were medicine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2CACC57-268D-4BC2-B21D-115D97B9F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“Flying delivers huge benefits to most patrons but it is an inherently risky business.  You have to accept the risks to get the benefits”</a:t>
            </a:r>
          </a:p>
          <a:p>
            <a:r>
              <a:rPr lang="en-US" sz="2800" dirty="0"/>
              <a:t>“None of the crew had anything but the best intentions.  They want to help as many people as possible get where they are going”</a:t>
            </a:r>
          </a:p>
          <a:p>
            <a:r>
              <a:rPr lang="en-US" sz="2800" dirty="0"/>
              <a:t>“Our pilots and crews are highly trained, consummate professionals.  We must not interfere with their freedom to use their best judgement.”</a:t>
            </a:r>
          </a:p>
          <a:p>
            <a:r>
              <a:rPr lang="en-US" sz="2800" dirty="0"/>
              <a:t>“Aviation is an art, not a science.”</a:t>
            </a:r>
          </a:p>
          <a:p>
            <a:pPr algn="ctr"/>
            <a:r>
              <a:rPr lang="en-US" sz="2800" dirty="0"/>
              <a:t>Result: nothing changes.</a:t>
            </a:r>
          </a:p>
        </p:txBody>
      </p:sp>
    </p:spTree>
    <p:extLst>
      <p:ext uri="{BB962C8B-B14F-4D97-AF65-F5344CB8AC3E}">
        <p14:creationId xmlns:p14="http://schemas.microsoft.com/office/powerpoint/2010/main" xmlns="" val="3521139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E498BD-23B6-4D82-A047-1900F2AE5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 crashes in one day:</a:t>
            </a:r>
            <a:br>
              <a:rPr lang="en-US" dirty="0"/>
            </a:br>
            <a:r>
              <a:rPr lang="en-US" dirty="0"/>
              <a:t>The response in the real world of aviation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6D6E4CE-00FA-4A80-A6D1-B2E255616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929" y="1737361"/>
            <a:ext cx="10629751" cy="4603674"/>
          </a:xfrm>
        </p:spPr>
        <p:txBody>
          <a:bodyPr>
            <a:normAutofit fontScale="92500" lnSpcReduction="10000"/>
          </a:bodyPr>
          <a:lstStyle/>
          <a:p>
            <a:pPr>
              <a:buClrTx/>
              <a:buFont typeface="Symbol" panose="05050102010706020507" pitchFamily="18" charset="2"/>
              <a:buChar char=""/>
            </a:pPr>
            <a:r>
              <a:rPr lang="en-US" b="1" dirty="0"/>
              <a:t> All flights immediately grounded </a:t>
            </a:r>
          </a:p>
          <a:p>
            <a:pPr lvl="1"/>
            <a:r>
              <a:rPr lang="en-US" dirty="0"/>
              <a:t>The military takes over essential flights</a:t>
            </a:r>
          </a:p>
          <a:p>
            <a:pPr>
              <a:buClrTx/>
              <a:buFont typeface="Symbol" panose="05050102010706020507" pitchFamily="18" charset="2"/>
              <a:buChar char=""/>
            </a:pPr>
            <a:r>
              <a:rPr lang="en-US" b="1" dirty="0"/>
              <a:t> All available information exhaustively reviewed</a:t>
            </a:r>
          </a:p>
          <a:p>
            <a:pPr lvl="1"/>
            <a:r>
              <a:rPr lang="en-US" dirty="0"/>
              <a:t>Every second of each flight is scrutinized  by multiple teams.</a:t>
            </a:r>
          </a:p>
          <a:p>
            <a:pPr lvl="2"/>
            <a:r>
              <a:rPr lang="en-US" dirty="0"/>
              <a:t>all flight recorders are recovered and minutely analyzed</a:t>
            </a:r>
          </a:p>
          <a:p>
            <a:pPr lvl="2"/>
            <a:r>
              <a:rPr lang="en-US" dirty="0"/>
              <a:t>All involved aircraft are exhaustively investigated and reassembled</a:t>
            </a:r>
          </a:p>
          <a:p>
            <a:pPr lvl="2"/>
            <a:r>
              <a:rPr lang="en-US" dirty="0"/>
              <a:t>All involved pilots are examined: background, history, interviews with survivors</a:t>
            </a:r>
          </a:p>
          <a:p>
            <a:pPr lvl="2"/>
            <a:r>
              <a:rPr lang="en-US" dirty="0"/>
              <a:t>No one is spared investigation: corporate/training/traffic control/maintenance/manufacturers</a:t>
            </a:r>
          </a:p>
          <a:p>
            <a:pPr>
              <a:buClrTx/>
              <a:buFont typeface="Symbol" panose="05050102010706020507" pitchFamily="18" charset="2"/>
              <a:buChar char=""/>
            </a:pPr>
            <a:r>
              <a:rPr lang="en-US" b="1" dirty="0"/>
              <a:t> No-exception evidence-based policies revised or developed</a:t>
            </a:r>
          </a:p>
          <a:p>
            <a:pPr lvl="1"/>
            <a:r>
              <a:rPr lang="en-US" dirty="0"/>
              <a:t>Checklists, computer assisted decisions and error-checking, highly specific policies and procedures</a:t>
            </a:r>
          </a:p>
          <a:p>
            <a:pPr lvl="1"/>
            <a:r>
              <a:rPr lang="en-US" dirty="0"/>
              <a:t>Noncompliers are immediately delicensed or criminally prosecuted</a:t>
            </a:r>
          </a:p>
          <a:p>
            <a:pPr>
              <a:buClrTx/>
              <a:buFont typeface="Symbol" panose="05050102010706020507" pitchFamily="18" charset="2"/>
              <a:buChar char=""/>
            </a:pPr>
            <a:r>
              <a:rPr lang="en-US" b="1" dirty="0"/>
              <a:t> No flights or crews, regardless of rank, seniority, or reputation are permitted to fly until recertified and all causes are adequately addressed.</a:t>
            </a:r>
          </a:p>
          <a:p>
            <a:r>
              <a:rPr lang="en-US" b="1" dirty="0"/>
              <a:t>Result: fatal crashes due to error go from frequent before 1934 to &lt; 1 in half a billion flights currently</a:t>
            </a:r>
          </a:p>
        </p:txBody>
      </p:sp>
    </p:spTree>
    <p:extLst>
      <p:ext uri="{BB962C8B-B14F-4D97-AF65-F5344CB8AC3E}">
        <p14:creationId xmlns:p14="http://schemas.microsoft.com/office/powerpoint/2010/main" xmlns="" val="1072290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B79378-3D41-4942-ADFD-E90E8A3D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Err is Human…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68BA41F-B2DB-49C8-821E-C8CF65C503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Human error cannot be reduced beyond a point</a:t>
            </a:r>
          </a:p>
          <a:p>
            <a:pPr lvl="1"/>
            <a:r>
              <a:rPr lang="en-US" dirty="0"/>
              <a:t>Distractions</a:t>
            </a:r>
          </a:p>
          <a:p>
            <a:r>
              <a:rPr lang="en-US" b="1" dirty="0"/>
              <a:t>The solution is to put safety nets into place to convert human error into avoidable error</a:t>
            </a:r>
          </a:p>
          <a:p>
            <a:pPr lvl="1"/>
            <a:r>
              <a:rPr lang="en-US" dirty="0"/>
              <a:t>Most medical interventions have zero safety nets</a:t>
            </a:r>
          </a:p>
          <a:p>
            <a:pPr lvl="2"/>
            <a:r>
              <a:rPr lang="en-US" dirty="0"/>
              <a:t>Aviation in 1930</a:t>
            </a:r>
          </a:p>
          <a:p>
            <a:pPr lvl="1"/>
            <a:r>
              <a:rPr lang="en-US" dirty="0"/>
              <a:t>One net may reduce harms by 90%</a:t>
            </a:r>
          </a:p>
          <a:p>
            <a:pPr lvl="2"/>
            <a:r>
              <a:rPr lang="en-US" dirty="0"/>
              <a:t>The minimum for any medical intervention</a:t>
            </a:r>
          </a:p>
          <a:p>
            <a:pPr lvl="1"/>
            <a:r>
              <a:rPr lang="en-US" dirty="0"/>
              <a:t>Three may reduce harms by 99%</a:t>
            </a:r>
          </a:p>
          <a:p>
            <a:pPr lvl="2"/>
            <a:r>
              <a:rPr lang="en-US" dirty="0"/>
              <a:t>The ideal for more dangerous interventions</a:t>
            </a:r>
          </a:p>
          <a:p>
            <a:pPr lvl="1"/>
            <a:r>
              <a:rPr lang="en-US" dirty="0"/>
              <a:t>Discipline should be avoided for human errors but enforced for not following procedures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308543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82011A-A8C7-4659-9508-798B61B37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but underutilized safety nets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6435749-9EA3-494A-B761-C61161BC8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737360"/>
            <a:ext cx="10058400" cy="4518971"/>
          </a:xfrm>
        </p:spPr>
        <p:txBody>
          <a:bodyPr>
            <a:normAutofit fontScale="85000" lnSpcReduction="20000"/>
          </a:bodyPr>
          <a:lstStyle/>
          <a:p>
            <a:r>
              <a:rPr lang="en-US" sz="2300" dirty="0"/>
              <a:t>No Distraction policy</a:t>
            </a:r>
          </a:p>
          <a:p>
            <a:r>
              <a:rPr lang="en-US" sz="2300" dirty="0"/>
              <a:t>Redundancy</a:t>
            </a:r>
          </a:p>
          <a:p>
            <a:pPr lvl="1"/>
            <a:r>
              <a:rPr lang="en-US" sz="2100" dirty="0"/>
              <a:t>Second person review</a:t>
            </a:r>
          </a:p>
          <a:p>
            <a:r>
              <a:rPr lang="en-US" sz="2300" dirty="0"/>
              <a:t>Computer backup</a:t>
            </a:r>
          </a:p>
          <a:p>
            <a:pPr lvl="1"/>
            <a:r>
              <a:rPr lang="en-US" sz="2100" dirty="0"/>
              <a:t>Computerized physician order entry</a:t>
            </a:r>
          </a:p>
          <a:p>
            <a:pPr lvl="1"/>
            <a:r>
              <a:rPr lang="en-US" sz="2100" dirty="0"/>
              <a:t>Computerized database of allergies, interactions, standard doses</a:t>
            </a:r>
          </a:p>
          <a:p>
            <a:pPr lvl="1"/>
            <a:r>
              <a:rPr lang="en-US" sz="2100" dirty="0"/>
              <a:t>Bar coding at the time of administration</a:t>
            </a:r>
          </a:p>
          <a:p>
            <a:pPr marL="0" indent="0">
              <a:buNone/>
            </a:pPr>
            <a:r>
              <a:rPr lang="en-US" sz="2300" dirty="0"/>
              <a:t>Checklists</a:t>
            </a:r>
          </a:p>
          <a:p>
            <a:pPr lvl="1"/>
            <a:r>
              <a:rPr lang="en-US" sz="2100" dirty="0"/>
              <a:t>Surgery</a:t>
            </a:r>
          </a:p>
          <a:p>
            <a:pPr lvl="2"/>
            <a:r>
              <a:rPr lang="en-US" sz="1500" dirty="0"/>
              <a:t>time outs, checklists, effective peer review</a:t>
            </a:r>
          </a:p>
          <a:p>
            <a:pPr lvl="1"/>
            <a:r>
              <a:rPr lang="en-US" sz="2100" dirty="0"/>
              <a:t>ICU </a:t>
            </a:r>
          </a:p>
          <a:p>
            <a:pPr lvl="2"/>
            <a:r>
              <a:rPr lang="en-US" sz="1500" dirty="0"/>
              <a:t>checklists, formal rounding, specific protocols. Compliance strategies</a:t>
            </a:r>
          </a:p>
          <a:p>
            <a:r>
              <a:rPr lang="en-US" sz="2300" dirty="0"/>
              <a:t>Routine reporting of issues</a:t>
            </a:r>
          </a:p>
          <a:p>
            <a:pPr lvl="1"/>
            <a:r>
              <a:rPr lang="en-US" sz="2100" dirty="0"/>
              <a:t>“just culture”?</a:t>
            </a:r>
          </a:p>
          <a:p>
            <a:pPr lvl="1"/>
            <a:r>
              <a:rPr lang="en-US" sz="2100" dirty="0"/>
              <a:t>Automatic impartial review of unexpected poor outcomes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67981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97101E-D809-452A-B84B-F6B8D1EDD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6000" b="1" dirty="0"/>
              <a:t>That equals eight (</a:t>
            </a:r>
            <a:r>
              <a:rPr lang="en-US" sz="6000" b="1" i="1" dirty="0"/>
              <a:t>8)</a:t>
            </a:r>
            <a:br>
              <a:rPr lang="en-US" sz="6000" b="1" i="1" dirty="0"/>
            </a:br>
            <a:r>
              <a:rPr lang="en-US" sz="6000" b="1" i="1" dirty="0"/>
              <a:t> </a:t>
            </a:r>
            <a:r>
              <a:rPr lang="en-US" sz="6000" b="1" dirty="0"/>
              <a:t>airline crashes in one day</a:t>
            </a:r>
          </a:p>
        </p:txBody>
      </p:sp>
      <p:pic>
        <p:nvPicPr>
          <p:cNvPr id="1026" name="Picture 2" descr="Image result for airline crash">
            <a:extLst>
              <a:ext uri="{FF2B5EF4-FFF2-40B4-BE49-F238E27FC236}">
                <a16:creationId xmlns:a16="http://schemas.microsoft.com/office/drawing/2014/main" xmlns="" id="{498CECA6-E221-4092-BA5D-BD0CB5A0258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97225" y="1905000"/>
            <a:ext cx="5857875" cy="390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5289447-2C09-47C8-833E-695EF97E9517}"/>
              </a:ext>
            </a:extLst>
          </p:cNvPr>
          <p:cNvSpPr txBox="1"/>
          <p:nvPr/>
        </p:nvSpPr>
        <p:spPr>
          <a:xfrm>
            <a:off x="328706" y="2874682"/>
            <a:ext cx="21933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EVERY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4FEF78F-A378-42F5-9651-E393DDB9CC4B}"/>
              </a:ext>
            </a:extLst>
          </p:cNvPr>
          <p:cNvSpPr txBox="1"/>
          <p:nvPr/>
        </p:nvSpPr>
        <p:spPr>
          <a:xfrm>
            <a:off x="9406964" y="2874682"/>
            <a:ext cx="20977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DAY!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E02B44E-D8E4-4965-9660-994E44F91B88}"/>
              </a:ext>
            </a:extLst>
          </p:cNvPr>
          <p:cNvSpPr txBox="1"/>
          <p:nvPr/>
        </p:nvSpPr>
        <p:spPr>
          <a:xfrm>
            <a:off x="3857812" y="5810250"/>
            <a:ext cx="5755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That’s 8x the number of daily traffic fatalities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xmlns="" val="1916873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716DDD-41F8-4645-B0C5-FD56B41F7E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5400" dirty="0"/>
              <a:t>Avoidable medical harms</a:t>
            </a:r>
            <a:r>
              <a:rPr lang="en-US" sz="5300" dirty="0"/>
              <a:t/>
            </a:r>
            <a:br>
              <a:rPr lang="en-US" sz="5300" dirty="0"/>
            </a:br>
            <a:r>
              <a:rPr lang="en-US" b="1" dirty="0"/>
              <a:t>Mechanical Ventilation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351365E-B5ED-4B34-9713-CAEB667379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02336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AFFD5F-23E1-40EF-B9D6-5ED54067C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Flying a Ventilator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E8E35D3-DC2B-4FEE-A9FE-850A0FCF4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1. Check that the observed settings match the orders</a:t>
            </a:r>
          </a:p>
          <a:p>
            <a:r>
              <a:rPr lang="en-US" dirty="0"/>
              <a:t>2. ET Tube at 22 cm/no leaks/CXR report ok/suction catheter passes easily</a:t>
            </a:r>
          </a:p>
          <a:p>
            <a:r>
              <a:rPr lang="en-US" dirty="0"/>
              <a:t>3. if obstructive lung disease</a:t>
            </a:r>
          </a:p>
          <a:p>
            <a:pPr lvl="1"/>
            <a:r>
              <a:rPr lang="en-US" dirty="0"/>
              <a:t>Over 65 years</a:t>
            </a:r>
          </a:p>
          <a:p>
            <a:pPr lvl="1"/>
            <a:r>
              <a:rPr lang="en-US" dirty="0"/>
              <a:t>Diagnosis of asthma, COPD, Bronchitis, emphysema</a:t>
            </a:r>
          </a:p>
          <a:p>
            <a:pPr lvl="1"/>
            <a:r>
              <a:rPr lang="en-US" dirty="0"/>
              <a:t>Wheezing</a:t>
            </a:r>
          </a:p>
          <a:p>
            <a:pPr lvl="1"/>
            <a:r>
              <a:rPr lang="en-US" dirty="0" err="1"/>
              <a:t>PEEPi</a:t>
            </a:r>
            <a:r>
              <a:rPr lang="en-US" dirty="0"/>
              <a:t> test</a:t>
            </a:r>
          </a:p>
          <a:p>
            <a:r>
              <a:rPr lang="en-US" dirty="0"/>
              <a:t>4. if acute inflammatory lung disease</a:t>
            </a:r>
          </a:p>
          <a:p>
            <a:pPr lvl="1"/>
            <a:r>
              <a:rPr lang="en-US" dirty="0"/>
              <a:t>Diagnosis of ADRS/pneumonia/aspiration</a:t>
            </a:r>
          </a:p>
          <a:p>
            <a:pPr lvl="1"/>
            <a:r>
              <a:rPr lang="en-US" dirty="0"/>
              <a:t>Fever plus acute CXR infiltrate</a:t>
            </a:r>
          </a:p>
          <a:p>
            <a:pPr lvl="1"/>
            <a:r>
              <a:rPr lang="en-US" dirty="0"/>
              <a:t>Static compliance &lt;20ml/cmH2O</a:t>
            </a:r>
          </a:p>
          <a:p>
            <a:r>
              <a:rPr lang="en-US" dirty="0"/>
              <a:t>5. Exam/ABG/CXR/order review reported to ordering physician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159E44C-A462-46AA-92A0-F49BC4574D37}"/>
              </a:ext>
            </a:extLst>
          </p:cNvPr>
          <p:cNvSpPr txBox="1"/>
          <p:nvPr/>
        </p:nvSpPr>
        <p:spPr>
          <a:xfrm>
            <a:off x="6096000" y="3302668"/>
            <a:ext cx="358842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cap="small" dirty="0"/>
              <a:t>If any yes go to obstruction checklist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D1BBB8D-8FE3-44D2-B7F5-07922C64C59F}"/>
              </a:ext>
            </a:extLst>
          </p:cNvPr>
          <p:cNvSpPr txBox="1"/>
          <p:nvPr/>
        </p:nvSpPr>
        <p:spPr>
          <a:xfrm>
            <a:off x="6023007" y="4767466"/>
            <a:ext cx="382062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cap="small" dirty="0"/>
              <a:t>If any yes go to Inflammation checklist</a:t>
            </a:r>
          </a:p>
        </p:txBody>
      </p:sp>
    </p:spTree>
    <p:extLst>
      <p:ext uri="{BB962C8B-B14F-4D97-AF65-F5344CB8AC3E}">
        <p14:creationId xmlns:p14="http://schemas.microsoft.com/office/powerpoint/2010/main" xmlns="" val="20709282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D9EFA9-7420-4841-813D-8F696DBA2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/>
              <a:t>Avoidable Direct Harm From Ventilators</a:t>
            </a:r>
            <a:br>
              <a:rPr lang="en-US" sz="3600" dirty="0"/>
            </a:b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Ventilated patients with obstructive lung disease rapidly become hyperinflated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62F47E6-E243-4879-A2FE-C3C100D6D2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729" y="1845734"/>
            <a:ext cx="11265647" cy="4453466"/>
          </a:xfrm>
        </p:spPr>
        <p:txBody>
          <a:bodyPr>
            <a:normAutofit/>
          </a:bodyPr>
          <a:lstStyle/>
          <a:p>
            <a:r>
              <a:rPr lang="en-US" sz="4400" dirty="0"/>
              <a:t>Hyperinflation can occur in seconds</a:t>
            </a:r>
          </a:p>
          <a:p>
            <a:r>
              <a:rPr lang="en-US" sz="4400" dirty="0"/>
              <a:t>Patients with obstruction </a:t>
            </a:r>
            <a:r>
              <a:rPr lang="en-US" sz="4000" dirty="0"/>
              <a:t>take a long time to empty lungs completely</a:t>
            </a:r>
          </a:p>
          <a:p>
            <a:pPr lvl="1"/>
            <a:r>
              <a:rPr lang="en-US" sz="3800" dirty="0"/>
              <a:t>Nothing you can do will speed it up</a:t>
            </a:r>
          </a:p>
          <a:p>
            <a:pPr lvl="1"/>
            <a:r>
              <a:rPr lang="en-US" sz="3800" dirty="0"/>
              <a:t>All you can do is provide enough E time</a:t>
            </a:r>
          </a:p>
          <a:p>
            <a:pPr lvl="2"/>
            <a:r>
              <a:rPr lang="en-US" sz="3400" dirty="0"/>
              <a:t>1:3 or more</a:t>
            </a:r>
          </a:p>
          <a:p>
            <a:pPr lvl="2"/>
            <a:r>
              <a:rPr lang="en-US" sz="3400" dirty="0" err="1"/>
              <a:t>PEEPi</a:t>
            </a:r>
            <a:r>
              <a:rPr lang="en-US" sz="3400" dirty="0"/>
              <a:t> is a late indicator of failure to provide enough E 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982012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F1DAB5-9B70-4512-9861-FF3852D56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216" y="531906"/>
            <a:ext cx="10432527" cy="120153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/>
              <a:t>Avoidable Direct Harm From Ventilators-1</a:t>
            </a:r>
            <a:br>
              <a:rPr lang="en-US" sz="3200" dirty="0"/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happens to hyperinflated patients?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D2BF80-E7E5-4958-87E3-D5002DAC7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2824" y="1733444"/>
            <a:ext cx="10369176" cy="4751027"/>
          </a:xfrm>
        </p:spPr>
        <p:txBody>
          <a:bodyPr>
            <a:normAutofit fontScale="70000" lnSpcReduction="20000"/>
          </a:bodyPr>
          <a:lstStyle/>
          <a:p>
            <a:r>
              <a:rPr lang="en-US" sz="5100" b="1" dirty="0"/>
              <a:t>A</a:t>
            </a:r>
            <a:r>
              <a:rPr lang="en-US" sz="3600" dirty="0"/>
              <a:t>irway</a:t>
            </a:r>
            <a:r>
              <a:rPr lang="en-US" sz="5100" dirty="0"/>
              <a:t> </a:t>
            </a:r>
            <a:r>
              <a:rPr lang="en-US" sz="3600" dirty="0"/>
              <a:t>problems are the most frequent complications of ventilation</a:t>
            </a:r>
          </a:p>
          <a:p>
            <a:r>
              <a:rPr lang="en-US" sz="5100" b="1" dirty="0"/>
              <a:t>B</a:t>
            </a:r>
            <a:r>
              <a:rPr lang="en-US" sz="3600" dirty="0"/>
              <a:t>arotrauma due to overstretched high compliance areas (bullae)</a:t>
            </a:r>
          </a:p>
          <a:p>
            <a:pPr lvl="1"/>
            <a:r>
              <a:rPr lang="en-US" sz="3300" dirty="0"/>
              <a:t>Pneumothorax</a:t>
            </a:r>
          </a:p>
          <a:p>
            <a:r>
              <a:rPr lang="en-US" sz="5100" b="1" dirty="0"/>
              <a:t>C</a:t>
            </a:r>
            <a:r>
              <a:rPr lang="en-US" sz="3600" dirty="0"/>
              <a:t>ardiac problems</a:t>
            </a:r>
          </a:p>
          <a:p>
            <a:pPr lvl="1"/>
            <a:r>
              <a:rPr lang="en-US" sz="3300" dirty="0"/>
              <a:t>↓Venous return results in more work and less O</a:t>
            </a:r>
            <a:r>
              <a:rPr lang="en-US" sz="3300" baseline="-25000" dirty="0"/>
              <a:t>2</a:t>
            </a:r>
            <a:r>
              <a:rPr lang="en-US" sz="3300" dirty="0"/>
              <a:t> for the heart</a:t>
            </a:r>
          </a:p>
          <a:p>
            <a:pPr lvl="2"/>
            <a:r>
              <a:rPr lang="en-US" sz="2200" b="1" dirty="0"/>
              <a:t>Myocardial Infarctions </a:t>
            </a:r>
            <a:endParaRPr lang="en-US" sz="2200" dirty="0"/>
          </a:p>
          <a:p>
            <a:pPr lvl="1"/>
            <a:r>
              <a:rPr lang="en-US" sz="3300" dirty="0"/>
              <a:t>low cardiac output states</a:t>
            </a:r>
          </a:p>
          <a:p>
            <a:pPr lvl="2"/>
            <a:r>
              <a:rPr lang="en-US" sz="2200" b="1" dirty="0"/>
              <a:t>Organ failure, dementia</a:t>
            </a:r>
          </a:p>
          <a:p>
            <a:r>
              <a:rPr lang="en-US" sz="5100" b="1" dirty="0"/>
              <a:t>D</a:t>
            </a:r>
            <a:r>
              <a:rPr lang="en-US" sz="3600" dirty="0"/>
              <a:t>iuretic effect</a:t>
            </a:r>
          </a:p>
          <a:p>
            <a:pPr lvl="1"/>
            <a:r>
              <a:rPr lang="en-US" sz="3300" dirty="0"/>
              <a:t>Hypotension due to poor venous return</a:t>
            </a:r>
          </a:p>
          <a:p>
            <a:r>
              <a:rPr lang="en-US" sz="5100" b="1" dirty="0"/>
              <a:t>E</a:t>
            </a:r>
            <a:r>
              <a:rPr lang="en-US" sz="3600" dirty="0"/>
              <a:t>mboli from the returning venous blood that is slowed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346399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DE9DF9-99F5-4E18-BC22-B597EE738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633" y="615578"/>
            <a:ext cx="10058400" cy="1111623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Avoidable Direct Harm From Ventilators-1 </a:t>
            </a:r>
            <a:br>
              <a:rPr lang="en-US" sz="3200" dirty="0"/>
            </a:b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has obstructive lung disease?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271EA9-35E0-4E11-89EA-243EFCE9D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600" dirty="0"/>
              <a:t>Those with a history in the chart (COPD, asthma)</a:t>
            </a:r>
          </a:p>
          <a:p>
            <a:pPr lvl="1"/>
            <a:r>
              <a:rPr lang="en-US" sz="3600" dirty="0"/>
              <a:t>“Black” CXR (hyperinflation)</a:t>
            </a:r>
          </a:p>
          <a:p>
            <a:pPr lvl="1"/>
            <a:r>
              <a:rPr lang="en-US" sz="3600" dirty="0"/>
              <a:t>high V</a:t>
            </a:r>
            <a:r>
              <a:rPr lang="en-US" sz="3600" baseline="-25000" dirty="0"/>
              <a:t>E</a:t>
            </a:r>
            <a:r>
              <a:rPr lang="en-US" sz="3600" dirty="0"/>
              <a:t> with</a:t>
            </a:r>
            <a:r>
              <a:rPr lang="en-US" sz="3600" u="sng" dirty="0"/>
              <a:t>out</a:t>
            </a:r>
            <a:r>
              <a:rPr lang="en-US" sz="3600" dirty="0"/>
              <a:t> low pCO</a:t>
            </a:r>
            <a:r>
              <a:rPr lang="en-US" sz="3600" baseline="-25000" dirty="0"/>
              <a:t>2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3200" dirty="0"/>
              <a:t>A trick to estimate high </a:t>
            </a:r>
            <a:r>
              <a:rPr lang="en-US" sz="3200" dirty="0" err="1"/>
              <a:t>V</a:t>
            </a:r>
            <a:r>
              <a:rPr lang="en-US" sz="3200" baseline="-25000" dirty="0" err="1"/>
              <a:t>d</a:t>
            </a:r>
            <a:r>
              <a:rPr lang="en-US" sz="3200" dirty="0"/>
              <a:t>/V</a:t>
            </a:r>
            <a:r>
              <a:rPr lang="en-US" sz="3200" baseline="-25000" dirty="0"/>
              <a:t>t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3200" dirty="0"/>
              <a:t>p</a:t>
            </a:r>
            <a:r>
              <a:rPr lang="en-US" sz="3200" baseline="-25000" dirty="0"/>
              <a:t>a</a:t>
            </a:r>
            <a:r>
              <a:rPr lang="en-US" sz="3200" dirty="0"/>
              <a:t>CO</a:t>
            </a:r>
            <a:r>
              <a:rPr lang="en-US" sz="3200" baseline="-25000" dirty="0"/>
              <a:t>2</a:t>
            </a:r>
            <a:r>
              <a:rPr lang="en-US" sz="3200" dirty="0"/>
              <a:t>xV</a:t>
            </a:r>
            <a:r>
              <a:rPr lang="en-US" sz="3200" baseline="-25000" dirty="0"/>
              <a:t>E</a:t>
            </a:r>
            <a:r>
              <a:rPr lang="en-US" sz="3200" dirty="0"/>
              <a:t> &gt;400)</a:t>
            </a:r>
          </a:p>
          <a:p>
            <a:pPr lvl="1"/>
            <a:r>
              <a:rPr lang="en-US" sz="3600" b="1" i="1" dirty="0"/>
              <a:t>Anyone over 65 </a:t>
            </a:r>
          </a:p>
          <a:p>
            <a:pPr lvl="2"/>
            <a:endParaRPr lang="en-US" dirty="0"/>
          </a:p>
        </p:txBody>
      </p:sp>
      <p:pic>
        <p:nvPicPr>
          <p:cNvPr id="4" name="Picture 2" descr="Predicted FEV1 according to various sources">
            <a:extLst>
              <a:ext uri="{FF2B5EF4-FFF2-40B4-BE49-F238E27FC236}">
                <a16:creationId xmlns:a16="http://schemas.microsoft.com/office/drawing/2014/main" xmlns="" id="{F18B5317-7458-45A5-AB0F-74026E983D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019" r="46497"/>
          <a:stretch>
            <a:fillRect/>
          </a:stretch>
        </p:blipFill>
        <p:spPr>
          <a:xfrm>
            <a:off x="8271434" y="3355789"/>
            <a:ext cx="25908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31418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34C9A7-AB8B-4E43-A0CE-B82D59785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447" y="286603"/>
            <a:ext cx="11522635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/>
              <a:t>Avoidable Direct Harm From Ventilators-1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So how do you safely ventilate patients with obstruction?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CC46EB5-3833-4C4A-A7F3-8A51B91A5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/>
              <a:t>I:E ratio is 1:[3 or less]</a:t>
            </a:r>
          </a:p>
          <a:p>
            <a:pPr lvl="2"/>
            <a:r>
              <a:rPr lang="en-US" sz="2000" dirty="0"/>
              <a:t>Obtain physician specified peak pressure limit (suggest 90)</a:t>
            </a:r>
          </a:p>
          <a:p>
            <a:pPr lvl="2"/>
            <a:r>
              <a:rPr lang="en-US" sz="2000" dirty="0"/>
              <a:t>Increase inspiratory flow until E is more than 3</a:t>
            </a:r>
          </a:p>
          <a:p>
            <a:r>
              <a:rPr lang="en-US" sz="2600" b="1" dirty="0"/>
              <a:t>If still 1:[3 or less]</a:t>
            </a:r>
          </a:p>
          <a:p>
            <a:pPr lvl="3"/>
            <a:r>
              <a:rPr lang="en-US" sz="2000" dirty="0"/>
              <a:t>Obtain order to decrease Vt and f</a:t>
            </a:r>
          </a:p>
          <a:p>
            <a:pPr lvl="3"/>
            <a:r>
              <a:rPr lang="en-US" sz="2000" dirty="0"/>
              <a:t>Recheck pCO2</a:t>
            </a:r>
          </a:p>
          <a:p>
            <a:r>
              <a:rPr lang="en-US" sz="2600" b="1" dirty="0"/>
              <a:t>Check </a:t>
            </a:r>
            <a:r>
              <a:rPr lang="en-US" sz="2600" b="1" dirty="0" err="1"/>
              <a:t>PEEPi</a:t>
            </a:r>
            <a:endParaRPr lang="en-US" sz="2600" b="1" dirty="0"/>
          </a:p>
          <a:p>
            <a:pPr lvl="2"/>
            <a:r>
              <a:rPr lang="en-US" sz="2000" dirty="0" err="1"/>
              <a:t>PEEPi</a:t>
            </a:r>
            <a:r>
              <a:rPr lang="en-US" sz="2000" dirty="0"/>
              <a:t> indicates hyperinflation has already occurred</a:t>
            </a:r>
          </a:p>
          <a:p>
            <a:pPr lvl="3"/>
            <a:r>
              <a:rPr lang="en-US" sz="1800" dirty="0"/>
              <a:t>As well as its consequences</a:t>
            </a:r>
          </a:p>
          <a:p>
            <a:pPr lvl="2"/>
            <a:r>
              <a:rPr lang="en-US" sz="2000" dirty="0"/>
              <a:t>Emergency increase in inspiratory flow and reductions in f, Vt</a:t>
            </a:r>
          </a:p>
          <a:p>
            <a:pPr lvl="3"/>
            <a:r>
              <a:rPr lang="en-US" sz="1800" dirty="0"/>
              <a:t>May require permissive hypercapnia</a:t>
            </a:r>
          </a:p>
          <a:p>
            <a:pPr lvl="2"/>
            <a:endParaRPr lang="en-US" sz="1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8A82955-C88F-43F7-97C0-2B8DFF826BE0}"/>
              </a:ext>
            </a:extLst>
          </p:cNvPr>
          <p:cNvSpPr txBox="1"/>
          <p:nvPr/>
        </p:nvSpPr>
        <p:spPr>
          <a:xfrm>
            <a:off x="7597942" y="3212432"/>
            <a:ext cx="220177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cap="small" dirty="0"/>
              <a:t>Obstruction checklist</a:t>
            </a:r>
          </a:p>
        </p:txBody>
      </p:sp>
    </p:spTree>
    <p:extLst>
      <p:ext uri="{BB962C8B-B14F-4D97-AF65-F5344CB8AC3E}">
        <p14:creationId xmlns:p14="http://schemas.microsoft.com/office/powerpoint/2010/main" xmlns="" val="4162648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B7AF6A-85FA-4179-A0A0-7CBC7A183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200" dirty="0"/>
              <a:t>Avoidable Direct Harm From Ventilators -2 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5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Lungs are easily injured in patients with acute inflammatory lung disease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6F14E82-F51D-4CC3-ADC6-960ACE3DC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Who has acute restrictive lung diseases?</a:t>
            </a:r>
          </a:p>
          <a:p>
            <a:pPr lvl="1">
              <a:buClrTx/>
              <a:buFont typeface="Wingdings" panose="05000000000000000000" pitchFamily="2" charset="2"/>
              <a:buChar char="q"/>
            </a:pPr>
            <a:r>
              <a:rPr lang="en-US" sz="4000" dirty="0"/>
              <a:t>Diagnosis of pneumonia, aspiration, ARDS</a:t>
            </a:r>
          </a:p>
          <a:p>
            <a:pPr lvl="4">
              <a:buClrTx/>
              <a:buFont typeface="Wingdings" panose="05000000000000000000" pitchFamily="2" charset="2"/>
              <a:buChar char="§"/>
            </a:pPr>
            <a:r>
              <a:rPr lang="en-US" sz="3600" dirty="0"/>
              <a:t> Anyone with fever and infiltrates</a:t>
            </a:r>
          </a:p>
          <a:p>
            <a:pPr lvl="1">
              <a:buClrTx/>
              <a:buFont typeface="Wingdings" panose="05000000000000000000" pitchFamily="2" charset="2"/>
              <a:buChar char="q"/>
            </a:pPr>
            <a:r>
              <a:rPr lang="en-US" sz="4000" dirty="0"/>
              <a:t>“White” CXR</a:t>
            </a:r>
          </a:p>
          <a:p>
            <a:pPr lvl="1">
              <a:buClrTx/>
              <a:buFont typeface="Wingdings" panose="05000000000000000000" pitchFamily="2" charset="2"/>
              <a:buChar char="q"/>
            </a:pPr>
            <a:r>
              <a:rPr lang="en-US" sz="4000" dirty="0"/>
              <a:t> Static compliance &lt;20</a:t>
            </a:r>
          </a:p>
          <a:p>
            <a:pPr lvl="1">
              <a:buClrTx/>
              <a:buFont typeface="Wingdings" panose="05000000000000000000" pitchFamily="2" charset="2"/>
              <a:buChar char="q"/>
            </a:pPr>
            <a:r>
              <a:rPr lang="en-US" sz="4000" dirty="0"/>
              <a:t>	a/A &lt;20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5407534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DEA0F2-6AAB-4F73-A492-EC7D13370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506" y="286603"/>
            <a:ext cx="10522174" cy="146450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/>
              <a:t>Avoidable Direct Harm From Ventilators-2 </a:t>
            </a:r>
            <a:br>
              <a:rPr lang="en-US" sz="3600" dirty="0"/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Ventilator induced lung injury in acute inflammatory lung disease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BEA712B-AD84-4CC5-BCE2-A37B94655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565" y="1845734"/>
            <a:ext cx="11827435" cy="4023360"/>
          </a:xfrm>
        </p:spPr>
        <p:txBody>
          <a:bodyPr>
            <a:normAutofit/>
          </a:bodyPr>
          <a:lstStyle/>
          <a:p>
            <a:r>
              <a:rPr lang="en-US" sz="2400" dirty="0"/>
              <a:t>Evidence for lung injury with “high” Vt (probably ANY positive pressure Vt)</a:t>
            </a:r>
          </a:p>
          <a:p>
            <a:pPr lvl="1"/>
            <a:r>
              <a:rPr lang="en-US" altLang="en-US" sz="2200" b="1" dirty="0"/>
              <a:t>Edema </a:t>
            </a:r>
            <a:r>
              <a:rPr lang="en-US" altLang="en-US" sz="2200" dirty="0"/>
              <a:t>(AJRCCM 148:1194/132:880/142:321/110:556, J </a:t>
            </a:r>
            <a:r>
              <a:rPr lang="en-US" altLang="en-US" sz="2200" dirty="0" err="1"/>
              <a:t>AppPhys</a:t>
            </a:r>
            <a:r>
              <a:rPr lang="en-US" altLang="en-US" sz="2200" dirty="0"/>
              <a:t> 69:956)</a:t>
            </a:r>
            <a:endParaRPr lang="en-US" sz="2200" dirty="0"/>
          </a:p>
          <a:p>
            <a:pPr lvl="1"/>
            <a:r>
              <a:rPr lang="en-US" sz="2200" b="1" dirty="0"/>
              <a:t>Bacteria</a:t>
            </a:r>
            <a:r>
              <a:rPr lang="en-US" sz="2200" dirty="0"/>
              <a:t> appear in blood in pneumonia (Marini ATS)</a:t>
            </a:r>
          </a:p>
          <a:p>
            <a:pPr lvl="1"/>
            <a:r>
              <a:rPr lang="en-US" sz="2200" b="1" dirty="0"/>
              <a:t>Cytokines</a:t>
            </a:r>
            <a:r>
              <a:rPr lang="en-US" sz="2200" dirty="0"/>
              <a:t> appear in blood (</a:t>
            </a:r>
            <a:r>
              <a:rPr lang="en-US" altLang="en-US" sz="2200" dirty="0"/>
              <a:t>J App Phys 1992;73:123)</a:t>
            </a:r>
            <a:endParaRPr lang="en-US" sz="2200" dirty="0"/>
          </a:p>
          <a:p>
            <a:pPr lvl="1"/>
            <a:r>
              <a:rPr lang="en-US" sz="2200" b="1" dirty="0"/>
              <a:t>Air bubbles </a:t>
            </a:r>
            <a:r>
              <a:rPr lang="en-US" sz="2200" dirty="0"/>
              <a:t>appear in blood</a:t>
            </a:r>
            <a:r>
              <a:rPr lang="en-US" altLang="en-US" sz="2200" dirty="0"/>
              <a:t>(Marini ATS)</a:t>
            </a:r>
          </a:p>
          <a:p>
            <a:pPr lvl="1"/>
            <a:r>
              <a:rPr lang="en-US" altLang="en-US" sz="2200" b="1" dirty="0"/>
              <a:t>Death rates </a:t>
            </a:r>
            <a:r>
              <a:rPr lang="en-US" altLang="en-US" sz="2200" dirty="0"/>
              <a:t>double (New </a:t>
            </a:r>
            <a:r>
              <a:rPr lang="en-US" altLang="en-US" sz="2200" dirty="0" err="1"/>
              <a:t>Engl</a:t>
            </a:r>
            <a:r>
              <a:rPr lang="en-US" altLang="en-US" sz="2200" dirty="0"/>
              <a:t> J Med, 2000;342:1301)</a:t>
            </a:r>
          </a:p>
          <a:p>
            <a:pPr lvl="4"/>
            <a:endParaRPr lang="en-US" sz="1800" dirty="0"/>
          </a:p>
          <a:p>
            <a:pPr marL="0" indent="0">
              <a:buNone/>
            </a:pPr>
            <a:r>
              <a:rPr lang="en-US" sz="2400" dirty="0"/>
              <a:t>Some evidence that high FiO2 contributes to lung injury</a:t>
            </a:r>
          </a:p>
          <a:p>
            <a:pPr lvl="3"/>
            <a:endParaRPr lang="en-US" sz="1800" dirty="0"/>
          </a:p>
          <a:p>
            <a:pPr marL="0" indent="0">
              <a:spcBef>
                <a:spcPct val="20000"/>
              </a:spcBef>
              <a:buNone/>
            </a:pPr>
            <a:r>
              <a:rPr lang="en-US" sz="2400" dirty="0"/>
              <a:t>Possible contribution of high PIP</a:t>
            </a:r>
          </a:p>
        </p:txBody>
      </p:sp>
    </p:spTree>
    <p:extLst>
      <p:ext uri="{BB962C8B-B14F-4D97-AF65-F5344CB8AC3E}">
        <p14:creationId xmlns:p14="http://schemas.microsoft.com/office/powerpoint/2010/main" xmlns="" val="15270159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DD4C06-27E2-45E6-8501-CCC7337F7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388" y="286603"/>
            <a:ext cx="11504706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/>
              <a:t>Avoidable Direct Harm From Ventilators-2 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results of stressing injured lungs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49A6C1B-9FC0-4312-80BF-B8A6A4B6B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Recurrent “pneumonias”, fibrosis, hypoxemia</a:t>
            </a:r>
          </a:p>
          <a:p>
            <a:pPr lvl="1"/>
            <a:r>
              <a:rPr lang="en-US" sz="2800" dirty="0"/>
              <a:t>With resultant longer hospitalizations and nosocomial problems</a:t>
            </a:r>
          </a:p>
          <a:p>
            <a:pPr lvl="1"/>
            <a:r>
              <a:rPr lang="en-US" sz="2800" dirty="0"/>
              <a:t>Unneeded antibiotics</a:t>
            </a:r>
          </a:p>
          <a:p>
            <a:pPr lvl="2"/>
            <a:r>
              <a:rPr lang="en-US" sz="2000" dirty="0"/>
              <a:t>Multiple drug resistant infections</a:t>
            </a:r>
          </a:p>
          <a:p>
            <a:pPr lvl="2"/>
            <a:r>
              <a:rPr lang="en-US" sz="2000" dirty="0"/>
              <a:t>Fatal c. diff</a:t>
            </a:r>
          </a:p>
          <a:p>
            <a:r>
              <a:rPr lang="en-US" sz="3200" dirty="0"/>
              <a:t>Failure to wean</a:t>
            </a:r>
          </a:p>
          <a:p>
            <a:r>
              <a:rPr lang="en-US" sz="3200" dirty="0"/>
              <a:t>Long term ventilation</a:t>
            </a:r>
          </a:p>
          <a:p>
            <a:r>
              <a:rPr lang="en-US" sz="3200" dirty="0"/>
              <a:t>Markedly increased mortality</a:t>
            </a:r>
          </a:p>
        </p:txBody>
      </p:sp>
    </p:spTree>
    <p:extLst>
      <p:ext uri="{BB962C8B-B14F-4D97-AF65-F5344CB8AC3E}">
        <p14:creationId xmlns:p14="http://schemas.microsoft.com/office/powerpoint/2010/main" xmlns="" val="36292357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880C40-707C-428C-94B5-8CD277528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/>
              <a:t>Avoidable Direct Harm From Ventilators-2 </a:t>
            </a:r>
            <a:br>
              <a:rPr lang="en-US" sz="3600" dirty="0"/>
            </a:br>
            <a:r>
              <a:rPr lang="en-US" sz="5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do you safely ventilate patients with acute inflammatory lung disease?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83B889A-A426-445E-83F2-77709ACE1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847" y="1737360"/>
            <a:ext cx="9565106" cy="462758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dirty="0"/>
              <a:t>You can’t</a:t>
            </a:r>
          </a:p>
          <a:p>
            <a:r>
              <a:rPr lang="en-US" sz="2600" dirty="0"/>
              <a:t>Weaning in progress or specific reason why not: _____________________</a:t>
            </a:r>
          </a:p>
          <a:p>
            <a:r>
              <a:rPr lang="en-US" sz="2600" dirty="0"/>
              <a:t>Reduce Vt to the minimum possible</a:t>
            </a:r>
          </a:p>
          <a:p>
            <a:pPr lvl="1"/>
            <a:r>
              <a:rPr lang="en-US" sz="2200" dirty="0"/>
              <a:t>6cc/kg (&lt;450cc)</a:t>
            </a:r>
          </a:p>
          <a:p>
            <a:pPr lvl="1"/>
            <a:r>
              <a:rPr lang="en-US" sz="2200" dirty="0"/>
              <a:t>Evidence exists that 3cc/kg (&lt;250cc) causes less injury</a:t>
            </a:r>
          </a:p>
          <a:p>
            <a:r>
              <a:rPr lang="en-US" sz="2600" dirty="0"/>
              <a:t>Reduce FiO2 to the minimum possible</a:t>
            </a:r>
          </a:p>
          <a:p>
            <a:pPr lvl="1"/>
            <a:r>
              <a:rPr lang="en-US" sz="2200" dirty="0"/>
              <a:t>Never let the O2 Sat go above 95%</a:t>
            </a:r>
          </a:p>
          <a:p>
            <a:pPr lvl="2"/>
            <a:r>
              <a:rPr lang="en-US" sz="1800" dirty="0"/>
              <a:t>90% is probably better</a:t>
            </a:r>
          </a:p>
          <a:p>
            <a:pPr lvl="1"/>
            <a:r>
              <a:rPr lang="en-US" sz="2200" dirty="0"/>
              <a:t>Use higher mean alveolar pressure as a substitute for FiO2</a:t>
            </a:r>
          </a:p>
          <a:p>
            <a:pPr lvl="2"/>
            <a:r>
              <a:rPr lang="en-US" sz="1700" dirty="0"/>
              <a:t>PEEP, longer I times</a:t>
            </a:r>
          </a:p>
          <a:p>
            <a:r>
              <a:rPr lang="en-US" sz="2600" dirty="0"/>
              <a:t>Reduce PIP as possible</a:t>
            </a:r>
          </a:p>
          <a:p>
            <a:pPr lvl="1"/>
            <a:r>
              <a:rPr lang="en-US" sz="2200" dirty="0"/>
              <a:t>Lower flows/longer I times</a:t>
            </a:r>
          </a:p>
          <a:p>
            <a:pPr lvl="2"/>
            <a:r>
              <a:rPr lang="en-US" sz="1700" dirty="0"/>
              <a:t>May require “inversing”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FC5B74C-EACB-4EAE-9EF2-A88F7C2BD33F}"/>
              </a:ext>
            </a:extLst>
          </p:cNvPr>
          <p:cNvSpPr txBox="1"/>
          <p:nvPr/>
        </p:nvSpPr>
        <p:spPr>
          <a:xfrm>
            <a:off x="7718257" y="3585411"/>
            <a:ext cx="3531269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cap="small" dirty="0"/>
              <a:t>Acute inflammatory lung disease checklist</a:t>
            </a:r>
          </a:p>
        </p:txBody>
      </p:sp>
    </p:spTree>
    <p:extLst>
      <p:ext uri="{BB962C8B-B14F-4D97-AF65-F5344CB8AC3E}">
        <p14:creationId xmlns:p14="http://schemas.microsoft.com/office/powerpoint/2010/main" xmlns="" val="650541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Rectangle 2">
            <a:extLst>
              <a:ext uri="{FF2B5EF4-FFF2-40B4-BE49-F238E27FC236}">
                <a16:creationId xmlns:a16="http://schemas.microsoft.com/office/drawing/2014/main" xmlns="" id="{CEB86A66-5B59-4479-B117-B3CE79F561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31136" y="152400"/>
            <a:ext cx="7729728" cy="118872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5000" b="1" dirty="0"/>
              <a:t>Figures </a:t>
            </a:r>
            <a:r>
              <a:rPr lang="en-US" altLang="en-US" sz="5000" b="1" i="1" dirty="0"/>
              <a:t>Do Not</a:t>
            </a:r>
            <a:r>
              <a:rPr lang="en-US" altLang="en-US" sz="5000" b="1" dirty="0"/>
              <a:t> Include</a:t>
            </a:r>
          </a:p>
        </p:txBody>
      </p:sp>
      <p:sp>
        <p:nvSpPr>
          <p:cNvPr id="138244" name="Rectangle 3">
            <a:extLst>
              <a:ext uri="{FF2B5EF4-FFF2-40B4-BE49-F238E27FC236}">
                <a16:creationId xmlns:a16="http://schemas.microsoft.com/office/drawing/2014/main" xmlns="" id="{F83A99DD-69F4-42B2-9CD1-910FED05C8D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05647" y="1816849"/>
            <a:ext cx="9097682" cy="4751294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3400" b="1" dirty="0"/>
              <a:t>Non-preventable harm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3000" b="1" dirty="0"/>
              <a:t>accepted complications covered by informed consent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3400" b="1" dirty="0"/>
              <a:t>Out patient care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dirty="0"/>
              <a:t>Outpatient adverse drug reactions are estimated at 199,000 per year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Starfield B, </a:t>
            </a:r>
            <a:r>
              <a:rPr lang="en-US" altLang="en-US" sz="1800" dirty="0" err="1"/>
              <a:t>Deficienceis</a:t>
            </a:r>
            <a:r>
              <a:rPr lang="en-US" altLang="en-US" sz="1800" dirty="0"/>
              <a:t> in US Medical Care JAMA 2000; 284:483 and 2184.  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 err="1"/>
              <a:t>Weingart</a:t>
            </a:r>
            <a:r>
              <a:rPr lang="en-US" altLang="en-US" sz="1800" dirty="0"/>
              <a:t> SN, West J Med 2000; 172:390)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3400" b="1" dirty="0"/>
              <a:t>Nursing Homes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3400" b="1" dirty="0"/>
              <a:t>Morbidity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3400" b="1" dirty="0"/>
              <a:t>Unnecessary Surgery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3400" b="1" dirty="0"/>
              <a:t>Bedsores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22C1540B-899B-4B62-85C9-42104F51D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33D58-4B89-44E2-B3B5-4128A16285CC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3068099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04E167-1912-420B-AF82-6CF117804A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765" y="758952"/>
            <a:ext cx="12132235" cy="3566160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Indirect Harm from Ventilation -3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Failure to Mobilize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94027BA-D3EF-4747-9644-F98445D7A4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3035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Rectangle 2">
            <a:extLst>
              <a:ext uri="{FF2B5EF4-FFF2-40B4-BE49-F238E27FC236}">
                <a16:creationId xmlns:a16="http://schemas.microsoft.com/office/drawing/2014/main" xmlns="" id="{FB74834B-BD58-43D3-AA46-EAC7B9AD81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1" y="0"/>
            <a:ext cx="8641976" cy="1135529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b="1" dirty="0"/>
              <a:t>Hospital Harms</a:t>
            </a:r>
            <a:r>
              <a:rPr lang="en-US" altLang="en-US" sz="3400" b="1" dirty="0"/>
              <a:t/>
            </a:r>
            <a:br>
              <a:rPr lang="en-US" altLang="en-US" sz="3400" b="1" dirty="0"/>
            </a:br>
            <a:r>
              <a:rPr lang="en-US" altLang="en-US" sz="3400" b="1" dirty="0"/>
              <a:t>A Review of the literature 1993-2018</a:t>
            </a:r>
          </a:p>
        </p:txBody>
      </p:sp>
      <p:sp>
        <p:nvSpPr>
          <p:cNvPr id="137220" name="Rectangle 3">
            <a:extLst>
              <a:ext uri="{FF2B5EF4-FFF2-40B4-BE49-F238E27FC236}">
                <a16:creationId xmlns:a16="http://schemas.microsoft.com/office/drawing/2014/main" xmlns="" id="{47ACAFC5-9E00-47DD-A770-EEFE569C90E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19953" y="1135529"/>
            <a:ext cx="11199905" cy="5222742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4000" b="1" dirty="0"/>
              <a:t>17-30% of hospitalizations cause significant harm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800" dirty="0"/>
              <a:t>15% suffered “serious permanent” harm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800" dirty="0"/>
              <a:t>13.7-15% suffered “serious temporary” harm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800" dirty="0"/>
              <a:t>4.9-5% died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4000" b="1" dirty="0"/>
              <a:t>63-69% due to preventable errors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800" dirty="0"/>
              <a:t>44-50% “easily” preventable 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31F25C0A-00A0-4BEB-873F-15F1E60E2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632758-4714-4241-821F-19A9FC5ADC66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0EC4A0C-E948-41E4-B081-39A3B853F311}"/>
              </a:ext>
            </a:extLst>
          </p:cNvPr>
          <p:cNvSpPr txBox="1"/>
          <p:nvPr/>
        </p:nvSpPr>
        <p:spPr>
          <a:xfrm>
            <a:off x="2749176" y="5411693"/>
            <a:ext cx="81997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71400" lvl="8" indent="0">
              <a:buNone/>
            </a:pPr>
            <a:r>
              <a:rPr lang="en-US" altLang="en-US" sz="1600" dirty="0"/>
              <a:t>1. Office of the Inspector General, US Dept of Health and Human Services</a:t>
            </a:r>
          </a:p>
          <a:p>
            <a:pPr marL="1471400" lvl="8" indent="0">
              <a:buNone/>
            </a:pPr>
            <a:r>
              <a:rPr lang="en-US" altLang="en-US" sz="1600" dirty="0"/>
              <a:t>2. New </a:t>
            </a:r>
            <a:r>
              <a:rPr lang="en-US" altLang="en-US" sz="1600" dirty="0" err="1"/>
              <a:t>Engl</a:t>
            </a:r>
            <a:r>
              <a:rPr lang="en-US" altLang="en-US" sz="1600" dirty="0"/>
              <a:t> J Med, 2010;363:2124-34</a:t>
            </a:r>
          </a:p>
          <a:p>
            <a:pPr marL="1471400" lvl="8" indent="0">
              <a:buNone/>
            </a:pPr>
            <a:r>
              <a:rPr lang="en-US" altLang="en-US" sz="1600" dirty="0"/>
              <a:t>3. QRB Qual Rev Bull. 1993;19:144</a:t>
            </a:r>
          </a:p>
          <a:p>
            <a:pPr marL="1471400" lvl="8" indent="0">
              <a:buNone/>
            </a:pPr>
            <a:r>
              <a:rPr lang="en-US" altLang="en-US" sz="1600" dirty="0"/>
              <a:t>4. Med J Aust 2001;174:369</a:t>
            </a:r>
          </a:p>
          <a:p>
            <a:pPr marL="1471400" lvl="8" indent="0">
              <a:buNone/>
            </a:pPr>
            <a:r>
              <a:rPr lang="en-US" altLang="en-US" sz="1600" dirty="0"/>
              <a:t>5. Surgery. 1999;126:66</a:t>
            </a:r>
          </a:p>
        </p:txBody>
      </p:sp>
    </p:spTree>
    <p:extLst>
      <p:ext uri="{BB962C8B-B14F-4D97-AF65-F5344CB8AC3E}">
        <p14:creationId xmlns:p14="http://schemas.microsoft.com/office/powerpoint/2010/main" xmlns="" val="312569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685B176-2117-4846-A342-1199DD3B5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623" y="113552"/>
            <a:ext cx="11672047" cy="5755541"/>
          </a:xfrm>
        </p:spPr>
        <p:txBody>
          <a:bodyPr>
            <a:normAutofit/>
          </a:bodyPr>
          <a:lstStyle/>
          <a:p>
            <a:pPr algn="ctr"/>
            <a:r>
              <a:rPr lang="en-US" altLang="en-US" sz="6600" b="1" i="1" dirty="0">
                <a:latin typeface="Calibri" panose="020F0502020204030204" pitchFamily="34" charset="0"/>
                <a:cs typeface="Calibri" panose="020F0502020204030204" pitchFamily="34" charset="0"/>
              </a:rPr>
              <a:t>Hospitals are the third leading cause of death in the US</a:t>
            </a:r>
          </a:p>
          <a:p>
            <a:pPr algn="ctr"/>
            <a:endParaRPr lang="en-US" altLang="en-US" sz="4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alt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If trauma is excluded, do they do more net harm than good?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0591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FEF4D807-E583-497C-B1C2-E811C0737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C07D10-D09D-4730-8DF8-4B2B3F7DA0EB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xmlns="" id="{4F8E82AF-5FCE-4B29-A433-BF3BB2D095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600" y="82934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z="5700" b="1" dirty="0"/>
              <a:t>Medical Errors</a:t>
            </a:r>
          </a:p>
        </p:txBody>
      </p:sp>
      <p:sp>
        <p:nvSpPr>
          <p:cNvPr id="1391619" name="Rectangle 3">
            <a:extLst>
              <a:ext uri="{FF2B5EF4-FFF2-40B4-BE49-F238E27FC236}">
                <a16:creationId xmlns:a16="http://schemas.microsoft.com/office/drawing/2014/main" xmlns="" id="{E287B7D6-74EF-435F-B9FE-5BA824CFC7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0376" y="1743740"/>
            <a:ext cx="9290424" cy="463579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1900" b="1" dirty="0"/>
              <a:t>Institute of Medicine 2015</a:t>
            </a:r>
          </a:p>
          <a:p>
            <a:pPr lvl="1"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40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“..the nation’s epidemic of medical errors is a serious threat to the public’s health”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1900" b="1" dirty="0"/>
              <a:t>David Graham, MD (FDA Epidemiologist), US Senate Hearings 2004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4400" b="1" i="1" dirty="0"/>
              <a:t>“Today…you, we, are faced with what may be the single greatest [medical] catastrophe in the history of this country or the history of the world”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altLang="en-US" sz="3900" b="1" i="1" dirty="0"/>
          </a:p>
        </p:txBody>
      </p:sp>
    </p:spTree>
    <p:extLst>
      <p:ext uri="{BB962C8B-B14F-4D97-AF65-F5344CB8AC3E}">
        <p14:creationId xmlns:p14="http://schemas.microsoft.com/office/powerpoint/2010/main" xmlns="" val="3138866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D5A589-46F5-4D08-AC43-D30996E12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Common Avoidable Complications of Medical Care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960EE84-A7C7-4FE9-B688-90569F0D8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704" y="2216276"/>
            <a:ext cx="10058400" cy="402336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en-US" sz="4400" dirty="0"/>
              <a:t>1. Drug errors and known interactions</a:t>
            </a:r>
          </a:p>
          <a:p>
            <a:pPr>
              <a:lnSpc>
                <a:spcPct val="80000"/>
              </a:lnSpc>
            </a:pPr>
            <a:r>
              <a:rPr lang="en-US" altLang="en-US" sz="4400" dirty="0"/>
              <a:t>2. Pulmonary embolism </a:t>
            </a:r>
          </a:p>
          <a:p>
            <a:pPr>
              <a:lnSpc>
                <a:spcPct val="80000"/>
              </a:lnSpc>
            </a:pPr>
            <a:r>
              <a:rPr lang="en-US" altLang="en-US" sz="4400" dirty="0"/>
              <a:t>3. Nosocomial infections</a:t>
            </a:r>
          </a:p>
          <a:p>
            <a:pPr>
              <a:lnSpc>
                <a:spcPct val="80000"/>
              </a:lnSpc>
            </a:pPr>
            <a:r>
              <a:rPr lang="en-US" altLang="en-US" sz="4400" dirty="0"/>
              <a:t>4. Mechanical ventilator-related problems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xmlns="" val="1571764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0F18BA-D0F0-4F87-8B98-04BE9759E5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/>
              <a:t>Avoidable medical harms</a:t>
            </a:r>
            <a:br>
              <a:rPr lang="en-US" sz="4800" dirty="0"/>
            </a:br>
            <a:r>
              <a:rPr lang="en-US" b="1" dirty="0"/>
              <a:t>1. Medication Errors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8BD8A16-DB68-4EC5-8119-AB948CBE31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2494" y="4455620"/>
            <a:ext cx="10775957" cy="1143000"/>
          </a:xfrm>
        </p:spPr>
        <p:txBody>
          <a:bodyPr>
            <a:normAutofit fontScale="92500"/>
          </a:bodyPr>
          <a:lstStyle/>
          <a:p>
            <a:pPr lvl="1">
              <a:lnSpc>
                <a:spcPct val="80000"/>
              </a:lnSpc>
            </a:pPr>
            <a:r>
              <a:rPr lang="en-US" altLang="en-US" dirty="0"/>
              <a:t>&gt;25% of all administered drugs in hospitals are wrong drug, wrong dose, or wrong time</a:t>
            </a:r>
          </a:p>
          <a:p>
            <a:pPr lvl="2">
              <a:lnSpc>
                <a:spcPct val="80000"/>
              </a:lnSpc>
            </a:pPr>
            <a:r>
              <a:rPr lang="en-US" altLang="en-US" sz="2000" dirty="0"/>
              <a:t>~2% error rate outside of hospitals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Discharge from hospital is the most successful way of reducing errors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5093972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19496</TotalTime>
  <Words>2100</Words>
  <Application>Microsoft Office PowerPoint</Application>
  <PresentationFormat>Custom</PresentationFormat>
  <Paragraphs>392</Paragraphs>
  <Slides>40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Retrospect</vt:lpstr>
      <vt:lpstr>A Primer on Medical Quality 2018</vt:lpstr>
      <vt:lpstr>Slide 2</vt:lpstr>
      <vt:lpstr>That equals eight (8)  airline crashes in one day</vt:lpstr>
      <vt:lpstr>Figures Do Not Include</vt:lpstr>
      <vt:lpstr>Hospital Harms A Review of the literature 1993-2018</vt:lpstr>
      <vt:lpstr>Slide 6</vt:lpstr>
      <vt:lpstr>Medical Errors</vt:lpstr>
      <vt:lpstr>Common Avoidable Complications of Medical Care</vt:lpstr>
      <vt:lpstr>Avoidable medical harms 1. Medication Errors</vt:lpstr>
      <vt:lpstr>Avoidable Causes of Medication Errors -most are related to ignoring existing procedures-</vt:lpstr>
      <vt:lpstr>Avoidable medical harms 2. Pulmonary Emboli</vt:lpstr>
      <vt:lpstr>Virchow’s Triad</vt:lpstr>
      <vt:lpstr>Evolution of Immunity</vt:lpstr>
      <vt:lpstr>PE is the most common cause of sudden death in the US  Heit, J Thrombosis and Vasc. Biol. 2005;28:370</vt:lpstr>
      <vt:lpstr>And it is easily preventable</vt:lpstr>
      <vt:lpstr>Avoidable medical harms 3. Nosocomial Infections</vt:lpstr>
      <vt:lpstr>Hospital Acquired Infections</vt:lpstr>
      <vt:lpstr>Causes of Avoidable Hospital acquired infections -most are related to ignoring existing policies-</vt:lpstr>
      <vt:lpstr>Nosocomial Infections  Am J Infect Control 26:522</vt:lpstr>
      <vt:lpstr>Effect of Removing Urinary Catheters on UTIs Rothfeld AF, Stickley,A  A program to limit urinary catheter use at an acute care hospital  Am J Infect Control 2010;38:568-71 </vt:lpstr>
      <vt:lpstr>Central Line Related Bloodstream Infections</vt:lpstr>
      <vt:lpstr>Slide 22</vt:lpstr>
      <vt:lpstr>Slide 23</vt:lpstr>
      <vt:lpstr>A Culture Change Template</vt:lpstr>
      <vt:lpstr>Aviation vs Medicine</vt:lpstr>
      <vt:lpstr>If aviation were medicine</vt:lpstr>
      <vt:lpstr>8 crashes in one day: The response in the real world of aviation</vt:lpstr>
      <vt:lpstr>To Err is Human…</vt:lpstr>
      <vt:lpstr>Existing but underutilized safety nets</vt:lpstr>
      <vt:lpstr>  Avoidable medical harms Mechanical Ventilation</vt:lpstr>
      <vt:lpstr>Flying a Ventilator</vt:lpstr>
      <vt:lpstr>Avoidable Direct Harm From Ventilators 1. Ventilated patients with obstructive lung disease rapidly become hyperinflated</vt:lpstr>
      <vt:lpstr>Avoidable Direct Harm From Ventilators-1 What happens to hyperinflated patients?</vt:lpstr>
      <vt:lpstr>Avoidable Direct Harm From Ventilators-1  Who has obstructive lung disease?</vt:lpstr>
      <vt:lpstr>Avoidable Direct Harm From Ventilators-1 So how do you safely ventilate patients with obstruction?</vt:lpstr>
      <vt:lpstr>Avoidable Direct Harm From Ventilators -2  2. Lungs are easily injured in patients with acute inflammatory lung disease</vt:lpstr>
      <vt:lpstr>Avoidable Direct Harm From Ventilators-2  Ventilator induced lung injury in acute inflammatory lung disease</vt:lpstr>
      <vt:lpstr>Avoidable Direct Harm From Ventilators-2  The results of stressing injured lungs</vt:lpstr>
      <vt:lpstr>Avoidable Direct Harm From Ventilators-2  How do you safely ventilate patients with acute inflammatory lung disease?</vt:lpstr>
      <vt:lpstr>Indirect Harm from Ventilation -3 Failure to Mobilize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Avoidable Harms</dc:title>
  <dc:creator>Alan Rothfeld</dc:creator>
  <cp:lastModifiedBy>jshimizu</cp:lastModifiedBy>
  <cp:revision>156</cp:revision>
  <dcterms:created xsi:type="dcterms:W3CDTF">2018-06-04T22:51:38Z</dcterms:created>
  <dcterms:modified xsi:type="dcterms:W3CDTF">2018-10-23T23:17:15Z</dcterms:modified>
</cp:coreProperties>
</file>