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43" r:id="rId5"/>
    <p:sldId id="382" r:id="rId6"/>
    <p:sldId id="373" r:id="rId7"/>
    <p:sldId id="305" r:id="rId8"/>
    <p:sldId id="350" r:id="rId9"/>
    <p:sldId id="351" r:id="rId10"/>
    <p:sldId id="353" r:id="rId11"/>
    <p:sldId id="313" r:id="rId12"/>
    <p:sldId id="323" r:id="rId13"/>
    <p:sldId id="327" r:id="rId14"/>
    <p:sldId id="361" r:id="rId15"/>
    <p:sldId id="362" r:id="rId16"/>
    <p:sldId id="363" r:id="rId17"/>
    <p:sldId id="364" r:id="rId18"/>
    <p:sldId id="328" r:id="rId19"/>
    <p:sldId id="293" r:id="rId20"/>
    <p:sldId id="340" r:id="rId21"/>
    <p:sldId id="342" r:id="rId22"/>
    <p:sldId id="360" r:id="rId23"/>
    <p:sldId id="338" r:id="rId24"/>
    <p:sldId id="339" r:id="rId25"/>
    <p:sldId id="341" r:id="rId26"/>
    <p:sldId id="337" r:id="rId27"/>
    <p:sldId id="331" r:id="rId28"/>
    <p:sldId id="279" r:id="rId29"/>
    <p:sldId id="372" r:id="rId30"/>
  </p:sldIdLst>
  <p:sldSz cx="9144000" cy="6858000" type="screen4x3"/>
  <p:notesSz cx="6980238" cy="9223375"/>
  <p:custDataLst>
    <p:tags r:id="rId33"/>
  </p:custDataLst>
  <p:defaultTextStyle>
    <a:defPPr>
      <a:defRPr lang="en-US"/>
    </a:defPPr>
    <a:lvl1pPr algn="l" rtl="0" fontAlgn="base">
      <a:spcBef>
        <a:spcPct val="0"/>
      </a:spcBef>
      <a:spcAft>
        <a:spcPct val="0"/>
      </a:spcAft>
      <a:buNone/>
      <a:defRPr lang="en-US" sz="2000" b="0" i="0" u="none" kern="1200">
        <a:solidFill>
          <a:srgbClr val="000000"/>
        </a:solidFill>
        <a:latin typeface="Arial"/>
        <a:ea typeface="+mn-ea"/>
        <a:cs typeface="+mn-cs"/>
      </a:defRPr>
    </a:lvl1pPr>
    <a:lvl2pPr marL="455613" indent="1588" algn="l" rtl="0" fontAlgn="base">
      <a:spcBef>
        <a:spcPct val="0"/>
      </a:spcBef>
      <a:spcAft>
        <a:spcPct val="0"/>
      </a:spcAft>
      <a:defRPr sz="2000" kern="1200">
        <a:solidFill>
          <a:srgbClr val="000000"/>
        </a:solidFill>
        <a:latin typeface="Arial" charset="0"/>
        <a:ea typeface="+mn-ea"/>
        <a:cs typeface="+mn-cs"/>
      </a:defRPr>
    </a:lvl2pPr>
    <a:lvl3pPr marL="912813" indent="1588" algn="l" rtl="0" fontAlgn="base">
      <a:spcBef>
        <a:spcPct val="0"/>
      </a:spcBef>
      <a:spcAft>
        <a:spcPct val="0"/>
      </a:spcAft>
      <a:defRPr sz="2000" kern="1200">
        <a:solidFill>
          <a:srgbClr val="000000"/>
        </a:solidFill>
        <a:latin typeface="Arial" charset="0"/>
        <a:ea typeface="+mn-ea"/>
        <a:cs typeface="+mn-cs"/>
      </a:defRPr>
    </a:lvl3pPr>
    <a:lvl4pPr marL="1370013" indent="1588" algn="l" rtl="0" fontAlgn="base">
      <a:spcBef>
        <a:spcPct val="0"/>
      </a:spcBef>
      <a:spcAft>
        <a:spcPct val="0"/>
      </a:spcAft>
      <a:defRPr sz="2000" kern="1200">
        <a:solidFill>
          <a:srgbClr val="000000"/>
        </a:solidFill>
        <a:latin typeface="Arial" charset="0"/>
        <a:ea typeface="+mn-ea"/>
        <a:cs typeface="+mn-cs"/>
      </a:defRPr>
    </a:lvl4pPr>
    <a:lvl5pPr marL="1827213" indent="1588" algn="l" rtl="0" fontAlgn="base">
      <a:spcBef>
        <a:spcPct val="0"/>
      </a:spcBef>
      <a:spcAft>
        <a:spcPct val="0"/>
      </a:spcAft>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25">
          <p15:clr>
            <a:srgbClr val="A4A3A4"/>
          </p15:clr>
        </p15:guide>
      </p15:sldGuideLst>
    </p:ext>
    <p:ext uri="{2D200454-40CA-4A62-9FC3-DE9A4176ACB9}">
      <p15:notesGuideLst xmlns="" xmlns:p15="http://schemas.microsoft.com/office/powerpoint/2012/main">
        <p15:guide id="1" orient="horz" pos="2905">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McKenzie" initials="RJM" lastIdx="17" clrIdx="0"/>
  <p:cmAuthor id="1" name="Seymour, John" initials="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C0098"/>
    <a:srgbClr val="FF0000"/>
    <a:srgbClr val="FF6600"/>
    <a:srgbClr val="D0E393"/>
    <a:srgbClr val="008080"/>
    <a:srgbClr val="EDC5EA"/>
    <a:srgbClr val="FED998"/>
    <a:srgbClr val="D9EEB4"/>
    <a:srgbClr val="ACE0E4"/>
    <a:srgbClr val="C1E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382" autoAdjust="0"/>
  </p:normalViewPr>
  <p:slideViewPr>
    <p:cSldViewPr>
      <p:cViewPr varScale="1">
        <p:scale>
          <a:sx n="96" d="100"/>
          <a:sy n="96" d="100"/>
        </p:scale>
        <p:origin x="-114" y="-264"/>
      </p:cViewPr>
      <p:guideLst>
        <p:guide orient="horz" pos="2160"/>
        <p:guide pos="2925"/>
      </p:guideLst>
    </p:cSldViewPr>
  </p:slideViewPr>
  <p:outlineViewPr>
    <p:cViewPr>
      <p:scale>
        <a:sx n="33" d="100"/>
        <a:sy n="33" d="100"/>
      </p:scale>
      <p:origin x="0" y="-265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380" y="216"/>
      </p:cViewPr>
      <p:guideLst>
        <p:guide orient="horz" pos="2905"/>
        <p:guide pos="21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4099" name="Rectangle 3"/>
          <p:cNvSpPr>
            <a:spLocks noGrp="1" noChangeArrowheads="1"/>
          </p:cNvSpPr>
          <p:nvPr>
            <p:ph type="dt" sz="quarter" idx="1"/>
          </p:nvPr>
        </p:nvSpPr>
        <p:spPr bwMode="auto">
          <a:xfrm>
            <a:off x="3953853"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dirty="0"/>
          </a:p>
        </p:txBody>
      </p:sp>
      <p:sp>
        <p:nvSpPr>
          <p:cNvPr id="4100" name="Rectangle 4"/>
          <p:cNvSpPr>
            <a:spLocks noGrp="1" noChangeArrowheads="1"/>
          </p:cNvSpPr>
          <p:nvPr>
            <p:ph type="ftr" sz="quarter" idx="2"/>
          </p:nvPr>
        </p:nvSpPr>
        <p:spPr bwMode="auto">
          <a:xfrm>
            <a:off x="0"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953853"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C8AFE2D-D015-4BB2-BA5A-1A9E034EB16B}" type="slidenum">
              <a:rPr lang="en-US"/>
              <a:pPr>
                <a:defRPr/>
              </a:pPr>
              <a:t>‹#›</a:t>
            </a:fld>
            <a:endParaRPr lang="en-US" dirty="0"/>
          </a:p>
        </p:txBody>
      </p:sp>
    </p:spTree>
    <p:extLst>
      <p:ext uri="{BB962C8B-B14F-4D97-AF65-F5344CB8AC3E}">
        <p14:creationId xmlns="" xmlns:p14="http://schemas.microsoft.com/office/powerpoint/2010/main" val="296185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53853"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4275" y="692150"/>
            <a:ext cx="4611688" cy="34591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98024" y="4381104"/>
            <a:ext cx="5584190" cy="415051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5126" name="Rectangle 6"/>
          <p:cNvSpPr>
            <a:spLocks noGrp="1" noChangeArrowheads="1"/>
          </p:cNvSpPr>
          <p:nvPr>
            <p:ph type="ftr" sz="quarter" idx="4"/>
          </p:nvPr>
        </p:nvSpPr>
        <p:spPr bwMode="auto">
          <a:xfrm>
            <a:off x="0"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953853"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F0D38BD6-357D-4FE7-979C-99094279EC26}" type="slidenum">
              <a:rPr lang="en-US"/>
              <a:pPr>
                <a:defRPr/>
              </a:pPr>
              <a:t>‹#›</a:t>
            </a:fld>
            <a:endParaRPr lang="en-US" dirty="0"/>
          </a:p>
        </p:txBody>
      </p:sp>
    </p:spTree>
    <p:extLst>
      <p:ext uri="{BB962C8B-B14F-4D97-AF65-F5344CB8AC3E}">
        <p14:creationId xmlns="" xmlns:p14="http://schemas.microsoft.com/office/powerpoint/2010/main" val="812833257"/>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pPr/>
              <a:t>1</a:t>
            </a:fld>
            <a:endParaRPr lang="en-US" dirty="0"/>
          </a:p>
        </p:txBody>
      </p:sp>
    </p:spTree>
    <p:extLst>
      <p:ext uri="{BB962C8B-B14F-4D97-AF65-F5344CB8AC3E}">
        <p14:creationId xmlns="" xmlns:p14="http://schemas.microsoft.com/office/powerpoint/2010/main" val="85814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Rot="1" noChangeAspect="1" noChangeArrowheads="1" noTextEdit="1"/>
          </p:cNvSpPr>
          <p:nvPr>
            <p:ph type="sldImg"/>
          </p:nvPr>
        </p:nvSpPr>
        <p:spPr>
          <a:ln/>
        </p:spPr>
      </p:sp>
      <p:sp>
        <p:nvSpPr>
          <p:cNvPr id="334850" name="Rectangle 3"/>
          <p:cNvSpPr>
            <a:spLocks noGrp="1" noChangeArrowheads="1"/>
          </p:cNvSpPr>
          <p:nvPr>
            <p:ph type="body" idx="1"/>
          </p:nvPr>
        </p:nvSpPr>
        <p:spPr>
          <a:noFill/>
          <a:ln/>
        </p:spPr>
        <p:txBody>
          <a:bodyPr/>
          <a:lstStyle/>
          <a:p>
            <a:r>
              <a:rPr lang="en-US" dirty="0" smtClean="0"/>
              <a:t>When a patient enters the sleep lab and has been identified as having sleep apnea, the goal of the PAP titration is to eliminate apneas, hypopneas, and desaturations.  The sleep lab eliminates the events through proper titration of positive airway pressure therapy.  Based on what is required by the sleep technician to provide the patient with appropriate therapy to maintain their airway, the patient will be discharged from the lab after a titration with a prescription for PAP therapy.  In addition, the patient may also be required to change sleep hygiene, positioning during sleep, or try other methods to improve sleep at night. </a:t>
            </a:r>
          </a:p>
          <a:p>
            <a:endParaRPr lang="en-US" dirty="0" smtClean="0"/>
          </a:p>
        </p:txBody>
      </p:sp>
    </p:spTree>
    <p:extLst>
      <p:ext uri="{BB962C8B-B14F-4D97-AF65-F5344CB8AC3E}">
        <p14:creationId xmlns="" xmlns:p14="http://schemas.microsoft.com/office/powerpoint/2010/main" val="425464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Rot="1" noChangeAspect="1" noChangeArrowheads="1" noTextEdit="1"/>
          </p:cNvSpPr>
          <p:nvPr>
            <p:ph type="sldImg"/>
          </p:nvPr>
        </p:nvSpPr>
        <p:spPr>
          <a:ln/>
        </p:spPr>
      </p:sp>
      <p:sp>
        <p:nvSpPr>
          <p:cNvPr id="301058" name="Rectangle 3"/>
          <p:cNvSpPr>
            <a:spLocks noGrp="1" noChangeArrowheads="1"/>
          </p:cNvSpPr>
          <p:nvPr>
            <p:ph type="body" idx="1"/>
          </p:nvPr>
        </p:nvSpPr>
        <p:spPr>
          <a:noFill/>
          <a:ln/>
        </p:spPr>
        <p:txBody>
          <a:bodyPr/>
          <a:lstStyle/>
          <a:p>
            <a:pPr>
              <a:lnSpc>
                <a:spcPct val="80000"/>
              </a:lnSpc>
            </a:pPr>
            <a:r>
              <a:rPr lang="en-US" dirty="0" smtClean="0"/>
              <a:t>OSA is the most prevalent of sleep-related disorders. </a:t>
            </a:r>
          </a:p>
          <a:p>
            <a:pPr>
              <a:lnSpc>
                <a:spcPct val="80000"/>
              </a:lnSpc>
            </a:pPr>
            <a:r>
              <a:rPr lang="en-US" dirty="0" smtClean="0"/>
              <a:t>Types of patients or patient complaints you should consider when exploring or attempting to identify patients with sleep apnea are:  </a:t>
            </a:r>
          </a:p>
          <a:p>
            <a:pPr>
              <a:lnSpc>
                <a:spcPct val="80000"/>
              </a:lnSpc>
              <a:buFontTx/>
              <a:buChar char="•"/>
            </a:pPr>
            <a:r>
              <a:rPr lang="en-US" dirty="0" smtClean="0"/>
              <a:t>Complaints of fatigue or un-refreshing sleep</a:t>
            </a:r>
          </a:p>
          <a:p>
            <a:pPr>
              <a:lnSpc>
                <a:spcPct val="80000"/>
              </a:lnSpc>
              <a:buFontTx/>
              <a:buChar char="•"/>
            </a:pPr>
            <a:r>
              <a:rPr lang="en-US" dirty="0" smtClean="0"/>
              <a:t>Patients with hypertension (consider in all newly diagnosed patients with HTN as well as patients with resistant/refractory hypertension) </a:t>
            </a:r>
          </a:p>
          <a:p>
            <a:pPr>
              <a:lnSpc>
                <a:spcPct val="80000"/>
              </a:lnSpc>
              <a:buFontTx/>
              <a:buChar char="•"/>
            </a:pPr>
            <a:r>
              <a:rPr lang="en-US" dirty="0" smtClean="0"/>
              <a:t>Patients with CHF</a:t>
            </a:r>
          </a:p>
          <a:p>
            <a:pPr>
              <a:lnSpc>
                <a:spcPct val="80000"/>
              </a:lnSpc>
              <a:buFontTx/>
              <a:buChar char="•"/>
            </a:pPr>
            <a:r>
              <a:rPr lang="en-US" dirty="0" smtClean="0"/>
              <a:t>Patients who have had or are being evaluated for Bariatric surgery  </a:t>
            </a:r>
          </a:p>
          <a:p>
            <a:pPr>
              <a:lnSpc>
                <a:spcPct val="80000"/>
              </a:lnSpc>
              <a:buFontTx/>
              <a:buChar char="•"/>
            </a:pPr>
            <a:r>
              <a:rPr lang="en-US" dirty="0" smtClean="0"/>
              <a:t>Patients with large neck sizes (17 inches for men and 16 inches for women)</a:t>
            </a:r>
          </a:p>
          <a:p>
            <a:pPr>
              <a:lnSpc>
                <a:spcPct val="80000"/>
              </a:lnSpc>
              <a:buFontTx/>
              <a:buChar char="•"/>
            </a:pPr>
            <a:r>
              <a:rPr lang="en-US" dirty="0" smtClean="0"/>
              <a:t>Patients with small jaws (micrognathia)</a:t>
            </a:r>
          </a:p>
          <a:p>
            <a:pPr>
              <a:lnSpc>
                <a:spcPct val="80000"/>
              </a:lnSpc>
              <a:buFontTx/>
              <a:buChar char="•"/>
            </a:pPr>
            <a:r>
              <a:rPr lang="en-US" dirty="0" smtClean="0"/>
              <a:t>Patients with metabolic syndromes (such as diabetes)</a:t>
            </a:r>
            <a:endParaRPr lang="en-US" sz="1000" dirty="0" smtClean="0"/>
          </a:p>
        </p:txBody>
      </p:sp>
    </p:spTree>
    <p:extLst>
      <p:ext uri="{BB962C8B-B14F-4D97-AF65-F5344CB8AC3E}">
        <p14:creationId xmlns="" xmlns:p14="http://schemas.microsoft.com/office/powerpoint/2010/main" val="220028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ln/>
        </p:spPr>
      </p:sp>
      <p:sp>
        <p:nvSpPr>
          <p:cNvPr id="345090" name="Rectangle 3"/>
          <p:cNvSpPr>
            <a:spLocks noGrp="1" noChangeArrowheads="1"/>
          </p:cNvSpPr>
          <p:nvPr>
            <p:ph type="body" idx="1"/>
          </p:nvPr>
        </p:nvSpPr>
        <p:spPr>
          <a:xfrm>
            <a:off x="932595" y="4383309"/>
            <a:ext cx="5115048" cy="4148629"/>
          </a:xfrm>
          <a:noFill/>
          <a:ln/>
        </p:spPr>
        <p:txBody>
          <a:bodyPr/>
          <a:lstStyle/>
          <a:p>
            <a:pPr>
              <a:buFontTx/>
              <a:buChar char="•"/>
            </a:pPr>
            <a:r>
              <a:rPr lang="en-US" dirty="0" smtClean="0"/>
              <a:t>A CPAP system pneumatically splints the upper airway open throughout the breathing cycle.  It is recommended that the level of pressure be determined for each patient during a sleep study. CPAP has been the standard therapy for OSA since 1985. </a:t>
            </a:r>
          </a:p>
          <a:p>
            <a:r>
              <a:rPr lang="en-US" dirty="0" smtClean="0"/>
              <a:t>C-Flex is a new technology that delivers one level of pressure with a variable expiratory relief setting. The patient chooses what they feel is the right level of pressure relief – which may increase comfort when exhaling. </a:t>
            </a:r>
          </a:p>
          <a:p>
            <a:r>
              <a:rPr lang="en-US" b="1" dirty="0" smtClean="0"/>
              <a:t>Bi-level and auto-CPAP therapy may also be used to treat OSA. </a:t>
            </a:r>
          </a:p>
          <a:p>
            <a:pPr>
              <a:buFontTx/>
              <a:buChar char="•"/>
            </a:pPr>
            <a:r>
              <a:rPr lang="en-US" dirty="0" smtClean="0"/>
              <a:t>Bi-level therapy utilizes two levels of pressure to splint the airway open. A lower pressure is delivered on exhalation (EPAP) and a higher pressure on inspiration (IPAP).  </a:t>
            </a:r>
            <a:r>
              <a:rPr lang="en-US" b="1" dirty="0" smtClean="0"/>
              <a:t>The use of bi-level therapy is driven by reimbursement criteria. Bi-level therapy is indicated when a patient does not tolerate CPAP or does not respond to CPAP.</a:t>
            </a:r>
            <a:r>
              <a:rPr lang="en-US" dirty="0" smtClean="0"/>
              <a:t>  This can be determined during the sleep study or after the patient is on therapy in the home.</a:t>
            </a:r>
          </a:p>
          <a:p>
            <a:pPr>
              <a:buFontTx/>
              <a:buChar char="•"/>
            </a:pPr>
            <a:r>
              <a:rPr lang="en-US" dirty="0" smtClean="0"/>
              <a:t>Auto titration therapy automatically adjusts pressure based on the patient’s airway dynamics and the device algorithm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16</a:t>
            </a:fld>
            <a:endParaRPr lang="en-US" dirty="0"/>
          </a:p>
        </p:txBody>
      </p:sp>
    </p:spTree>
    <p:extLst>
      <p:ext uri="{BB962C8B-B14F-4D97-AF65-F5344CB8AC3E}">
        <p14:creationId xmlns="" xmlns:p14="http://schemas.microsoft.com/office/powerpoint/2010/main" val="2519634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r>
              <a:rPr lang="en-US" altLang="en-US" dirty="0" smtClean="0"/>
              <a:t>New indications for AVAPS for the acute setting could be the post-surgical period (this is when OSA can be a problem if not detected previously) and acute OHS.  In chronic settings, it could be used with chronic respiratory disorders, sleep related pathologies and any ventilator dependent patients with a tracheotomy, as well as progressive neuromuscular disorders.</a:t>
            </a:r>
          </a:p>
        </p:txBody>
      </p:sp>
    </p:spTree>
    <p:extLst>
      <p:ext uri="{BB962C8B-B14F-4D97-AF65-F5344CB8AC3E}">
        <p14:creationId xmlns="" xmlns:p14="http://schemas.microsoft.com/office/powerpoint/2010/main" val="348753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r>
              <a:rPr lang="en-US" altLang="en-US" dirty="0" smtClean="0"/>
              <a:t>Just a note, AVAPS is not a PRVC type of mode.  It does not respond quickly to assure fast changes in tidal volume requirements.  It is not intended for patients with high resistance and low compliance.  Make sure to set proper expectations for AVAPS performance.  As stated before, this mode is ideal for stabilized chronic patients. </a:t>
            </a:r>
            <a:r>
              <a:rPr lang="en-US" altLang="en-US" sz="1400" dirty="0" smtClean="0">
                <a:solidFill>
                  <a:schemeClr val="folHlink"/>
                </a:solidFill>
              </a:rPr>
              <a:t>The use of a nasal mask in AVAPS mode is not recommended </a:t>
            </a:r>
            <a:r>
              <a:rPr lang="en-US" altLang="en-US" dirty="0" smtClean="0"/>
              <a:t>and it is very important to set an appropriate Min P. Why? Because in the event the patient exhales though their mouth instead of into the mask, the V60 is unable to accurately measure the leak and may </a:t>
            </a:r>
            <a:r>
              <a:rPr lang="en-US" altLang="en-US" u="sng" dirty="0" smtClean="0"/>
              <a:t>over estimate</a:t>
            </a:r>
            <a:r>
              <a:rPr lang="en-US" altLang="en-US" dirty="0" smtClean="0"/>
              <a:t> the true tidal volume. If the estimated VT is above the target VT, the ventilator will reduce IPAP and if the Min P is set too low the patient may be under ventilated.  Alternatively, when you use a full face mask and the patient breaths out through their mouth the flow is returned to the mask and it does not create the same issue. Keep in mind that a properly set Min P would prevent IPAP from decreasing in the above discussed situation. </a:t>
            </a:r>
          </a:p>
        </p:txBody>
      </p:sp>
    </p:spTree>
    <p:extLst>
      <p:ext uri="{BB962C8B-B14F-4D97-AF65-F5344CB8AC3E}">
        <p14:creationId xmlns="" xmlns:p14="http://schemas.microsoft.com/office/powerpoint/2010/main" val="311209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8B174-3723-4BFE-949A-E570CE7BE12E}" type="slidenum">
              <a:rPr lang="en-GB" altLang="en-US"/>
              <a:pPr/>
              <a:t>20</a:t>
            </a:fld>
            <a:endParaRPr lang="en-GB" altLang="en-US" dirty="0"/>
          </a:p>
        </p:txBody>
      </p:sp>
      <p:sp>
        <p:nvSpPr>
          <p:cNvPr id="1047554" name="Rectangle 2"/>
          <p:cNvSpPr>
            <a:spLocks noGrp="1" noRot="1" noChangeAspect="1" noChangeArrowheads="1" noTextEdit="1"/>
          </p:cNvSpPr>
          <p:nvPr>
            <p:ph type="sldImg"/>
          </p:nvPr>
        </p:nvSpPr>
        <p:spPr>
          <a:xfrm>
            <a:off x="1181100" y="696913"/>
            <a:ext cx="4649788" cy="3487737"/>
          </a:xfrm>
          <a:ln/>
        </p:spPr>
      </p:sp>
      <p:sp>
        <p:nvSpPr>
          <p:cNvPr id="1047555" name="Rectangle 3"/>
          <p:cNvSpPr>
            <a:spLocks noGrp="1" noChangeArrowheads="1"/>
          </p:cNvSpPr>
          <p:nvPr>
            <p:ph type="body" idx="1"/>
          </p:nvPr>
        </p:nvSpPr>
        <p:spPr>
          <a:xfrm>
            <a:off x="701675" y="4416425"/>
            <a:ext cx="5607050" cy="4183063"/>
          </a:xfrm>
        </p:spPr>
        <p:txBody>
          <a:bodyPr/>
          <a:lstStyle/>
          <a:p>
            <a:r>
              <a:rPr lang="en-US" altLang="en-US" dirty="0"/>
              <a:t>AVAPS is a features on the Trilogy 2O2 and is available in S, S/T, PC and T modes.  AVAPS assist patients in maintaining a target Vt by automatically controlling the pressure support.  If the Ramp function is activated, it will take precedence over the AVAPS feature.</a:t>
            </a:r>
          </a:p>
        </p:txBody>
      </p:sp>
    </p:spTree>
    <p:extLst>
      <p:ext uri="{BB962C8B-B14F-4D97-AF65-F5344CB8AC3E}">
        <p14:creationId xmlns="" xmlns:p14="http://schemas.microsoft.com/office/powerpoint/2010/main" val="414237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r>
              <a:rPr lang="en-US" altLang="en-US" dirty="0" smtClean="0"/>
              <a:t>As you can see by this representation, AVAPS automatically adapts pressure support to guarantee an average tidal volume less than 2.5 cmH</a:t>
            </a:r>
            <a:r>
              <a:rPr lang="en-US" altLang="en-US" baseline="-25000" dirty="0" smtClean="0"/>
              <a:t>2</a:t>
            </a:r>
            <a:r>
              <a:rPr lang="en-US" altLang="en-US" dirty="0" smtClean="0"/>
              <a:t>0 per minute. </a:t>
            </a:r>
          </a:p>
        </p:txBody>
      </p:sp>
    </p:spTree>
    <p:extLst>
      <p:ext uri="{BB962C8B-B14F-4D97-AF65-F5344CB8AC3E}">
        <p14:creationId xmlns="" xmlns:p14="http://schemas.microsoft.com/office/powerpoint/2010/main" val="15987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r>
              <a:rPr lang="en-US" altLang="en-US" dirty="0" smtClean="0"/>
              <a:t>To set up AVAPS, you set your target tidal volume, your Min P (which is the minimum IPAP pressure) and your Max P (maximum IPAP pressure).  The best way to set up AVAPS is to observe the set EPAP/IPAP and tidal volume readings on S/T mode.  Set your Min P at what your IPAP value was on S/T.  Set your Max P above the Min P at a value that the patient will be able to achieve an increased flow/pressure when they need it.  If the calculated target pressure is outside the minimum or maximum pressure range, the target tidal volume will not be achieved.</a:t>
            </a:r>
          </a:p>
        </p:txBody>
      </p:sp>
    </p:spTree>
    <p:extLst>
      <p:ext uri="{BB962C8B-B14F-4D97-AF65-F5344CB8AC3E}">
        <p14:creationId xmlns="" xmlns:p14="http://schemas.microsoft.com/office/powerpoint/2010/main" val="2070803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8B174-3723-4BFE-949A-E570CE7BE12E}" type="slidenum">
              <a:rPr lang="en-GB" altLang="en-US"/>
              <a:pPr/>
              <a:t>23</a:t>
            </a:fld>
            <a:endParaRPr lang="en-GB" altLang="en-US" dirty="0"/>
          </a:p>
        </p:txBody>
      </p:sp>
      <p:sp>
        <p:nvSpPr>
          <p:cNvPr id="1047554" name="Rectangle 2"/>
          <p:cNvSpPr>
            <a:spLocks noGrp="1" noRot="1" noChangeAspect="1" noChangeArrowheads="1" noTextEdit="1"/>
          </p:cNvSpPr>
          <p:nvPr>
            <p:ph type="sldImg"/>
          </p:nvPr>
        </p:nvSpPr>
        <p:spPr>
          <a:xfrm>
            <a:off x="1181100" y="696913"/>
            <a:ext cx="4649788" cy="3487737"/>
          </a:xfrm>
          <a:ln/>
        </p:spPr>
      </p:sp>
      <p:sp>
        <p:nvSpPr>
          <p:cNvPr id="1047555" name="Rectangle 3"/>
          <p:cNvSpPr>
            <a:spLocks noGrp="1" noChangeArrowheads="1"/>
          </p:cNvSpPr>
          <p:nvPr>
            <p:ph type="body" idx="1"/>
          </p:nvPr>
        </p:nvSpPr>
        <p:spPr>
          <a:xfrm>
            <a:off x="701675" y="4416425"/>
            <a:ext cx="5607050" cy="4183063"/>
          </a:xfrm>
        </p:spPr>
        <p:txBody>
          <a:bodyPr/>
          <a:lstStyle/>
          <a:p>
            <a:r>
              <a:rPr lang="en-US" altLang="en-US" dirty="0"/>
              <a:t>AVAPS is a features on the Trilogy 2O2 and is available in S, S/T, PC and T modes.  AVAPS assist patients in maintaining a target Vt by automatically controlling the pressure support.  If the Ramp function is activated, it will take precedence over the AVAPS feature.</a:t>
            </a:r>
          </a:p>
        </p:txBody>
      </p:sp>
    </p:spTree>
    <p:extLst>
      <p:ext uri="{BB962C8B-B14F-4D97-AF65-F5344CB8AC3E}">
        <p14:creationId xmlns="" xmlns:p14="http://schemas.microsoft.com/office/powerpoint/2010/main" val="326438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xfrm>
            <a:off x="1168400" y="4416425"/>
            <a:ext cx="4673600" cy="4183063"/>
          </a:xfrm>
          <a:noFill/>
          <a:ln/>
        </p:spPr>
        <p:txBody>
          <a:bodyPr/>
          <a:lstStyle/>
          <a:p>
            <a:r>
              <a:rPr lang="en-US" altLang="en-US" dirty="0" smtClean="0"/>
              <a:t>These are the terms most commonly used to describe the frequency of sleep apnea. The </a:t>
            </a:r>
            <a:r>
              <a:rPr lang="en-US" altLang="en-US" b="1" dirty="0" smtClean="0"/>
              <a:t>Apnea Index</a:t>
            </a:r>
            <a:r>
              <a:rPr lang="en-US" altLang="en-US" dirty="0" smtClean="0"/>
              <a:t> is defined as the number of apneas per hour of sleep. The </a:t>
            </a:r>
            <a:r>
              <a:rPr lang="en-US" altLang="en-US" b="1" dirty="0" smtClean="0"/>
              <a:t>Apnea/Hypopnea Index</a:t>
            </a:r>
            <a:r>
              <a:rPr lang="en-US" altLang="en-US" dirty="0" smtClean="0"/>
              <a:t>, or </a:t>
            </a:r>
            <a:r>
              <a:rPr lang="en-US" altLang="en-US" b="1" dirty="0" smtClean="0"/>
              <a:t>AHI</a:t>
            </a:r>
            <a:r>
              <a:rPr lang="en-US" altLang="en-US" dirty="0" smtClean="0"/>
              <a:t>, represents the total number of apneas and hypopneas per hour of sleep. This has also been called the </a:t>
            </a:r>
            <a:r>
              <a:rPr lang="en-US" altLang="en-US" b="1" dirty="0" smtClean="0"/>
              <a:t>Respiratory Disturbance Index </a:t>
            </a:r>
            <a:r>
              <a:rPr lang="en-US" altLang="en-US" dirty="0" smtClean="0"/>
              <a:t>or</a:t>
            </a:r>
            <a:r>
              <a:rPr lang="en-US" altLang="en-US" b="1" dirty="0" smtClean="0"/>
              <a:t> RDI.</a:t>
            </a:r>
          </a:p>
          <a:p>
            <a:r>
              <a:rPr lang="en-US" altLang="en-US" dirty="0" smtClean="0"/>
              <a:t>An AHI &lt; 5 is considered normal.  What frequency above this level requires therapy or leads to adverse clinical consequences is controversial. The sleep apnea syndrome, or clinical sleep apnea, is defined as recurrent apneas or hypopneas that are associated with clinical impairment, such as daytime sleepiness, motor vehicle accidents or cardiovascular disease. </a:t>
            </a:r>
          </a:p>
          <a:p>
            <a:endParaRPr lang="en-US" altLang="en-US" dirty="0" smtClean="0"/>
          </a:p>
          <a:p>
            <a:r>
              <a:rPr lang="en-US" altLang="en-US" sz="1300" dirty="0" smtClean="0"/>
              <a:t>.</a:t>
            </a:r>
          </a:p>
          <a:p>
            <a:endParaRPr lang="en-US" altLang="en-US" sz="1300" dirty="0" smtClean="0"/>
          </a:p>
          <a:p>
            <a:endParaRPr lang="en-US" sz="1300" dirty="0" smtClean="0"/>
          </a:p>
        </p:txBody>
      </p:sp>
    </p:spTree>
    <p:extLst>
      <p:ext uri="{BB962C8B-B14F-4D97-AF65-F5344CB8AC3E}">
        <p14:creationId xmlns="" xmlns:p14="http://schemas.microsoft.com/office/powerpoint/2010/main" val="584257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E6CE1-E5F2-4653-955D-7A8CF0E94198}" type="slidenum">
              <a:rPr lang="en-GB" altLang="en-US"/>
              <a:pPr/>
              <a:t>24</a:t>
            </a:fld>
            <a:endParaRPr lang="en-GB" altLang="en-US" dirty="0"/>
          </a:p>
        </p:txBody>
      </p:sp>
      <p:sp>
        <p:nvSpPr>
          <p:cNvPr id="1049602" name="Rectangle 2"/>
          <p:cNvSpPr>
            <a:spLocks noGrp="1" noRot="1" noChangeAspect="1" noChangeArrowheads="1" noTextEdit="1"/>
          </p:cNvSpPr>
          <p:nvPr>
            <p:ph type="sldImg"/>
          </p:nvPr>
        </p:nvSpPr>
        <p:spPr>
          <a:xfrm>
            <a:off x="1181100" y="696913"/>
            <a:ext cx="4649788" cy="3487737"/>
          </a:xfrm>
          <a:ln/>
        </p:spPr>
      </p:sp>
      <p:sp>
        <p:nvSpPr>
          <p:cNvPr id="1049603" name="Rectangle 3"/>
          <p:cNvSpPr>
            <a:spLocks noGrp="1" noChangeArrowheads="1"/>
          </p:cNvSpPr>
          <p:nvPr>
            <p:ph type="body" idx="1"/>
          </p:nvPr>
        </p:nvSpPr>
        <p:spPr>
          <a:xfrm>
            <a:off x="701675" y="4416425"/>
            <a:ext cx="5607050" cy="4183063"/>
          </a:xfrm>
        </p:spPr>
        <p:txBody>
          <a:bodyPr/>
          <a:lstStyle/>
          <a:p>
            <a:r>
              <a:rPr lang="en-US" altLang="en-US" dirty="0"/>
              <a:t>AVAPS adjusts the IPAP levels between minimum (IPAP min) and maximum (IPAP max) settings.  Adjustments are made gradually over several minutes.  Only available when using the passive circuit.</a:t>
            </a:r>
          </a:p>
        </p:txBody>
      </p:sp>
    </p:spTree>
    <p:extLst>
      <p:ext uri="{BB962C8B-B14F-4D97-AF65-F5344CB8AC3E}">
        <p14:creationId xmlns="" xmlns:p14="http://schemas.microsoft.com/office/powerpoint/2010/main" val="2395432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25</a:t>
            </a:fld>
            <a:endParaRPr lang="en-US" dirty="0"/>
          </a:p>
        </p:txBody>
      </p:sp>
    </p:spTree>
    <p:extLst>
      <p:ext uri="{BB962C8B-B14F-4D97-AF65-F5344CB8AC3E}">
        <p14:creationId xmlns="" xmlns:p14="http://schemas.microsoft.com/office/powerpoint/2010/main" val="996639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r>
              <a:rPr lang="en-US" altLang="en-US" dirty="0" smtClean="0"/>
              <a:t>As you can see by this representation, AVAPS automatically adapts pressure support to guarantee an average tidal volume less than 2.5 cmH</a:t>
            </a:r>
            <a:r>
              <a:rPr lang="en-US" altLang="en-US" baseline="-25000" dirty="0" smtClean="0"/>
              <a:t>2</a:t>
            </a:r>
            <a:r>
              <a:rPr lang="en-US" altLang="en-US" dirty="0" smtClean="0"/>
              <a:t>0 per minute. </a:t>
            </a:r>
          </a:p>
        </p:txBody>
      </p:sp>
    </p:spTree>
    <p:extLst>
      <p:ext uri="{BB962C8B-B14F-4D97-AF65-F5344CB8AC3E}">
        <p14:creationId xmlns="" xmlns:p14="http://schemas.microsoft.com/office/powerpoint/2010/main" val="47099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I</a:t>
            </a:r>
            <a:r>
              <a:rPr lang="en-US" sz="1000" baseline="0" dirty="0" smtClean="0">
                <a:latin typeface="Arial" pitchFamily="34" charset="0"/>
                <a:cs typeface="Arial" pitchFamily="34" charset="0"/>
              </a:rPr>
              <a:t> would like to introduce you to a new mode of NIV designed to treat all of your respiratory insufficiency patients in either the hospital or the home environments.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The</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three main components to AVAPS-AE are:</a:t>
            </a:r>
          </a:p>
          <a:p>
            <a:pPr marL="228600" indent="-228600">
              <a:buFont typeface="+mj-lt"/>
              <a:buAutoNum type="arabicPeriod"/>
            </a:pPr>
            <a:r>
              <a:rPr lang="en-US" sz="1000" baseline="0" dirty="0" smtClean="0">
                <a:latin typeface="Arial" pitchFamily="34" charset="0"/>
                <a:cs typeface="Arial" pitchFamily="34" charset="0"/>
              </a:rPr>
              <a:t>AVAPS, Average Volume Assured Pressure Support – A proven NIV algorithm that allows you to volume ventilate a patient noninvasively using a pressure support device. </a:t>
            </a:r>
          </a:p>
          <a:p>
            <a:pPr marL="228600" indent="-228600">
              <a:buFont typeface="+mj-lt"/>
              <a:buAutoNum type="arabicPeriod"/>
            </a:pPr>
            <a:endParaRPr lang="en-US" sz="1000" baseline="0" dirty="0" smtClean="0">
              <a:latin typeface="Arial" pitchFamily="34" charset="0"/>
              <a:cs typeface="Arial" pitchFamily="34" charset="0"/>
            </a:endParaRPr>
          </a:p>
          <a:p>
            <a:pPr marL="228600" indent="-228600">
              <a:buFont typeface="+mj-lt"/>
              <a:buAutoNum type="arabicPeriod"/>
            </a:pPr>
            <a:r>
              <a:rPr lang="en-US" sz="1000" baseline="0" dirty="0" smtClean="0">
                <a:latin typeface="Arial" pitchFamily="34" charset="0"/>
                <a:cs typeface="Arial" pitchFamily="34" charset="0"/>
              </a:rPr>
              <a:t>Auto EPAP – Airway obstruction is an important  factor when considering to noninvasively ventilate a patient. Philips Respironics has</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been treating patients diagnosed with airway obstructions with these algorithms for more than 20 years and now we are bringing it to you in a NIV device. </a:t>
            </a:r>
          </a:p>
          <a:p>
            <a:pPr marL="228600" indent="-228600">
              <a:buFont typeface="+mj-lt"/>
              <a:buAutoNum type="arabicPeriod"/>
            </a:pPr>
            <a:endParaRPr lang="en-US" sz="1000" baseline="0" dirty="0" smtClean="0">
              <a:latin typeface="Arial" pitchFamily="34" charset="0"/>
              <a:cs typeface="Arial" pitchFamily="34" charset="0"/>
            </a:endParaRPr>
          </a:p>
          <a:p>
            <a:pPr marL="228600" indent="-228600">
              <a:buFont typeface="+mj-lt"/>
              <a:buAutoNum type="arabicPeriod"/>
            </a:pPr>
            <a:r>
              <a:rPr lang="en-US" sz="1000" baseline="0" dirty="0" smtClean="0">
                <a:latin typeface="Arial" pitchFamily="34" charset="0"/>
                <a:cs typeface="Arial" pitchFamily="34" charset="0"/>
              </a:rPr>
              <a:t>Auto backup </a:t>
            </a:r>
            <a:r>
              <a:rPr lang="en-US" sz="1000" dirty="0">
                <a:latin typeface="Arial" pitchFamily="34" charset="0"/>
                <a:cs typeface="Arial" pitchFamily="34" charset="0"/>
              </a:rPr>
              <a:t>r</a:t>
            </a:r>
            <a:r>
              <a:rPr lang="en-US" sz="1000" baseline="0" dirty="0" smtClean="0">
                <a:latin typeface="Arial" pitchFamily="34" charset="0"/>
                <a:cs typeface="Arial" pitchFamily="34" charset="0"/>
              </a:rPr>
              <a:t>ate – The auto backup rate allows the BiPAP A40 to determine the appropriate rate for the</a:t>
            </a:r>
            <a:r>
              <a:rPr lang="en-US" sz="1000" dirty="0" smtClean="0">
                <a:latin typeface="Arial" pitchFamily="34" charset="0"/>
                <a:cs typeface="Arial" pitchFamily="34" charset="0"/>
              </a:rPr>
              <a:t> p</a:t>
            </a:r>
            <a:r>
              <a:rPr lang="en-US" sz="1000" baseline="0" dirty="0" smtClean="0">
                <a:latin typeface="Arial" pitchFamily="34" charset="0"/>
                <a:cs typeface="Arial" pitchFamily="34" charset="0"/>
              </a:rPr>
              <a:t>atient. The resulting rate is similar to what clinicians have been doing for years to determine an appropriate back-up rate for a patient. </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3C6A9B-2138-43C2-9054-0B992EAA68B9}" type="slidenum">
              <a:rPr lang="en-US" smtClean="0"/>
              <a:pPr>
                <a:defRPr/>
              </a:pPr>
              <a:t>4</a:t>
            </a:fld>
            <a:endParaRPr lang="en-US" dirty="0"/>
          </a:p>
        </p:txBody>
      </p:sp>
    </p:spTree>
    <p:extLst>
      <p:ext uri="{BB962C8B-B14F-4D97-AF65-F5344CB8AC3E}">
        <p14:creationId xmlns="" xmlns:p14="http://schemas.microsoft.com/office/powerpoint/2010/main" val="74839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Philips RDD can partner with RTs to better manage COPD patients from the hospital to home and help to reduce readmissions.</a:t>
            </a:r>
          </a:p>
          <a:p>
            <a:endParaRPr lang="en-US" dirty="0"/>
          </a:p>
        </p:txBody>
      </p:sp>
      <p:sp>
        <p:nvSpPr>
          <p:cNvPr id="4" name="Slide Number Placeholder 3"/>
          <p:cNvSpPr>
            <a:spLocks noGrp="1"/>
          </p:cNvSpPr>
          <p:nvPr>
            <p:ph type="sldNum" sz="quarter" idx="10"/>
          </p:nvPr>
        </p:nvSpPr>
        <p:spPr/>
        <p:txBody>
          <a:bodyPr/>
          <a:lstStyle/>
          <a:p>
            <a:fld id="{AEF502EF-EEE1-4F40-8481-8A1686D0E0E6}" type="slidenum">
              <a:rPr lang="en-US" smtClean="0"/>
              <a:pPr/>
              <a:t>5</a:t>
            </a:fld>
            <a:endParaRPr lang="en-US" dirty="0"/>
          </a:p>
        </p:txBody>
      </p:sp>
    </p:spTree>
    <p:extLst>
      <p:ext uri="{BB962C8B-B14F-4D97-AF65-F5344CB8AC3E}">
        <p14:creationId xmlns="" xmlns:p14="http://schemas.microsoft.com/office/powerpoint/2010/main" val="212278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02EF-EEE1-4F40-8481-8A1686D0E0E6}" type="slidenum">
              <a:rPr lang="en-US" smtClean="0"/>
              <a:pPr/>
              <a:t>6</a:t>
            </a:fld>
            <a:endParaRPr lang="en-US" dirty="0"/>
          </a:p>
        </p:txBody>
      </p:sp>
    </p:spTree>
    <p:extLst>
      <p:ext uri="{BB962C8B-B14F-4D97-AF65-F5344CB8AC3E}">
        <p14:creationId xmlns="" xmlns:p14="http://schemas.microsoft.com/office/powerpoint/2010/main" val="221140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69% were non compliant with meds</a:t>
            </a:r>
          </a:p>
          <a:p>
            <a:r>
              <a:rPr lang="en-US" dirty="0" smtClean="0"/>
              <a:t>51% lacked knowledge: How to use Therapy Devices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 unable to self manage care</a:t>
            </a:r>
          </a:p>
          <a:p>
            <a:r>
              <a:rPr lang="en-US" dirty="0" smtClean="0"/>
              <a:t>31% develop infection post discharge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37% had no follow up visit with Physician</a:t>
            </a:r>
          </a:p>
          <a:p>
            <a:r>
              <a:rPr lang="en-US" dirty="0" smtClean="0"/>
              <a:t>45% inadequate knowledge of medications</a:t>
            </a:r>
          </a:p>
        </p:txBody>
      </p:sp>
      <p:sp>
        <p:nvSpPr>
          <p:cNvPr id="4" name="Slide Number Placeholder 3"/>
          <p:cNvSpPr>
            <a:spLocks noGrp="1"/>
          </p:cNvSpPr>
          <p:nvPr>
            <p:ph type="sldNum" sz="quarter" idx="10"/>
          </p:nvPr>
        </p:nvSpPr>
        <p:spPr/>
        <p:txBody>
          <a:bodyPr/>
          <a:lstStyle/>
          <a:p>
            <a:fld id="{CF38DEF8-FAD0-4F0D-962E-F5B6898F9E08}" type="slidenum">
              <a:rPr lang="en-US" smtClean="0"/>
              <a:pPr/>
              <a:t>7</a:t>
            </a:fld>
            <a:endParaRPr lang="en-US" dirty="0"/>
          </a:p>
        </p:txBody>
      </p:sp>
    </p:spTree>
    <p:extLst>
      <p:ext uri="{BB962C8B-B14F-4D97-AF65-F5344CB8AC3E}">
        <p14:creationId xmlns="" xmlns:p14="http://schemas.microsoft.com/office/powerpoint/2010/main" val="308143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2150"/>
            <a:ext cx="4611688" cy="3459163"/>
          </a:xfrm>
        </p:spPr>
      </p:sp>
      <p:sp>
        <p:nvSpPr>
          <p:cNvPr id="3" name="Notes Placeholder 2"/>
          <p:cNvSpPr>
            <a:spLocks noGrp="1"/>
          </p:cNvSpPr>
          <p:nvPr>
            <p:ph type="body" idx="1"/>
          </p:nvPr>
        </p:nvSpPr>
        <p:spPr>
          <a:xfrm>
            <a:off x="393775" y="4381104"/>
            <a:ext cx="6192688" cy="455106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1" dirty="0" smtClean="0">
                <a:latin typeface="Arial" pitchFamily="34" charset="0"/>
                <a:cs typeface="Arial" pitchFamily="34" charset="0"/>
              </a:rPr>
              <a:t>Goal: Provide consistent tidal volume delivery resulting in a patent airway along with a comfortable  and automated backup rate. </a:t>
            </a:r>
          </a:p>
          <a:p>
            <a:pPr marL="171450" lvl="0" indent="-171450">
              <a:buFont typeface="Arial" pitchFamily="34" charset="0"/>
              <a:buChar char="•"/>
            </a:pPr>
            <a:r>
              <a:rPr lang="en-US" sz="900" dirty="0" smtClean="0">
                <a:latin typeface="Arial" pitchFamily="34" charset="0"/>
                <a:cs typeface="Arial" pitchFamily="34" charset="0"/>
              </a:rPr>
              <a:t>Pressure Support ventilation alone cannot provide consistent tidal volumes </a:t>
            </a:r>
          </a:p>
          <a:p>
            <a:pPr marL="457200" lvl="1"/>
            <a:r>
              <a:rPr lang="en-US" sz="900" dirty="0" smtClean="0">
                <a:latin typeface="Arial" pitchFamily="34" charset="0"/>
                <a:cs typeface="Arial" pitchFamily="34" charset="0"/>
              </a:rPr>
              <a:t>– AVAPS continuously titrates PS to maintain targeted tidal volume</a:t>
            </a:r>
          </a:p>
          <a:p>
            <a:pPr marL="171450" lvl="0" indent="-171450">
              <a:buFont typeface="Arial" pitchFamily="34" charset="0"/>
              <a:buChar char="•"/>
            </a:pPr>
            <a:r>
              <a:rPr lang="en-US" sz="900" dirty="0" smtClean="0">
                <a:latin typeface="Arial" pitchFamily="34" charset="0"/>
                <a:cs typeface="Arial" pitchFamily="34" charset="0"/>
              </a:rPr>
              <a:t>EPAP requirements to maintain airway patency can change</a:t>
            </a:r>
          </a:p>
          <a:p>
            <a:pPr marL="457200" lvl="1"/>
            <a:r>
              <a:rPr lang="en-US" sz="900" dirty="0" smtClean="0">
                <a:latin typeface="Arial" pitchFamily="34" charset="0"/>
                <a:cs typeface="Arial" pitchFamily="34" charset="0"/>
              </a:rPr>
              <a:t>– AVAPS AE continuously titrates EPAP and automatically adjusts to maintain airway patency </a:t>
            </a:r>
          </a:p>
          <a:p>
            <a:pPr marL="171450" lvl="0" indent="-171450">
              <a:buFont typeface="Arial" pitchFamily="34" charset="0"/>
              <a:buChar char="•"/>
            </a:pPr>
            <a:r>
              <a:rPr lang="en-US" sz="900" dirty="0" smtClean="0">
                <a:latin typeface="Arial" pitchFamily="34" charset="0"/>
                <a:cs typeface="Arial" pitchFamily="34" charset="0"/>
              </a:rPr>
              <a:t>Auto backup </a:t>
            </a:r>
            <a:r>
              <a:rPr lang="en-US" sz="900" dirty="0">
                <a:latin typeface="Arial" pitchFamily="34" charset="0"/>
                <a:cs typeface="Arial" pitchFamily="34" charset="0"/>
              </a:rPr>
              <a:t>r</a:t>
            </a:r>
            <a:r>
              <a:rPr lang="en-US" sz="900" dirty="0" smtClean="0">
                <a:latin typeface="Arial" pitchFamily="34" charset="0"/>
                <a:cs typeface="Arial" pitchFamily="34" charset="0"/>
              </a:rPr>
              <a:t>ate </a:t>
            </a:r>
          </a:p>
          <a:p>
            <a:pPr marL="457200" lvl="1"/>
            <a:r>
              <a:rPr lang="en-US" sz="900" dirty="0" smtClean="0">
                <a:latin typeface="Arial" pitchFamily="34" charset="0"/>
                <a:cs typeface="Arial" pitchFamily="34" charset="0"/>
              </a:rPr>
              <a:t>– Designed to provide a auto backup rate based on patient’s spontaneous respiratory rate to support comfortable sleep</a:t>
            </a:r>
          </a:p>
          <a:p>
            <a:pPr marL="914400" lvl="2" indent="0">
              <a:buNone/>
            </a:pPr>
            <a:endParaRPr lang="en-US" sz="800" dirty="0" smtClean="0">
              <a:latin typeface="Arial" pitchFamily="34" charset="0"/>
              <a:cs typeface="Arial" pitchFamily="34" charset="0"/>
            </a:endParaRPr>
          </a:p>
          <a:p>
            <a:r>
              <a:rPr lang="en-US" sz="900" dirty="0" smtClean="0">
                <a:latin typeface="Arial" pitchFamily="34" charset="0"/>
                <a:cs typeface="Arial" pitchFamily="34" charset="0"/>
              </a:rPr>
              <a:t>Pressure support ventilation is</a:t>
            </a:r>
            <a:r>
              <a:rPr lang="en-US" sz="900" baseline="0" dirty="0" smtClean="0">
                <a:latin typeface="Arial" pitchFamily="34" charset="0"/>
                <a:cs typeface="Arial" pitchFamily="34" charset="0"/>
              </a:rPr>
              <a:t> accepted by patients and can be adjusted for patient comfort. AVAPS-AE allows the patient to breath spontaneously whenever they want and is very forgiving of leaks due to the available triggering technologies (Auto-Trak, Sensitive Auto-Trak and Flow Triggering).  The achilles’ </a:t>
            </a:r>
            <a:r>
              <a:rPr lang="en-US" sz="900" dirty="0">
                <a:latin typeface="Arial" pitchFamily="34" charset="0"/>
                <a:cs typeface="Arial" pitchFamily="34" charset="0"/>
              </a:rPr>
              <a:t>h</a:t>
            </a:r>
            <a:r>
              <a:rPr lang="en-US" sz="900" baseline="0" dirty="0" smtClean="0">
                <a:latin typeface="Arial" pitchFamily="34" charset="0"/>
                <a:cs typeface="Arial" pitchFamily="34" charset="0"/>
              </a:rPr>
              <a:t>eel of Pressure Support is that it does not provide a consistent level of ventilation…the pressure is consistent, but the volume is not. AVAPS-AE can fill this potential therapy gap by adjusting the Pressure Support  level to keep the targeted tidal volume in sight. </a:t>
            </a:r>
          </a:p>
          <a:p>
            <a:endParaRPr lang="en-US" sz="800" baseline="0" dirty="0" smtClean="0">
              <a:latin typeface="Arial" pitchFamily="34" charset="0"/>
              <a:cs typeface="Arial" pitchFamily="34" charset="0"/>
            </a:endParaRPr>
          </a:p>
          <a:p>
            <a:r>
              <a:rPr lang="en-US" sz="900" baseline="0" dirty="0" smtClean="0">
                <a:latin typeface="Arial" pitchFamily="34" charset="0"/>
                <a:cs typeface="Arial" pitchFamily="34" charset="0"/>
              </a:rPr>
              <a:t>Auto EPAP solves an unfulfilled need for NIV therapy.  Patients who need NIV are no different than patients who have OSA. They all have the potential for varying degrees of airway obstruction.  You could titrate their EPAP to a level that corrects all of their OSA events, but that could be a very high level that they don’t need all the time. If you add the higher levels of</a:t>
            </a:r>
            <a:r>
              <a:rPr lang="en-US" sz="900" dirty="0" smtClean="0">
                <a:latin typeface="Arial" pitchFamily="34" charset="0"/>
                <a:cs typeface="Arial" pitchFamily="34" charset="0"/>
              </a:rPr>
              <a:t> </a:t>
            </a:r>
            <a:r>
              <a:rPr lang="en-US" sz="900" baseline="0" dirty="0" smtClean="0">
                <a:latin typeface="Arial" pitchFamily="34" charset="0"/>
                <a:cs typeface="Arial" pitchFamily="34" charset="0"/>
              </a:rPr>
              <a:t>PS that a ventilation patient needs, the total could be a very high pressure that is uncomfortable to a patient. An Auto EPAP solution can allow the same level of airway patency at lower mean EPAP pressures that can translate into more comfort for the patient. </a:t>
            </a:r>
          </a:p>
          <a:p>
            <a:endParaRPr lang="en-US" sz="800" baseline="0" dirty="0" smtClean="0">
              <a:latin typeface="Arial" pitchFamily="34" charset="0"/>
              <a:cs typeface="Arial" pitchFamily="34" charset="0"/>
            </a:endParaRPr>
          </a:p>
          <a:p>
            <a:r>
              <a:rPr lang="en-US" sz="900" baseline="0" dirty="0" smtClean="0">
                <a:latin typeface="Arial" pitchFamily="34" charset="0"/>
                <a:cs typeface="Arial" pitchFamily="34" charset="0"/>
              </a:rPr>
              <a:t>Auto backup rate is a very simple solution to providing a backup rate for your patient. It essentially counts the spontaneous rates just like you would and sets the rate based on the patient’s rate. It also provides for some flexibility around that rate if the patient is breathing spontaneously, which should be more comfortable for the patient. </a:t>
            </a:r>
            <a:endParaRPr lang="en-US" sz="9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8</a:t>
            </a:fld>
            <a:endParaRPr lang="en-US" dirty="0"/>
          </a:p>
        </p:txBody>
      </p:sp>
    </p:spTree>
    <p:extLst>
      <p:ext uri="{BB962C8B-B14F-4D97-AF65-F5344CB8AC3E}">
        <p14:creationId xmlns="" xmlns:p14="http://schemas.microsoft.com/office/powerpoint/2010/main" val="13248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193800" y="698500"/>
            <a:ext cx="4594225" cy="3444875"/>
          </a:xfrm>
          <a:ln w="12700" cap="flat">
            <a:solidFill>
              <a:schemeClr val="tx1"/>
            </a:solidFill>
          </a:ln>
        </p:spPr>
      </p:sp>
      <p:sp>
        <p:nvSpPr>
          <p:cNvPr id="16386" name="Rectangle 3"/>
          <p:cNvSpPr>
            <a:spLocks noGrp="1" noChangeArrowheads="1"/>
          </p:cNvSpPr>
          <p:nvPr>
            <p:ph type="body" idx="1"/>
          </p:nvPr>
        </p:nvSpPr>
        <p:spPr>
          <a:xfrm>
            <a:off x="965790" y="4296682"/>
            <a:ext cx="4934851" cy="4148629"/>
          </a:xfrm>
          <a:noFill/>
          <a:ln/>
        </p:spPr>
        <p:txBody>
          <a:bodyPr lIns="94561" tIns="47281" rIns="94561" bIns="47281"/>
          <a:lstStyle/>
          <a:p>
            <a:r>
              <a:rPr lang="en-US" dirty="0" smtClean="0"/>
              <a:t>It is estimated that 52 million people in the U.S. have an apnea/hypopnea index &gt; 5. Sleep apnea is as common as adult asthma. It affects all races, ages, and socio-economic groups. </a:t>
            </a:r>
          </a:p>
          <a:p>
            <a:r>
              <a:rPr lang="en-US" b="1" dirty="0" smtClean="0"/>
              <a:t>Young, et al., AJRCCM 2002</a:t>
            </a:r>
            <a:r>
              <a:rPr lang="en-US" dirty="0" smtClean="0"/>
              <a:t> - In 2002, a comprehensive review of the epidemiological studies was released in the American Journal of Respiratory and Critical Care Medicine (Young, Peppard and Gottlieb, AJJRCM 2002:165:1217-1239). </a:t>
            </a:r>
          </a:p>
          <a:p>
            <a:r>
              <a:rPr lang="en-US" b="1" dirty="0" smtClean="0"/>
              <a:t>Young, et al., NEJM 1993</a:t>
            </a:r>
            <a:r>
              <a:rPr lang="en-US" dirty="0" smtClean="0"/>
              <a:t> - A study in the New England Journal of Medicine (Young, et al., April 1993) reported that in a group of 602 employed men and women, aged 30 to 60, 24% of the men and 9% of the women had an apnea index of &gt;5. This same study stated that 4% of the men and 2% of the women had OSA (using the minimal diagnostic criteria of 5 or more apneas or hypopneas per hour of sleep and excessive daytime sleepiness). This is known as the Wisconsin Study. </a:t>
            </a:r>
            <a:endParaRPr lang="en-US" b="1" dirty="0" smtClean="0"/>
          </a:p>
          <a:p>
            <a:r>
              <a:rPr lang="en-US" b="1" dirty="0" smtClean="0"/>
              <a:t>Bixler, et al., AJRCCM 1998 &amp; 2001 - </a:t>
            </a:r>
            <a:r>
              <a:rPr lang="en-US" dirty="0" smtClean="0"/>
              <a:t>1741 people with 17% of men with an AHI &gt;5 and 7% of men and 2% of women with an AHI &gt;15.  (Page 3 of Young, Peppard and Gottlieb, AJRCCM 2002:165:1217–1239).</a:t>
            </a:r>
          </a:p>
          <a:p>
            <a:r>
              <a:rPr lang="en-US" dirty="0" smtClean="0"/>
              <a:t>The majority of people with OSA remain undiagnosed and untreated.</a:t>
            </a:r>
          </a:p>
          <a:p>
            <a:endParaRPr lang="en-US" dirty="0" smtClean="0">
              <a:solidFill>
                <a:srgbClr val="FF0000"/>
              </a:solidFill>
            </a:endParaRPr>
          </a:p>
          <a:p>
            <a:endParaRPr lang="en-US" dirty="0" smtClean="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xfrm>
            <a:off x="1168400" y="4416425"/>
            <a:ext cx="4673600" cy="4183063"/>
          </a:xfrm>
          <a:noFill/>
          <a:ln/>
        </p:spPr>
        <p:txBody>
          <a:bodyPr/>
          <a:lstStyle/>
          <a:p>
            <a:r>
              <a:rPr lang="en-US" altLang="en-US" dirty="0" smtClean="0"/>
              <a:t>These are the terms most commonly used to describe the frequency of sleep apnea. The </a:t>
            </a:r>
            <a:r>
              <a:rPr lang="en-US" altLang="en-US" b="1" dirty="0" smtClean="0"/>
              <a:t>Apnea Index</a:t>
            </a:r>
            <a:r>
              <a:rPr lang="en-US" altLang="en-US" dirty="0" smtClean="0"/>
              <a:t> is defined as the number of apneas per hour of sleep. The </a:t>
            </a:r>
            <a:r>
              <a:rPr lang="en-US" altLang="en-US" b="1" dirty="0" smtClean="0"/>
              <a:t>Apnea/Hypopnea Index</a:t>
            </a:r>
            <a:r>
              <a:rPr lang="en-US" altLang="en-US" dirty="0" smtClean="0"/>
              <a:t>, or </a:t>
            </a:r>
            <a:r>
              <a:rPr lang="en-US" altLang="en-US" b="1" dirty="0" smtClean="0"/>
              <a:t>AHI</a:t>
            </a:r>
            <a:r>
              <a:rPr lang="en-US" altLang="en-US" dirty="0" smtClean="0"/>
              <a:t>, represents the total number of apneas and hypopneas per hour of sleep. This has also been called the </a:t>
            </a:r>
            <a:r>
              <a:rPr lang="en-US" altLang="en-US" b="1" dirty="0" smtClean="0"/>
              <a:t>Respiratory Disturbance Index </a:t>
            </a:r>
            <a:r>
              <a:rPr lang="en-US" altLang="en-US" dirty="0" smtClean="0"/>
              <a:t>or</a:t>
            </a:r>
            <a:r>
              <a:rPr lang="en-US" altLang="en-US" b="1" dirty="0" smtClean="0"/>
              <a:t> RDI.</a:t>
            </a:r>
          </a:p>
          <a:p>
            <a:r>
              <a:rPr lang="en-US" altLang="en-US" dirty="0" smtClean="0"/>
              <a:t>An AHI &lt; 5 is considered normal.  What frequency above this level requires therapy or leads to adverse clinical consequences is controversial. The sleep apnea syndrome, or clinical sleep apnea, is defined as recurrent apneas or hypopneas that are associated with clinical impairment, such as daytime sleepiness, motor vehicle accidents or cardiovascular disease. </a:t>
            </a:r>
          </a:p>
          <a:p>
            <a:endParaRPr lang="en-US" altLang="en-US" dirty="0" smtClean="0"/>
          </a:p>
          <a:p>
            <a:r>
              <a:rPr lang="en-US" altLang="en-US" sz="1300" dirty="0" smtClean="0"/>
              <a:t>.</a:t>
            </a:r>
          </a:p>
          <a:p>
            <a:endParaRPr lang="en-US" altLang="en-US" sz="1300" dirty="0" smtClean="0"/>
          </a:p>
          <a:p>
            <a:endParaRPr lang="en-US" sz="1300" dirty="0" smtClean="0"/>
          </a:p>
        </p:txBody>
      </p:sp>
    </p:spTree>
    <p:extLst>
      <p:ext uri="{BB962C8B-B14F-4D97-AF65-F5344CB8AC3E}">
        <p14:creationId xmlns="" xmlns:p14="http://schemas.microsoft.com/office/powerpoint/2010/main" val="38302820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custDataLst>
              <p:tags r:id="rId1"/>
            </p:custDataLst>
          </p:nvPr>
        </p:nvSpPr>
        <p:spPr>
          <a:xfrm>
            <a:off x="800100" y="3690937"/>
            <a:ext cx="7543800" cy="1866900"/>
          </a:xfrm>
          <a:ln w="0"/>
          <a:effectLst/>
          <a:extLst>
            <a:ext uri="{53640926-AAD7-44D8-BBD7-CCE9431645EC}">
              <a14:shadowObscured xmlns="" xmlns:a14="http://schemas.microsoft.com/office/drawing/2010/main"/>
            </a:ext>
          </a:extLst>
        </p:spPr>
        <p:txBody>
          <a:bodyPr wrap="square" lIns="0" tIns="0" rIns="0" bIns="0" anchor="t"/>
          <a:lstStyle>
            <a:lvl1pPr algn="l" rtl="0" eaLnBrk="0" fontAlgn="base" hangingPunct="0">
              <a:spcBef>
                <a:spcPts val="0"/>
              </a:spcBef>
              <a:spcAft>
                <a:spcPts val="0"/>
              </a:spcAft>
              <a:buNone/>
              <a:defRPr sz="3400" b="0" i="0" u="none">
                <a:solidFill>
                  <a:srgbClr val="000000"/>
                </a:solidFill>
                <a:latin typeface="Arial"/>
              </a:defRPr>
            </a:lvl1pPr>
          </a:lstStyle>
          <a:p>
            <a:r>
              <a:rPr lang="de-DE" smtClean="0"/>
              <a:t>Titelmasterformat durch Klicken bearbeiten</a:t>
            </a:r>
            <a:endParaRPr lang="de-DE"/>
          </a:p>
        </p:txBody>
      </p:sp>
      <p:sp>
        <p:nvSpPr>
          <p:cNvPr id="3" name="Untertitel 2" hidden="1"/>
          <p:cNvSpPr>
            <a:spLocks noGrp="1"/>
          </p:cNvSpPr>
          <p:nvPr>
            <p:ph type="subTitle" idx="1"/>
            <p:custDataLst>
              <p:tags r:id="rId2"/>
            </p:custDataLst>
          </p:nvPr>
        </p:nvSpPr>
        <p:spPr>
          <a:xfrm>
            <a:off x="800100" y="4762500"/>
            <a:ext cx="7543800" cy="304800"/>
          </a:xfrm>
          <a:ln w="0"/>
          <a:effectLst/>
          <a:extLst>
            <a:ext uri="{53640926-AAD7-44D8-BBD7-CCE9431645EC}">
              <a14:shadowObscured xmlns="" xmlns:a14="http://schemas.microsoft.com/office/drawing/2010/main"/>
            </a:ext>
          </a:extLst>
        </p:spPr>
        <p:txBody>
          <a:bodyPr wrap="square" lIns="0" tIns="0" rIns="0" bIns="0"/>
          <a:lstStyle>
            <a:lvl1pPr marL="342900" indent="-342900" algn="l">
              <a:lnSpc>
                <a:spcPct val="105000"/>
              </a:lnSpc>
              <a:spcBef>
                <a:spcPts val="0"/>
              </a:spcBef>
              <a:spcAft>
                <a:spcPts val="0"/>
              </a:spcAft>
              <a:buClrTx/>
              <a:buSzPct val="100000"/>
              <a:buFontTx/>
              <a:buChar char="•"/>
              <a:defRPr sz="1900" b="0" i="0" u="none">
                <a:solidFill>
                  <a:srgbClr val="FFFFF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pic>
        <p:nvPicPr>
          <p:cNvPr id="5" name="Picture 4"/>
          <p:cNvPicPr>
            <a:picLocks/>
          </p:cNvPicPr>
          <p:nvPr userDrawn="1">
            <p:custDataLst>
              <p:tags r:id="rId3"/>
            </p:custDataLst>
          </p:nvPr>
        </p:nvPicPr>
        <p:blipFill>
          <a:blip r:embed="rId8" cstate="print">
            <a:extLst>
              <a:ext uri="{28A0092B-C50C-407E-A947-70E740481C1C}">
                <a14:useLocalDpi xmlns="" xmlns:a14="http://schemas.microsoft.com/office/drawing/2010/main" val="0"/>
              </a:ext>
            </a:extLst>
          </a:blip>
          <a:stretch>
            <a:fillRect/>
          </a:stretch>
        </p:blipFill>
        <p:spPr>
          <a:xfrm>
            <a:off x="812800" y="812800"/>
            <a:ext cx="5721350" cy="1598613"/>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4" name="Rectangle 6" hidden="1"/>
          <p:cNvSpPr>
            <a:spLocks noGrp="1" noChangeArrowheads="1"/>
          </p:cNvSpPr>
          <p:nvPr>
            <p:ph type="sldNum" sz="quarter" idx="10"/>
            <p:custDataLst>
              <p:tags r:id="rId4"/>
            </p:custDataLst>
          </p:nvPr>
        </p:nvSpPr>
        <p:spPr>
          <a:xfrm>
            <a:off x="8578850" y="6578600"/>
            <a:ext cx="317500" cy="152400"/>
          </a:xfrm>
          <a:ln w="0"/>
          <a:effectLst/>
          <a:extLst>
            <a:ext uri="{53640926-AAD7-44D8-BBD7-CCE9431645EC}">
              <a14:shadowObscured xmlns="" xmlns:a14="http://schemas.microsoft.com/office/drawing/2010/main"/>
            </a:ext>
          </a:extLst>
        </p:spPr>
        <p:txBody>
          <a:bodyPr wrap="square" lIns="0" tIns="0" rIns="0" bIns="0"/>
          <a:lstStyle>
            <a:lvl1pPr>
              <a:spcBef>
                <a:spcPts val="0"/>
              </a:spcBef>
              <a:spcAft>
                <a:spcPts val="0"/>
              </a:spcAft>
              <a:defRPr>
                <a:solidFill>
                  <a:srgbClr val="FFFFFF"/>
                </a:solidFill>
              </a:defRPr>
            </a:lvl1pPr>
          </a:lstStyle>
          <a:p>
            <a:fld id="{278F076E-C7E2-4EE6-86D7-3B0170F674A7}" type="slidenum">
              <a:rPr lang="en-US" smtClean="0"/>
              <a:pPr/>
              <a:t>‹#›</a:t>
            </a:fld>
            <a:endParaRPr lang="en-US" dirty="0"/>
          </a:p>
        </p:txBody>
      </p:sp>
      <p:sp>
        <p:nvSpPr>
          <p:cNvPr id="6" name="Footer Placeholder 5" hidden="1"/>
          <p:cNvSpPr>
            <a:spLocks noGrp="1"/>
          </p:cNvSpPr>
          <p:nvPr>
            <p:ph type="ftr" sz="quarter" idx="11"/>
            <p:custDataLst>
              <p:tags r:id="rId5"/>
            </p:custDataLst>
          </p:nvPr>
        </p:nvSpPr>
        <p:spPr>
          <a:xfrm>
            <a:off x="2032000" y="6578600"/>
            <a:ext cx="5080000" cy="1524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wrap="square" lIns="0" tIns="0" rIns="0" bIns="0" anchor="b"/>
          <a:lstStyle>
            <a:lvl1pPr algn="ctr">
              <a:spcBef>
                <a:spcPts val="0"/>
              </a:spcBef>
              <a:spcAft>
                <a:spcPts val="0"/>
              </a:spcAft>
              <a:defRPr sz="800">
                <a:solidFill>
                  <a:srgbClr val="FFFFFF"/>
                </a:solidFill>
              </a:defRPr>
            </a:lvl1pPr>
          </a:lstStyle>
          <a:p>
            <a:endParaRPr lang="en-US" dirty="0"/>
          </a:p>
        </p:txBody>
      </p:sp>
      <p:sp>
        <p:nvSpPr>
          <p:cNvPr id="7" name="Date Placeholder 6" hidden="1"/>
          <p:cNvSpPr>
            <a:spLocks noGrp="1"/>
          </p:cNvSpPr>
          <p:nvPr>
            <p:ph type="dt" sz="half" idx="12"/>
            <p:custDataLst>
              <p:tags r:id="rId6"/>
            </p:custDataLst>
          </p:nvPr>
        </p:nvSpPr>
        <p:spPr>
          <a:xfrm>
            <a:off x="800100" y="5715000"/>
            <a:ext cx="7543800" cy="304800"/>
          </a:xfrm>
          <a:ln w="0"/>
          <a:effectLst/>
          <a:extLst>
            <a:ext uri="{53640926-AAD7-44D8-BBD7-CCE9431645EC}">
              <a14:shadowObscured xmlns="" xmlns:a14="http://schemas.microsoft.com/office/drawing/2010/main"/>
            </a:ext>
          </a:extLst>
        </p:spPr>
        <p:txBody>
          <a:bodyPr wrap="square" lIns="0" tIns="0" rIns="0" bIns="0"/>
          <a:lstStyle>
            <a:lvl1pPr>
              <a:spcBef>
                <a:spcPts val="0"/>
              </a:spcBef>
              <a:spcAft>
                <a:spcPts val="0"/>
              </a:spcAft>
              <a:defRPr>
                <a:solidFill>
                  <a:srgbClr val="FFFFFF"/>
                </a:solidFill>
              </a:defRPr>
            </a:lvl1pPr>
          </a:lstStyle>
          <a:p>
            <a:endParaRPr lang="en-US" dirty="0"/>
          </a:p>
        </p:txBody>
      </p:sp>
    </p:spTree>
    <p:extLst>
      <p:ext uri="{BB962C8B-B14F-4D97-AF65-F5344CB8AC3E}">
        <p14:creationId xmlns="" xmlns:p14="http://schemas.microsoft.com/office/powerpoint/2010/main" val="718807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orizontal image">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8" name="Inhaltsplatzhalter 6"/>
          <p:cNvSpPr>
            <a:spLocks noGrp="1"/>
          </p:cNvSpPr>
          <p:nvPr>
            <p:ph sz="half" idx="2" hasCustomPrompt="1"/>
            <p:custDataLst>
              <p:tags r:id="rId2"/>
            </p:custDataLst>
          </p:nvPr>
        </p:nvSpPr>
        <p:spPr>
          <a:xfrm>
            <a:off x="0" y="2123999"/>
            <a:ext cx="5655945" cy="39600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wrap="square" lIns="0" tIns="0" rIns="0" bIns="0"/>
          <a:lstStyle>
            <a:lvl1pPr marL="0" indent="0">
              <a:buFontTx/>
              <a:buNone/>
              <a:defRPr sz="2200">
                <a:solidFill>
                  <a:schemeClr val="tx1"/>
                </a:solidFill>
              </a:defRPr>
            </a:lvl1pPr>
          </a:lstStyle>
          <a:p>
            <a:r>
              <a:rPr lang="de-DE" dirty="0" err="1" smtClean="0">
                <a:solidFill>
                  <a:srgbClr val="FFFFFF"/>
                </a:solidFill>
              </a:rPr>
              <a:t>Choose</a:t>
            </a:r>
            <a:r>
              <a:rPr lang="de-DE" dirty="0" smtClean="0">
                <a:solidFill>
                  <a:srgbClr val="FFFFFF"/>
                </a:solidFill>
              </a:rPr>
              <a:t> </a:t>
            </a:r>
            <a:r>
              <a:rPr lang="de-DE" dirty="0" err="1" smtClean="0">
                <a:solidFill>
                  <a:srgbClr val="FFFFFF"/>
                </a:solidFill>
              </a:rPr>
              <a:t>icon</a:t>
            </a:r>
            <a:r>
              <a:rPr lang="de-DE" dirty="0" smtClean="0">
                <a:solidFill>
                  <a:srgbClr val="FFFFFF"/>
                </a:solidFill>
              </a:rPr>
              <a:t> </a:t>
            </a:r>
            <a:r>
              <a:rPr lang="de-DE" dirty="0" err="1" smtClean="0">
                <a:solidFill>
                  <a:srgbClr val="FFFFFF"/>
                </a:solidFill>
              </a:rPr>
              <a:t>to</a:t>
            </a:r>
            <a:r>
              <a:rPr lang="de-DE" dirty="0" smtClean="0">
                <a:solidFill>
                  <a:srgbClr val="FFFFFF"/>
                </a:solidFill>
              </a:rPr>
              <a:t> </a:t>
            </a:r>
            <a:r>
              <a:rPr lang="de-DE" dirty="0" err="1" smtClean="0">
                <a:solidFill>
                  <a:srgbClr val="FFFFFF"/>
                </a:solidFill>
              </a:rPr>
              <a:t>add</a:t>
            </a:r>
            <a:r>
              <a:rPr lang="de-DE" dirty="0" smtClean="0">
                <a:solidFill>
                  <a:srgbClr val="FFFFFF"/>
                </a:solidFill>
              </a:rPr>
              <a:t> </a:t>
            </a:r>
            <a:r>
              <a:rPr lang="de-DE" dirty="0" err="1" smtClean="0">
                <a:solidFill>
                  <a:srgbClr val="FFFFFF"/>
                </a:solidFill>
              </a:rPr>
              <a:t>image</a:t>
            </a:r>
            <a:endParaRPr lang="en-US" dirty="0">
              <a:solidFill>
                <a:srgbClr val="FFFFFF"/>
              </a:solidFill>
            </a:endParaRPr>
          </a:p>
        </p:txBody>
      </p:sp>
      <p:sp>
        <p:nvSpPr>
          <p:cNvPr id="7" name="Text Placeholder 2"/>
          <p:cNvSpPr>
            <a:spLocks noGrp="1"/>
          </p:cNvSpPr>
          <p:nvPr>
            <p:ph type="body" sz="quarter" idx="10" hasCustomPrompt="1"/>
          </p:nvPr>
        </p:nvSpPr>
        <p:spPr>
          <a:xfrm>
            <a:off x="828000" y="828000"/>
            <a:ext cx="7488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de-DE" dirty="0" smtClean="0"/>
              <a:t>Click to add title</a:t>
            </a:r>
            <a:endParaRPr lang="de-DE" dirty="0"/>
          </a:p>
        </p:txBody>
      </p:sp>
      <p:sp>
        <p:nvSpPr>
          <p:cNvPr id="12" name="Textplatzhalter 3"/>
          <p:cNvSpPr>
            <a:spLocks noGrp="1"/>
          </p:cNvSpPr>
          <p:nvPr>
            <p:ph type="body" sz="quarter" idx="12" hasCustomPrompt="1"/>
          </p:nvPr>
        </p:nvSpPr>
        <p:spPr>
          <a:xfrm>
            <a:off x="828000" y="1368000"/>
            <a:ext cx="7488000" cy="374400"/>
          </a:xfrm>
          <a:prstGeom prst="rect">
            <a:avLst/>
          </a:prstGeom>
        </p:spPr>
        <p:txBody>
          <a:bodyPr lIns="0" tIns="0" rIns="0" bIns="0"/>
          <a:lstStyle>
            <a:lvl1pPr marL="0" indent="0">
              <a:spcBef>
                <a:spcPts val="0"/>
              </a:spcBef>
              <a:buFontTx/>
              <a:buNone/>
              <a:defRPr sz="2200"/>
            </a:lvl1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9" name="Textplatzhalter 2"/>
          <p:cNvSpPr>
            <a:spLocks noGrp="1"/>
          </p:cNvSpPr>
          <p:nvPr>
            <p:ph type="body" sz="quarter" idx="14" hasCustomPrompt="1"/>
          </p:nvPr>
        </p:nvSpPr>
        <p:spPr>
          <a:xfrm>
            <a:off x="5904000" y="2124000"/>
            <a:ext cx="2412000" cy="3960000"/>
          </a:xfrm>
          <a:prstGeom prst="rect">
            <a:avLst/>
          </a:prstGeom>
        </p:spPr>
        <p:txBody>
          <a:bodyPr lIns="0" tIns="0" rIns="0" bIns="0"/>
          <a:lstStyle>
            <a:lvl1pPr marL="180000" indent="-180000">
              <a:spcBef>
                <a:spcPts val="0"/>
              </a:spcBef>
              <a:defRPr sz="1600" baseline="0"/>
            </a:lvl1pPr>
            <a:lvl2pPr marL="360000" indent="-180000">
              <a:spcBef>
                <a:spcPts val="0"/>
              </a:spcBef>
              <a:defRPr sz="1600"/>
            </a:lvl2pPr>
            <a:lvl3pPr marL="540000" indent="-180000">
              <a:spcBef>
                <a:spcPts val="0"/>
              </a:spcBef>
              <a:buFont typeface="Wingdings" panose="05000000000000000000" pitchFamily="2" charset="2"/>
              <a:buChar char="§"/>
              <a:defRPr sz="1600"/>
            </a:lvl3pPr>
            <a:lvl4pPr marL="720000" indent="-180000" algn="l" defTabSz="914400" rtl="0" eaLnBrk="1" latinLnBrk="0" hangingPunct="1">
              <a:spcBef>
                <a:spcPts val="0"/>
              </a:spcBef>
              <a:buFont typeface="Arial" panose="020B0604020202020204" pitchFamily="34" charset="0"/>
              <a:buChar char="•"/>
              <a:defRPr lang="de-DE" sz="1600" kern="1200" dirty="0" smtClean="0">
                <a:solidFill>
                  <a:schemeClr val="tx1"/>
                </a:solidFill>
                <a:latin typeface="+mn-lt"/>
                <a:ea typeface="+mn-ea"/>
                <a:cs typeface="+mn-cs"/>
              </a:defRPr>
            </a:lvl4pPr>
            <a:lvl5pPr marL="900000" indent="-180000">
              <a:spcBef>
                <a:spcPts val="0"/>
              </a:spcBef>
              <a:buFont typeface="Calibri" panose="020F0502020204030204" pitchFamily="34" charset="0"/>
              <a:buChar char="─"/>
              <a:defRPr sz="16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2"/>
            <a:r>
              <a:rPr lang="de-DE" sz="1600" dirty="0" smtClean="0"/>
              <a:t>Click </a:t>
            </a:r>
            <a:r>
              <a:rPr lang="de-DE" sz="1600" dirty="0" err="1" smtClean="0"/>
              <a:t>to</a:t>
            </a:r>
            <a:r>
              <a:rPr lang="de-DE" sz="1600" dirty="0" smtClean="0"/>
              <a:t> </a:t>
            </a:r>
            <a:r>
              <a:rPr lang="de-DE" sz="1600" dirty="0" err="1" smtClean="0"/>
              <a:t>add</a:t>
            </a:r>
            <a:r>
              <a:rPr lang="de-DE" sz="1600" dirty="0" smtClean="0"/>
              <a:t> </a:t>
            </a:r>
            <a:r>
              <a:rPr lang="de-DE" sz="1600" dirty="0" err="1" smtClean="0"/>
              <a:t>text</a:t>
            </a:r>
            <a:endParaRPr lang="de-DE" sz="1600" dirty="0" smtClean="0"/>
          </a:p>
          <a:p>
            <a:pPr lvl="3"/>
            <a:r>
              <a:rPr lang="de-DE" sz="1600" dirty="0" smtClean="0"/>
              <a:t>Click </a:t>
            </a:r>
            <a:r>
              <a:rPr lang="de-DE" sz="1600" dirty="0" err="1" smtClean="0"/>
              <a:t>to</a:t>
            </a:r>
            <a:r>
              <a:rPr lang="de-DE" sz="1600" dirty="0" smtClean="0"/>
              <a:t> </a:t>
            </a:r>
            <a:r>
              <a:rPr lang="de-DE" sz="1600" dirty="0" err="1" smtClean="0"/>
              <a:t>add</a:t>
            </a:r>
            <a:r>
              <a:rPr lang="de-DE" sz="1600" dirty="0" smtClean="0"/>
              <a:t> </a:t>
            </a:r>
            <a:r>
              <a:rPr lang="de-DE" sz="1600" dirty="0" err="1" smtClean="0"/>
              <a:t>text</a:t>
            </a:r>
            <a:endParaRPr lang="de-DE" sz="1600" dirty="0" smtClean="0"/>
          </a:p>
          <a:p>
            <a:pPr lvl="4"/>
            <a:r>
              <a:rPr lang="de-DE" sz="1600" dirty="0" smtClean="0"/>
              <a:t>Click </a:t>
            </a:r>
            <a:r>
              <a:rPr lang="de-DE" sz="1600" dirty="0" err="1" smtClean="0"/>
              <a:t>to</a:t>
            </a:r>
            <a:r>
              <a:rPr lang="de-DE" sz="1600" dirty="0" smtClean="0"/>
              <a:t> </a:t>
            </a:r>
            <a:r>
              <a:rPr lang="de-DE" sz="1600" dirty="0" err="1" smtClean="0"/>
              <a:t>add</a:t>
            </a:r>
            <a:r>
              <a:rPr lang="de-DE" sz="1600" dirty="0" smtClean="0"/>
              <a:t> </a:t>
            </a:r>
            <a:r>
              <a:rPr lang="de-DE" sz="1600" dirty="0" err="1" smtClean="0"/>
              <a:t>text</a:t>
            </a:r>
            <a:endParaRPr lang="de-DE" sz="1600" dirty="0" smtClean="0"/>
          </a:p>
        </p:txBody>
      </p:sp>
    </p:spTree>
    <p:extLst>
      <p:ext uri="{BB962C8B-B14F-4D97-AF65-F5344CB8AC3E}">
        <p14:creationId xmlns="" xmlns:p14="http://schemas.microsoft.com/office/powerpoint/2010/main" val="41513896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28000" y="828000"/>
            <a:ext cx="7488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de-DE" dirty="0" smtClean="0"/>
              <a:t>Click to add title</a:t>
            </a:r>
            <a:endParaRPr lang="de-DE" dirty="0"/>
          </a:p>
        </p:txBody>
      </p:sp>
      <p:pic>
        <p:nvPicPr>
          <p:cNvPr id="11" name="Picture 10"/>
          <p:cNvPicPr>
            <a:picLocks/>
          </p:cNvPicPr>
          <p:nvPr userDrawn="1">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4" name="Textplatzhalter 3"/>
          <p:cNvSpPr>
            <a:spLocks noGrp="1"/>
          </p:cNvSpPr>
          <p:nvPr>
            <p:ph type="body" sz="quarter" idx="12" hasCustomPrompt="1"/>
          </p:nvPr>
        </p:nvSpPr>
        <p:spPr>
          <a:xfrm>
            <a:off x="828000" y="1368000"/>
            <a:ext cx="7488000" cy="374400"/>
          </a:xfrm>
          <a:prstGeom prst="rect">
            <a:avLst/>
          </a:prstGeom>
        </p:spPr>
        <p:txBody>
          <a:bodyPr lIns="0" tIns="0" rIns="0" bIns="0"/>
          <a:lstStyle>
            <a:lvl1pPr marL="0" indent="0">
              <a:spcBef>
                <a:spcPts val="0"/>
              </a:spcBef>
              <a:buFontTx/>
              <a:buNone/>
              <a:defRPr sz="2200"/>
            </a:lvl1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5" name="Textplatzhalter 4"/>
          <p:cNvSpPr>
            <a:spLocks noGrp="1"/>
          </p:cNvSpPr>
          <p:nvPr>
            <p:ph type="body" sz="quarter" idx="13"/>
          </p:nvPr>
        </p:nvSpPr>
        <p:spPr>
          <a:xfrm>
            <a:off x="828673" y="2124000"/>
            <a:ext cx="7488000" cy="3960000"/>
          </a:xfrm>
          <a:prstGeom prst="rect">
            <a:avLst/>
          </a:prstGeom>
        </p:spPr>
        <p:txBody>
          <a:bodyPr lIns="0" tIns="0" rIns="0" bIns="0" spcCol="432000"/>
          <a:lstStyle>
            <a:lvl1pPr marL="216000" indent="-216000">
              <a:spcBef>
                <a:spcPts val="0"/>
              </a:spcBef>
              <a:defRPr sz="1800"/>
            </a:lvl1pPr>
            <a:lvl2pPr marL="432000" indent="-216000">
              <a:spcBef>
                <a:spcPts val="0"/>
              </a:spcBef>
              <a:defRPr sz="1800"/>
            </a:lvl2pPr>
            <a:lvl3pPr marL="648000" indent="-216000">
              <a:spcBef>
                <a:spcPts val="0"/>
              </a:spcBef>
              <a:buFont typeface="Wingdings" panose="05000000000000000000" pitchFamily="2" charset="2"/>
              <a:buChar char="§"/>
              <a:defRPr sz="1800"/>
            </a:lvl3pPr>
            <a:lvl4pPr marL="864000" indent="-216000">
              <a:spcBef>
                <a:spcPts val="0"/>
              </a:spcBef>
              <a:buFont typeface="Arial" panose="020B0604020202020204" pitchFamily="34" charset="0"/>
              <a:buChar char="•"/>
              <a:defRPr sz="1800"/>
            </a:lvl4pPr>
            <a:lvl5pPr marL="1080000" indent="-228600">
              <a:spcBef>
                <a:spcPts val="0"/>
              </a:spcBef>
              <a:buFont typeface="Calibri" panose="020F0502020204030204" pitchFamily="34" charset="0"/>
              <a:buChar char="─"/>
              <a:defRPr sz="18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9570480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lstStyle>
            <a:lvl1pPr marL="0" indent="0" algn="l">
              <a:spcBef>
                <a:spcPts val="0"/>
              </a:spcBef>
              <a:buFontTx/>
              <a:buNone/>
              <a:defRPr baseline="0">
                <a:solidFill>
                  <a:schemeClr val="tx1"/>
                </a:solidFill>
                <a:latin typeface="Calibri"/>
                <a:cs typeface="Calibri"/>
              </a:defRPr>
            </a:lvl1pPr>
          </a:lstStyle>
          <a:p>
            <a:pPr lvl="0"/>
            <a:r>
              <a:rPr lang="en-US" noProof="0" dirty="0" smtClean="0"/>
              <a:t>Click to add text</a:t>
            </a:r>
          </a:p>
          <a:p>
            <a:pPr lvl="0"/>
            <a:endParaRPr lang="en-US" noProof="0" dirty="0" smtClean="0"/>
          </a:p>
        </p:txBody>
      </p:sp>
    </p:spTree>
    <p:extLst>
      <p:ext uri="{BB962C8B-B14F-4D97-AF65-F5344CB8AC3E}">
        <p14:creationId xmlns="" xmlns:p14="http://schemas.microsoft.com/office/powerpoint/2010/main" val="3931130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20117264-5BBD-4983-BABC-9839F1C1C1E6}" type="slidenum">
              <a:rPr lang="en-US" smtClean="0"/>
              <a:pPr/>
              <a:t>‹#›</a:t>
            </a:fld>
            <a:endParaRPr lang="en-US" dirty="0"/>
          </a:p>
        </p:txBody>
      </p:sp>
      <p:sp>
        <p:nvSpPr>
          <p:cNvPr id="5" name="Date Placeholder 4"/>
          <p:cNvSpPr>
            <a:spLocks noGrp="1"/>
          </p:cNvSpPr>
          <p:nvPr>
            <p:ph type="dt" sz="half" idx="11"/>
          </p:nvPr>
        </p:nvSpPr>
        <p:spPr/>
        <p:txBody>
          <a:bodyPr/>
          <a:lstStyle/>
          <a:p>
            <a:fld id="{54A476B3-877E-4900-966F-3CE5724AA36B}" type="datetimeFigureOut">
              <a:rPr lang="en-US" smtClean="0"/>
              <a:pPr/>
              <a:t>10/19/2018</a:t>
            </a:fld>
            <a:endParaRPr lang="en-US" dirty="0"/>
          </a:p>
        </p:txBody>
      </p:sp>
    </p:spTree>
    <p:extLst>
      <p:ext uri="{BB962C8B-B14F-4D97-AF65-F5344CB8AC3E}">
        <p14:creationId xmlns="" xmlns:p14="http://schemas.microsoft.com/office/powerpoint/2010/main" val="861291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00100" y="5715000"/>
            <a:ext cx="7543800" cy="304800"/>
          </a:xfrm>
          <a:prstGeom prst="rect">
            <a:avLst/>
          </a:prstGeom>
        </p:spPr>
        <p:txBody>
          <a:bodyPr/>
          <a:lstStyle/>
          <a:p>
            <a:fld id="{968D5370-F066-4007-A614-8EEC0599E4E3}" type="datetimeFigureOut">
              <a:rPr lang="en-US" smtClean="0"/>
              <a:pPr/>
              <a:t>10/19/2018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4230A6-E906-416A-BED2-3FC1D2432631}" type="slidenum">
              <a:rPr lang="en-US" smtClean="0"/>
              <a:pPr/>
              <a:t>‹#›</a:t>
            </a:fld>
            <a:endParaRPr lang="en-US" dirty="0"/>
          </a:p>
        </p:txBody>
      </p:sp>
    </p:spTree>
    <p:extLst>
      <p:ext uri="{BB962C8B-B14F-4D97-AF65-F5344CB8AC3E}">
        <p14:creationId xmlns="" xmlns:p14="http://schemas.microsoft.com/office/powerpoint/2010/main" val="182954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dirty="0"/>
          </a:p>
        </p:txBody>
      </p:sp>
      <p:sp>
        <p:nvSpPr>
          <p:cNvPr id="5" name="Slide Number Placeholder 4"/>
          <p:cNvSpPr>
            <a:spLocks noGrp="1"/>
          </p:cNvSpPr>
          <p:nvPr>
            <p:ph type="sldNum" sz="quarter" idx="10"/>
          </p:nvPr>
        </p:nvSpPr>
        <p:spPr/>
        <p:txBody>
          <a:bodyPr/>
          <a:lstStyle/>
          <a:p>
            <a:fld id="{20117264-5BBD-4983-BABC-9839F1C1C1E6}" type="slidenum">
              <a:rPr lang="en-US" smtClean="0"/>
              <a:pPr/>
              <a:t>‹#›</a:t>
            </a:fld>
            <a:endParaRPr lang="en-US" dirty="0"/>
          </a:p>
        </p:txBody>
      </p:sp>
      <p:sp>
        <p:nvSpPr>
          <p:cNvPr id="6" name="Date Placeholder 5"/>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410925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B6B5BA9A-978C-438D-A08F-5E2EAF962228}" type="slidenum">
              <a:rPr lang="fr-FR"/>
              <a:pPr>
                <a:defRPr/>
              </a:pPr>
              <a:t>‹#›</a:t>
            </a:fld>
            <a:endParaRPr lang="fr-FR" dirty="0"/>
          </a:p>
        </p:txBody>
      </p:sp>
      <p:sp>
        <p:nvSpPr>
          <p:cNvPr id="3" name="Date Placeholder 2"/>
          <p:cNvSpPr>
            <a:spLocks noGrp="1"/>
          </p:cNvSpPr>
          <p:nvPr>
            <p:ph type="dt" sz="half" idx="11"/>
          </p:nvPr>
        </p:nvSpPr>
        <p:spPr/>
        <p:txBody>
          <a:bodyPr/>
          <a:lstStyle/>
          <a:p>
            <a:fld id="{A6A9170C-3849-4EC5-8EF0-C29EBF2462BB}" type="datetimeFigureOut">
              <a:rPr lang="en-US" smtClean="0"/>
              <a:pPr/>
              <a:t>10/19/2018</a:t>
            </a:fld>
            <a:endParaRPr lang="en-US" dirty="0"/>
          </a:p>
        </p:txBody>
      </p:sp>
    </p:spTree>
    <p:extLst>
      <p:ext uri="{BB962C8B-B14F-4D97-AF65-F5344CB8AC3E}">
        <p14:creationId xmlns="" xmlns:p14="http://schemas.microsoft.com/office/powerpoint/2010/main" val="1466905237"/>
      </p:ext>
    </p:extLst>
  </p:cSld>
  <p:clrMapOvr>
    <a:masterClrMapping/>
  </p:clrMapOvr>
  <p:transition>
    <p:randomBa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20117264-5BBD-4983-BABC-9839F1C1C1E6}" type="slidenum">
              <a:rPr lang="en-US" smtClean="0"/>
              <a:pPr/>
              <a:t>‹#›</a:t>
            </a:fld>
            <a:endParaRPr lang="en-US" dirty="0"/>
          </a:p>
        </p:txBody>
      </p:sp>
      <p:sp>
        <p:nvSpPr>
          <p:cNvPr id="4" name="Date Placeholder 3"/>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366662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17264-5BBD-4983-BABC-9839F1C1C1E6}" type="slidenum">
              <a:rPr lang="en-US" smtClean="0"/>
              <a:pPr/>
              <a:t>‹#›</a:t>
            </a:fld>
            <a:endParaRPr lang="en-US" dirty="0"/>
          </a:p>
        </p:txBody>
      </p:sp>
      <p:sp>
        <p:nvSpPr>
          <p:cNvPr id="5" name="Date Placeholder 4"/>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13077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92113" y="1714500"/>
            <a:ext cx="4103687" cy="4381500"/>
          </a:xfrm>
        </p:spPr>
        <p:txBody>
          <a:bodyPr/>
          <a:lstStyle/>
          <a:p>
            <a:endParaRPr lang="en-US" dirty="0"/>
          </a:p>
        </p:txBody>
      </p:sp>
      <p:sp>
        <p:nvSpPr>
          <p:cNvPr id="4" name="Text Placeholder 3"/>
          <p:cNvSpPr>
            <a:spLocks noGrp="1"/>
          </p:cNvSpPr>
          <p:nvPr>
            <p:ph type="body" sz="half" idx="2"/>
          </p:nvPr>
        </p:nvSpPr>
        <p:spPr>
          <a:xfrm>
            <a:off x="4648200" y="1714500"/>
            <a:ext cx="4103688"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20117264-5BBD-4983-BABC-9839F1C1C1E6}" type="slidenum">
              <a:rPr lang="en-US" smtClean="0"/>
              <a:pPr/>
              <a:t>‹#›</a:t>
            </a:fld>
            <a:endParaRPr lang="en-US" dirty="0"/>
          </a:p>
        </p:txBody>
      </p:sp>
      <p:sp>
        <p:nvSpPr>
          <p:cNvPr id="6" name="Date Placeholder 5"/>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319778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dark blue">
    <p:spTree>
      <p:nvGrpSpPr>
        <p:cNvPr id="1" name=""/>
        <p:cNvGrpSpPr/>
        <p:nvPr/>
      </p:nvGrpSpPr>
      <p:grpSpPr>
        <a:xfrm>
          <a:off x="0" y="0"/>
          <a:ext cx="0" cy="0"/>
          <a:chOff x="0" y="0"/>
          <a:chExt cx="0" cy="0"/>
        </a:xfrm>
      </p:grpSpPr>
      <p:sp>
        <p:nvSpPr>
          <p:cNvPr id="2" name="Rectangle 1"/>
          <p:cNvSpPr/>
          <p:nvPr userDrawn="1"/>
        </p:nvSpPr>
        <p:spPr bwMode="white">
          <a:xfrm>
            <a:off x="107504" y="6237312"/>
            <a:ext cx="87849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10"/>
          <p:cNvSpPr/>
          <p:nvPr userDrawn="1">
            <p:custDataLst>
              <p:tags r:id="rId1"/>
            </p:custDataLst>
          </p:nvPr>
        </p:nvSpPr>
        <p:spPr bwMode="gray">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bwMode="white">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pic>
        <p:nvPicPr>
          <p:cNvPr id="8" name="Picture 7"/>
          <p:cNvPicPr>
            <a:picLocks/>
          </p:cNvPicPr>
          <p:nvPr userDrawn="1">
            <p:custDataLst>
              <p:tags r:id="rId2"/>
            </p:custDataLst>
          </p:nvPr>
        </p:nvPicPr>
        <p:blipFill>
          <a:blip r:embed="rId4" cstate="print">
            <a:extLst>
              <a:ext uri="{28A0092B-C50C-407E-A947-70E740481C1C}">
                <a14:useLocalDpi xmlns=""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4" name="Text Placeholder 3"/>
          <p:cNvSpPr>
            <a:spLocks noGrp="1"/>
          </p:cNvSpPr>
          <p:nvPr>
            <p:ph type="body" sz="quarter" idx="11" hasCustomPrompt="1"/>
          </p:nvPr>
        </p:nvSpPr>
        <p:spPr bwMode="white">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smtClean="0"/>
              <a:t>_Author</a:t>
            </a:r>
            <a:endParaRPr lang="en-US" noProof="0" dirty="0"/>
          </a:p>
        </p:txBody>
      </p:sp>
      <p:sp>
        <p:nvSpPr>
          <p:cNvPr id="16" name="Text Placeholder 3"/>
          <p:cNvSpPr>
            <a:spLocks noGrp="1"/>
          </p:cNvSpPr>
          <p:nvPr>
            <p:ph type="body" sz="quarter" idx="12" hasCustomPrompt="1"/>
          </p:nvPr>
        </p:nvSpPr>
        <p:spPr bwMode="white">
          <a:xfrm>
            <a:off x="828000" y="488435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smtClean="0"/>
              <a:t>_Business</a:t>
            </a:r>
            <a:endParaRPr lang="en-US" noProof="0" dirty="0"/>
          </a:p>
        </p:txBody>
      </p:sp>
      <p:sp>
        <p:nvSpPr>
          <p:cNvPr id="18" name="Text Placeholder 3"/>
          <p:cNvSpPr>
            <a:spLocks noGrp="1"/>
          </p:cNvSpPr>
          <p:nvPr>
            <p:ph type="body" sz="quarter" idx="13" hasCustomPrompt="1"/>
          </p:nvPr>
        </p:nvSpPr>
        <p:spPr bwMode="white">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smtClean="0"/>
              <a:t>_</a:t>
            </a:r>
            <a:r>
              <a:rPr lang="en-US" sz="1600" noProof="0" dirty="0" smtClean="0">
                <a:solidFill>
                  <a:srgbClr val="FFFFFF"/>
                </a:solidFill>
                <a:latin typeface="+mn-lt"/>
              </a:rPr>
              <a:t>November 01, 2013</a:t>
            </a:r>
          </a:p>
          <a:p>
            <a:pPr lvl="0"/>
            <a:endParaRPr lang="en-US" noProof="0" dirty="0"/>
          </a:p>
        </p:txBody>
      </p:sp>
      <p:pic>
        <p:nvPicPr>
          <p:cNvPr id="9" name="Picture 8"/>
          <p:cNvPicPr>
            <a:picLocks noChangeAspect="1"/>
          </p:cNvPicPr>
          <p:nvPr userDrawn="1"/>
        </p:nvPicPr>
        <p:blipFill>
          <a:blip r:embed="rId5" cstate="print"/>
          <a:stretch>
            <a:fillRect/>
          </a:stretch>
        </p:blipFill>
        <p:spPr>
          <a:xfrm>
            <a:off x="827584" y="6399593"/>
            <a:ext cx="1728192" cy="269767"/>
          </a:xfrm>
          <a:prstGeom prst="rect">
            <a:avLst/>
          </a:prstGeom>
        </p:spPr>
      </p:pic>
    </p:spTree>
    <p:extLst>
      <p:ext uri="{BB962C8B-B14F-4D97-AF65-F5344CB8AC3E}">
        <p14:creationId xmlns="" xmlns:p14="http://schemas.microsoft.com/office/powerpoint/2010/main" val="2285846080"/>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image" Target="../media/image2.gif"/><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p:cNvPicPr>
          <p:nvPr userDrawn="1">
            <p:custDataLst>
              <p:tags r:id="rId14"/>
            </p:custDataLst>
          </p:nvPr>
        </p:nvPicPr>
        <p:blipFill>
          <a:blip r:embed="rId22" cstate="print">
            <a:extLst>
              <a:ext uri="{28A0092B-C50C-407E-A947-70E740481C1C}">
                <a14:useLocalDpi xmlns="" xmlns:a14="http://schemas.microsoft.com/office/drawing/2010/main" val="0"/>
              </a:ext>
            </a:extLst>
          </a:blip>
          <a:stretch>
            <a:fillRect/>
          </a:stretch>
        </p:blipFill>
        <p:spPr>
          <a:xfrm>
            <a:off x="0" y="0"/>
            <a:ext cx="9144000" cy="4572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pic>
        <p:nvPicPr>
          <p:cNvPr id="5" name="Picture 4"/>
          <p:cNvPicPr>
            <a:picLocks/>
          </p:cNvPicPr>
          <p:nvPr userDrawn="1">
            <p:custDataLst>
              <p:tags r:id="rId15"/>
            </p:custDataLst>
          </p:nvPr>
        </p:nvPicPr>
        <p:blipFill>
          <a:blip r:embed="rId23" cstate="print">
            <a:extLst>
              <a:ext uri="{28A0092B-C50C-407E-A947-70E740481C1C}">
                <a14:useLocalDpi xmlns="" xmlns:a14="http://schemas.microsoft.com/office/drawing/2010/main" val="0"/>
              </a:ext>
            </a:extLst>
          </a:blip>
          <a:stretch>
            <a:fillRect/>
          </a:stretch>
        </p:blipFill>
        <p:spPr>
          <a:xfrm>
            <a:off x="247650" y="130175"/>
            <a:ext cx="990600" cy="19685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1027" name="Rectangle 2"/>
          <p:cNvSpPr>
            <a:spLocks noGrp="1" noChangeArrowheads="1"/>
          </p:cNvSpPr>
          <p:nvPr>
            <p:ph type="title"/>
            <p:custDataLst>
              <p:tags r:id="rId16"/>
            </p:custDataLst>
          </p:nvPr>
        </p:nvSpPr>
        <p:spPr bwMode="auto">
          <a:xfrm>
            <a:off x="392113" y="565150"/>
            <a:ext cx="8359775"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p>
            <a:pPr lvl="0" algn="l" rtl="0" eaLnBrk="0" fontAlgn="base" hangingPunct="0">
              <a:spcBef>
                <a:spcPct val="0"/>
              </a:spcBef>
              <a:spcAft>
                <a:spcPct val="0"/>
              </a:spcAft>
              <a:buNone/>
            </a:pPr>
            <a:r>
              <a:rPr lang="en-US" smtClean="0"/>
              <a:t>Click to edit Master title style</a:t>
            </a:r>
          </a:p>
        </p:txBody>
      </p:sp>
      <p:sp>
        <p:nvSpPr>
          <p:cNvPr id="1030" name="Rectangle 6"/>
          <p:cNvSpPr>
            <a:spLocks noGrp="1" noChangeArrowheads="1"/>
          </p:cNvSpPr>
          <p:nvPr>
            <p:ph type="sldNum" sz="quarter" idx="4"/>
            <p:custDataLst>
              <p:tags r:id="rId17"/>
            </p:custDataLst>
          </p:nvPr>
        </p:nvSpPr>
        <p:spPr bwMode="auto">
          <a:xfrm>
            <a:off x="8578850" y="6578600"/>
            <a:ext cx="317500" cy="152400"/>
          </a:xfrm>
          <a:prstGeom prst="rect">
            <a:avLst/>
          </a:prstGeom>
          <a:noFill/>
          <a:ln w="0">
            <a:noFill/>
            <a:miter lim="800000"/>
            <a:headEnd/>
            <a:tailEnd/>
          </a:ln>
          <a:effectLst/>
          <a:extLst>
            <a:ext uri="{91240B29-F687-4F45-9708-019B960494DF}">
              <a14:hiddenLine xmlns="" xmlns:a14="http://schemas.microsoft.com/office/drawing/2010/main" w="0">
                <a:solidFill>
                  <a:schemeClr val="tx1"/>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lvl1pPr algn="r">
              <a:spcBef>
                <a:spcPts val="0"/>
              </a:spcBef>
              <a:spcAft>
                <a:spcPts val="0"/>
              </a:spcAft>
              <a:defRPr sz="1000">
                <a:solidFill>
                  <a:srgbClr val="000000"/>
                </a:solidFill>
              </a:defRPr>
            </a:lvl1pPr>
          </a:lstStyle>
          <a:p>
            <a:fld id="{20117264-5BBD-4983-BABC-9839F1C1C1E6}" type="slidenum">
              <a:rPr lang="en-US" smtClean="0"/>
              <a:pPr/>
              <a:t>‹#›</a:t>
            </a:fld>
            <a:endParaRPr lang="en-US" dirty="0"/>
          </a:p>
        </p:txBody>
      </p:sp>
      <p:sp>
        <p:nvSpPr>
          <p:cNvPr id="1029" name="Rectangle 11"/>
          <p:cNvSpPr>
            <a:spLocks noGrp="1" noChangeArrowheads="1"/>
          </p:cNvSpPr>
          <p:nvPr>
            <p:ph type="body" idx="1"/>
            <p:custDataLst>
              <p:tags r:id="rId18"/>
            </p:custDataLst>
          </p:nvPr>
        </p:nvSpPr>
        <p:spPr bwMode="auto">
          <a:xfrm>
            <a:off x="392113" y="1714500"/>
            <a:ext cx="8359775" cy="438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Box 3"/>
          <p:cNvSpPr txBox="1"/>
          <p:nvPr userDrawn="1">
            <p:custDataLst>
              <p:tags r:id="rId19"/>
            </p:custDataLst>
          </p:nvPr>
        </p:nvSpPr>
        <p:spPr>
          <a:xfrm>
            <a:off x="247650" y="6578600"/>
            <a:ext cx="1841500" cy="152400"/>
          </a:xfrm>
          <a:prstGeom prst="rect">
            <a:avLst/>
          </a:prstGeom>
          <a:noFill/>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b">
            <a:noAutofit/>
          </a:bodyPr>
          <a:lstStyle/>
          <a:p>
            <a:pPr>
              <a:spcBef>
                <a:spcPts val="0"/>
              </a:spcBef>
              <a:spcAft>
                <a:spcPts val="0"/>
              </a:spcAft>
            </a:pPr>
            <a:r>
              <a:rPr lang="en-US" sz="1000" dirty="0" smtClean="0">
                <a:solidFill>
                  <a:srgbClr val="000000"/>
                </a:solidFill>
              </a:rPr>
              <a:t>Confidential</a:t>
            </a:r>
            <a:endParaRPr lang="en-US" sz="1000" dirty="0">
              <a:solidFill>
                <a:srgbClr val="000000"/>
              </a:solidFill>
            </a:endParaRPr>
          </a:p>
        </p:txBody>
      </p:sp>
      <p:sp>
        <p:nvSpPr>
          <p:cNvPr id="3" name="TextBox 2"/>
          <p:cNvSpPr txBox="1"/>
          <p:nvPr userDrawn="1">
            <p:custDataLst>
              <p:tags r:id="rId20"/>
            </p:custDataLst>
          </p:nvPr>
        </p:nvSpPr>
        <p:spPr>
          <a:xfrm>
            <a:off x="2032000" y="6578600"/>
            <a:ext cx="5080000" cy="152400"/>
          </a:xfrm>
          <a:prstGeom prst="rect">
            <a:avLst/>
          </a:prstGeom>
          <a:noFill/>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b">
            <a:noAutofit/>
          </a:bodyPr>
          <a:lstStyle/>
          <a:p>
            <a:pPr algn="ctr">
              <a:spcBef>
                <a:spcPts val="0"/>
              </a:spcBef>
              <a:spcAft>
                <a:spcPts val="0"/>
              </a:spcAft>
            </a:pPr>
            <a:endParaRPr lang="en-US" sz="800" dirty="0">
              <a:solidFill>
                <a:srgbClr val="000000"/>
              </a:solidFill>
            </a:endParaRPr>
          </a:p>
        </p:txBody>
      </p:sp>
      <p:sp>
        <p:nvSpPr>
          <p:cNvPr id="7" name="Date Placeholder 6" hidden="1"/>
          <p:cNvSpPr>
            <a:spLocks noGrp="1"/>
          </p:cNvSpPr>
          <p:nvPr>
            <p:ph type="dt" sz="half" idx="2"/>
            <p:custDataLst>
              <p:tags r:id="rId21"/>
            </p:custDataLst>
          </p:nvPr>
        </p:nvSpPr>
        <p:spPr>
          <a:xfrm>
            <a:off x="800100" y="5715000"/>
            <a:ext cx="7543800" cy="3048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ctr"/>
          <a:lstStyle>
            <a:lvl1pPr algn="l">
              <a:spcBef>
                <a:spcPts val="0"/>
              </a:spcBef>
              <a:spcAft>
                <a:spcPts val="0"/>
              </a:spcAft>
              <a:defRPr sz="1900">
                <a:solidFill>
                  <a:srgbClr val="FFFFFF"/>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3000" b="0" i="0" u="none">
          <a:solidFill>
            <a:srgbClr val="000000"/>
          </a:solidFill>
          <a:latin typeface="Arial"/>
          <a:ea typeface="+mj-ea"/>
          <a:cs typeface="+mj-cs"/>
        </a:defRPr>
      </a:lvl1pPr>
      <a:lvl2pPr algn="l" rtl="0" eaLnBrk="0" fontAlgn="base" hangingPunct="0">
        <a:spcBef>
          <a:spcPct val="0"/>
        </a:spcBef>
        <a:spcAft>
          <a:spcPct val="0"/>
        </a:spcAft>
        <a:defRPr sz="3000">
          <a:solidFill>
            <a:srgbClr val="000000"/>
          </a:solidFill>
          <a:latin typeface="Arial" charset="0"/>
        </a:defRPr>
      </a:lvl2pPr>
      <a:lvl3pPr algn="l" rtl="0" eaLnBrk="0" fontAlgn="base" hangingPunct="0">
        <a:spcBef>
          <a:spcPct val="0"/>
        </a:spcBef>
        <a:spcAft>
          <a:spcPct val="0"/>
        </a:spcAft>
        <a:defRPr sz="3000">
          <a:solidFill>
            <a:srgbClr val="000000"/>
          </a:solidFill>
          <a:latin typeface="Arial" charset="0"/>
        </a:defRPr>
      </a:lvl3pPr>
      <a:lvl4pPr algn="l" rtl="0" eaLnBrk="0" fontAlgn="base" hangingPunct="0">
        <a:spcBef>
          <a:spcPct val="0"/>
        </a:spcBef>
        <a:spcAft>
          <a:spcPct val="0"/>
        </a:spcAft>
        <a:defRPr sz="3000">
          <a:solidFill>
            <a:srgbClr val="000000"/>
          </a:solidFill>
          <a:latin typeface="Arial" charset="0"/>
        </a:defRPr>
      </a:lvl4pPr>
      <a:lvl5pPr algn="l" rtl="0" eaLnBrk="0" fontAlgn="base" hangingPunct="0">
        <a:spcBef>
          <a:spcPct val="0"/>
        </a:spcBef>
        <a:spcAft>
          <a:spcPct val="0"/>
        </a:spcAft>
        <a:defRPr sz="3000">
          <a:solidFill>
            <a:srgbClr val="000000"/>
          </a:solidFill>
          <a:latin typeface="Arial" charset="0"/>
        </a:defRPr>
      </a:lvl5pPr>
      <a:lvl6pPr marL="457200" algn="l" rtl="0" fontAlgn="base">
        <a:spcBef>
          <a:spcPct val="0"/>
        </a:spcBef>
        <a:spcAft>
          <a:spcPct val="0"/>
        </a:spcAft>
        <a:defRPr sz="3000">
          <a:solidFill>
            <a:srgbClr val="000000"/>
          </a:solidFill>
          <a:latin typeface="Arial" charset="0"/>
        </a:defRPr>
      </a:lvl6pPr>
      <a:lvl7pPr marL="914400" algn="l" rtl="0" fontAlgn="base">
        <a:spcBef>
          <a:spcPct val="0"/>
        </a:spcBef>
        <a:spcAft>
          <a:spcPct val="0"/>
        </a:spcAft>
        <a:defRPr sz="3000">
          <a:solidFill>
            <a:srgbClr val="000000"/>
          </a:solidFill>
          <a:latin typeface="Arial" charset="0"/>
        </a:defRPr>
      </a:lvl7pPr>
      <a:lvl8pPr marL="1371600" algn="l" rtl="0" fontAlgn="base">
        <a:spcBef>
          <a:spcPct val="0"/>
        </a:spcBef>
        <a:spcAft>
          <a:spcPct val="0"/>
        </a:spcAft>
        <a:defRPr sz="3000">
          <a:solidFill>
            <a:srgbClr val="000000"/>
          </a:solidFill>
          <a:latin typeface="Arial" charset="0"/>
        </a:defRPr>
      </a:lvl8pPr>
      <a:lvl9pPr marL="1828800" algn="l" rtl="0" fontAlgn="base">
        <a:spcBef>
          <a:spcPct val="0"/>
        </a:spcBef>
        <a:spcAft>
          <a:spcPct val="0"/>
        </a:spcAft>
        <a:defRPr sz="3000">
          <a:solidFill>
            <a:srgbClr val="000000"/>
          </a:solidFill>
          <a:latin typeface="Arial" charset="0"/>
        </a:defRPr>
      </a:lvl9pPr>
    </p:titleStyle>
    <p:body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9.xml"/><Relationship Id="rId7" Type="http://schemas.openxmlformats.org/officeDocument/2006/relationships/notesSlide" Target="../notesSlides/notesSlide1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lt;TITLE&gt;{127.5591,589.6063,161.5748,65.24992}"/>
          <p:cNvSpPr>
            <a:spLocks noGrp="1"/>
          </p:cNvSpPr>
          <p:nvPr>
            <p:ph type="body" sz="quarter" idx="10"/>
          </p:nvPr>
        </p:nvSpPr>
        <p:spPr>
          <a:xfrm>
            <a:off x="828000" y="1628800"/>
            <a:ext cx="7488674" cy="2043200"/>
          </a:xfrm>
        </p:spPr>
        <p:txBody>
          <a:bodyPr/>
          <a:lstStyle/>
          <a:p>
            <a:r>
              <a:rPr lang="en-US" sz="5400" dirty="0" smtClean="0"/>
              <a:t>AVAPS – AE</a:t>
            </a:r>
          </a:p>
          <a:p>
            <a:r>
              <a:rPr lang="en-US" sz="2800" dirty="0" smtClean="0"/>
              <a:t>Auto titration mode of non-invasive ventilation</a:t>
            </a:r>
          </a:p>
        </p:txBody>
      </p:sp>
      <p:sp>
        <p:nvSpPr>
          <p:cNvPr id="3" name="Text Placeholder 2" descr="&lt;NAME&gt;{19.84252,340.1575,362.8347,65.19685}"/>
          <p:cNvSpPr>
            <a:spLocks noGrp="1"/>
          </p:cNvSpPr>
          <p:nvPr>
            <p:ph type="body" sz="quarter" idx="11"/>
          </p:nvPr>
        </p:nvSpPr>
        <p:spPr/>
        <p:txBody>
          <a:bodyPr>
            <a:normAutofit fontScale="92500" lnSpcReduction="10000"/>
          </a:bodyPr>
          <a:lstStyle/>
          <a:p>
            <a:r>
              <a:rPr lang="en-US" dirty="0" smtClean="0"/>
              <a:t>Jack Mullany</a:t>
            </a:r>
            <a:endParaRPr lang="en-US" dirty="0"/>
          </a:p>
        </p:txBody>
      </p:sp>
      <p:sp>
        <p:nvSpPr>
          <p:cNvPr id="4" name="Text Placeholder 3"/>
          <p:cNvSpPr>
            <a:spLocks noGrp="1"/>
          </p:cNvSpPr>
          <p:nvPr>
            <p:ph type="body" sz="quarter" idx="12"/>
          </p:nvPr>
        </p:nvSpPr>
        <p:spPr/>
        <p:txBody>
          <a:bodyPr/>
          <a:lstStyle/>
          <a:p>
            <a:r>
              <a:rPr lang="en-US" dirty="0" smtClean="0"/>
              <a:t>Philips HealthTech</a:t>
            </a:r>
            <a:endParaRPr lang="en-US" dirty="0"/>
          </a:p>
        </p:txBody>
      </p:sp>
      <p:sp>
        <p:nvSpPr>
          <p:cNvPr id="5" name="Text Placeholder 4"/>
          <p:cNvSpPr>
            <a:spLocks noGrp="1"/>
          </p:cNvSpPr>
          <p:nvPr>
            <p:ph type="body" sz="quarter" idx="13"/>
          </p:nvPr>
        </p:nvSpPr>
        <p:spPr/>
        <p:txBody>
          <a:bodyPr/>
          <a:lstStyle/>
          <a:p>
            <a:r>
              <a:rPr lang="en-US" dirty="0" smtClean="0"/>
              <a:t>October 22, 2018</a:t>
            </a:r>
            <a:endParaRPr lang="en-US" dirty="0"/>
          </a:p>
        </p:txBody>
      </p:sp>
    </p:spTree>
    <p:extLst>
      <p:ext uri="{BB962C8B-B14F-4D97-AF65-F5344CB8AC3E}">
        <p14:creationId xmlns="" xmlns:p14="http://schemas.microsoft.com/office/powerpoint/2010/main" val="414087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79550"/>
            <a:ext cx="8686800" cy="4525963"/>
          </a:xfrm>
        </p:spPr>
        <p:txBody>
          <a:bodyPr>
            <a:normAutofit/>
          </a:bodyPr>
          <a:lstStyle/>
          <a:p>
            <a:pPr marL="0" indent="0">
              <a:buNone/>
            </a:pPr>
            <a:r>
              <a:rPr lang="en-US" b="1" dirty="0" smtClean="0"/>
              <a:t>S </a:t>
            </a:r>
            <a:r>
              <a:rPr lang="en-US" dirty="0"/>
              <a:t>	Snoring: Do you snore loudly (louder than </a:t>
            </a:r>
            <a:r>
              <a:rPr lang="en-US" dirty="0" smtClean="0"/>
              <a:t>talking)? </a:t>
            </a:r>
          </a:p>
          <a:p>
            <a:pPr marL="0" indent="0">
              <a:buNone/>
            </a:pPr>
            <a:endParaRPr lang="en-US" sz="800" dirty="0"/>
          </a:p>
          <a:p>
            <a:pPr marL="0" indent="0">
              <a:buNone/>
            </a:pPr>
            <a:r>
              <a:rPr lang="en-US" b="1" dirty="0"/>
              <a:t>T </a:t>
            </a:r>
            <a:r>
              <a:rPr lang="en-US" dirty="0"/>
              <a:t>	Tired: Do you often feel tired, fatigued or sleepy during </a:t>
            </a:r>
            <a:r>
              <a:rPr lang="en-US" dirty="0" smtClean="0"/>
              <a:t>the </a:t>
            </a:r>
            <a:r>
              <a:rPr lang="en-US" dirty="0"/>
              <a:t>daytime</a:t>
            </a:r>
            <a:r>
              <a:rPr lang="en-US" dirty="0" smtClean="0"/>
              <a:t>?</a:t>
            </a:r>
          </a:p>
          <a:p>
            <a:pPr marL="0" indent="0">
              <a:buNone/>
            </a:pPr>
            <a:endParaRPr lang="en-US" sz="800" dirty="0" smtClean="0"/>
          </a:p>
          <a:p>
            <a:pPr marL="0" indent="0">
              <a:buNone/>
            </a:pPr>
            <a:r>
              <a:rPr lang="en-US" b="1" dirty="0" smtClean="0"/>
              <a:t>O </a:t>
            </a:r>
            <a:r>
              <a:rPr lang="en-US" dirty="0"/>
              <a:t>	Observed: Has anyone observed you stop breathing </a:t>
            </a:r>
            <a:r>
              <a:rPr lang="en-US" dirty="0" smtClean="0"/>
              <a:t>during sleep?</a:t>
            </a:r>
          </a:p>
          <a:p>
            <a:pPr marL="0" indent="0">
              <a:buNone/>
            </a:pPr>
            <a:r>
              <a:rPr lang="en-US" sz="800" dirty="0" smtClean="0"/>
              <a:t> </a:t>
            </a:r>
            <a:r>
              <a:rPr lang="en-US" sz="800" dirty="0"/>
              <a:t>		</a:t>
            </a:r>
          </a:p>
          <a:p>
            <a:pPr marL="0" indent="0">
              <a:buNone/>
            </a:pPr>
            <a:r>
              <a:rPr lang="en-US" b="1" dirty="0"/>
              <a:t>P </a:t>
            </a:r>
            <a:r>
              <a:rPr lang="en-US" dirty="0"/>
              <a:t>	Blood pressure: Do you </a:t>
            </a:r>
            <a:r>
              <a:rPr lang="en-US" dirty="0" smtClean="0"/>
              <a:t>have/are </a:t>
            </a:r>
            <a:r>
              <a:rPr lang="en-US" dirty="0"/>
              <a:t>you being treated for </a:t>
            </a:r>
            <a:r>
              <a:rPr lang="en-US" dirty="0" smtClean="0"/>
              <a:t>high BP? </a:t>
            </a:r>
            <a:r>
              <a:rPr lang="en-US" dirty="0"/>
              <a:t>	</a:t>
            </a:r>
            <a:r>
              <a:rPr lang="en-US" sz="800" dirty="0"/>
              <a:t>	</a:t>
            </a:r>
            <a:endParaRPr lang="en-US" sz="800" dirty="0" smtClean="0"/>
          </a:p>
          <a:p>
            <a:pPr marL="0" indent="0">
              <a:buNone/>
            </a:pPr>
            <a:r>
              <a:rPr lang="en-US" b="1" dirty="0" smtClean="0"/>
              <a:t>B </a:t>
            </a:r>
            <a:r>
              <a:rPr lang="en-US" dirty="0" smtClean="0"/>
              <a:t>	BMI: BMI more than 35 kg/m2</a:t>
            </a:r>
          </a:p>
          <a:p>
            <a:pPr marL="0" indent="0">
              <a:buNone/>
            </a:pPr>
            <a:endParaRPr lang="en-US" sz="800" dirty="0" smtClean="0"/>
          </a:p>
          <a:p>
            <a:pPr marL="0" indent="0">
              <a:buNone/>
            </a:pPr>
            <a:r>
              <a:rPr lang="en-US" b="1" dirty="0" smtClean="0"/>
              <a:t>A </a:t>
            </a:r>
            <a:r>
              <a:rPr lang="en-US" dirty="0"/>
              <a:t>	Age: Age over 50 </a:t>
            </a:r>
            <a:r>
              <a:rPr lang="en-US" dirty="0" smtClean="0"/>
              <a:t>years</a:t>
            </a:r>
          </a:p>
          <a:p>
            <a:pPr marL="0" indent="0">
              <a:buNone/>
            </a:pPr>
            <a:r>
              <a:rPr lang="en-US" sz="800" dirty="0"/>
              <a:t>	</a:t>
            </a:r>
            <a:endParaRPr lang="en-US" sz="800" dirty="0" smtClean="0"/>
          </a:p>
          <a:p>
            <a:pPr marL="0" indent="0">
              <a:buNone/>
            </a:pPr>
            <a:r>
              <a:rPr lang="en-US" b="1" dirty="0" smtClean="0"/>
              <a:t>N </a:t>
            </a:r>
            <a:r>
              <a:rPr lang="en-US" dirty="0"/>
              <a:t>	Neck circumference: Neck circumference greater than 40 </a:t>
            </a:r>
            <a:r>
              <a:rPr lang="en-US" dirty="0" smtClean="0"/>
              <a:t>cm</a:t>
            </a:r>
          </a:p>
          <a:p>
            <a:pPr marL="0" indent="0">
              <a:buNone/>
            </a:pPr>
            <a:endParaRPr lang="en-US" sz="800" dirty="0" smtClean="0"/>
          </a:p>
          <a:p>
            <a:pPr marL="0" indent="0">
              <a:buNone/>
            </a:pPr>
            <a:r>
              <a:rPr lang="en-US" b="1" dirty="0" smtClean="0"/>
              <a:t>G </a:t>
            </a:r>
            <a:r>
              <a:rPr lang="en-US" dirty="0" smtClean="0"/>
              <a:t>	Gender: Male 		</a:t>
            </a:r>
          </a:p>
          <a:p>
            <a:endParaRPr lang="en-US" dirty="0"/>
          </a:p>
        </p:txBody>
      </p:sp>
      <p:sp>
        <p:nvSpPr>
          <p:cNvPr id="3" name="Title 2"/>
          <p:cNvSpPr>
            <a:spLocks noGrp="1"/>
          </p:cNvSpPr>
          <p:nvPr>
            <p:ph type="title"/>
          </p:nvPr>
        </p:nvSpPr>
        <p:spPr/>
        <p:txBody>
          <a:bodyPr/>
          <a:lstStyle/>
          <a:p>
            <a:r>
              <a:rPr lang="en-US" dirty="0" smtClean="0"/>
              <a:t>STOP-BANG Questionnaire</a:t>
            </a:r>
            <a:endParaRPr lang="en-US" dirty="0"/>
          </a:p>
        </p:txBody>
      </p:sp>
      <p:sp>
        <p:nvSpPr>
          <p:cNvPr id="4" name="Rectangle 3"/>
          <p:cNvSpPr/>
          <p:nvPr/>
        </p:nvSpPr>
        <p:spPr>
          <a:xfrm>
            <a:off x="1043608" y="6003057"/>
            <a:ext cx="3985578" cy="400110"/>
          </a:xfrm>
          <a:prstGeom prst="rect">
            <a:avLst/>
          </a:prstGeom>
        </p:spPr>
        <p:txBody>
          <a:bodyPr wrap="none">
            <a:spAutoFit/>
          </a:bodyPr>
          <a:lstStyle/>
          <a:p>
            <a:r>
              <a:rPr lang="en-US" dirty="0"/>
              <a:t>Anesthesiology.2008;108:812-21.</a:t>
            </a:r>
          </a:p>
        </p:txBody>
      </p:sp>
    </p:spTree>
    <p:extLst>
      <p:ext uri="{BB962C8B-B14F-4D97-AF65-F5344CB8AC3E}">
        <p14:creationId xmlns="" xmlns:p14="http://schemas.microsoft.com/office/powerpoint/2010/main" val="28993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ChangeArrowheads="1"/>
          </p:cNvSpPr>
          <p:nvPr>
            <p:ph type="title" idx="4294967295"/>
          </p:nvPr>
        </p:nvSpPr>
        <p:spPr>
          <a:xfrm>
            <a:off x="369888" y="787400"/>
            <a:ext cx="8058150" cy="479425"/>
          </a:xfrm>
        </p:spPr>
        <p:txBody>
          <a:bodyPr/>
          <a:lstStyle/>
          <a:p>
            <a:r>
              <a:rPr lang="en-US" dirty="0" smtClean="0"/>
              <a:t>Measures of sleep apnea frequency</a:t>
            </a:r>
          </a:p>
        </p:txBody>
      </p:sp>
      <p:sp>
        <p:nvSpPr>
          <p:cNvPr id="330754" name="Rectangle 3"/>
          <p:cNvSpPr>
            <a:spLocks noGrp="1" noChangeArrowheads="1"/>
          </p:cNvSpPr>
          <p:nvPr>
            <p:ph type="body" idx="4294967295"/>
          </p:nvPr>
        </p:nvSpPr>
        <p:spPr>
          <a:xfrm>
            <a:off x="314325" y="1782763"/>
            <a:ext cx="8478838" cy="4497387"/>
          </a:xfrm>
        </p:spPr>
        <p:txBody>
          <a:bodyPr/>
          <a:lstStyle/>
          <a:p>
            <a:pPr>
              <a:lnSpc>
                <a:spcPct val="75000"/>
              </a:lnSpc>
              <a:spcBef>
                <a:spcPct val="40000"/>
              </a:spcBef>
              <a:spcAft>
                <a:spcPct val="30000"/>
              </a:spcAft>
              <a:buClr>
                <a:schemeClr val="tx1"/>
              </a:buClr>
            </a:pPr>
            <a:r>
              <a:rPr lang="en-US" sz="2400" b="1" dirty="0" smtClean="0">
                <a:solidFill>
                  <a:schemeClr val="accent1">
                    <a:lumMod val="50000"/>
                  </a:schemeClr>
                </a:solidFill>
              </a:rPr>
              <a:t>Apnea Index</a:t>
            </a:r>
          </a:p>
          <a:p>
            <a:pPr marL="457200" lvl="1" indent="0">
              <a:lnSpc>
                <a:spcPct val="75000"/>
              </a:lnSpc>
              <a:spcBef>
                <a:spcPct val="40000"/>
              </a:spcBef>
              <a:buClr>
                <a:schemeClr val="tx1"/>
              </a:buClr>
              <a:buNone/>
            </a:pPr>
            <a:r>
              <a:rPr lang="en-US" sz="2400" dirty="0" smtClean="0"/>
              <a:t># apneas per hour of sleep</a:t>
            </a:r>
          </a:p>
          <a:p>
            <a:pPr marL="457200" lvl="1" indent="0">
              <a:lnSpc>
                <a:spcPct val="75000"/>
              </a:lnSpc>
              <a:spcBef>
                <a:spcPct val="40000"/>
              </a:spcBef>
              <a:buClr>
                <a:schemeClr val="tx1"/>
              </a:buClr>
              <a:buNone/>
            </a:pPr>
            <a:r>
              <a:rPr lang="en-US" sz="2400" dirty="0" smtClean="0"/>
              <a:t># of obstructive apneas per hour of sleep</a:t>
            </a:r>
          </a:p>
          <a:p>
            <a:pPr marL="457200" lvl="1" indent="0">
              <a:lnSpc>
                <a:spcPct val="75000"/>
              </a:lnSpc>
              <a:spcBef>
                <a:spcPct val="40000"/>
              </a:spcBef>
              <a:buClr>
                <a:schemeClr val="tx1"/>
              </a:buClr>
              <a:buNone/>
            </a:pPr>
            <a:r>
              <a:rPr lang="en-US" sz="2400" dirty="0" smtClean="0"/>
              <a:t># of central apnea’s per hour of sleep</a:t>
            </a:r>
          </a:p>
          <a:p>
            <a:pPr>
              <a:lnSpc>
                <a:spcPct val="75000"/>
              </a:lnSpc>
              <a:spcBef>
                <a:spcPct val="40000"/>
              </a:spcBef>
              <a:spcAft>
                <a:spcPct val="30000"/>
              </a:spcAft>
              <a:buClr>
                <a:schemeClr val="tx1"/>
              </a:buClr>
            </a:pPr>
            <a:endParaRPr lang="en-US" sz="2400" b="1" dirty="0" smtClean="0">
              <a:solidFill>
                <a:schemeClr val="accent1">
                  <a:lumMod val="50000"/>
                </a:schemeClr>
              </a:solidFill>
            </a:endParaRPr>
          </a:p>
          <a:p>
            <a:pPr>
              <a:lnSpc>
                <a:spcPct val="75000"/>
              </a:lnSpc>
              <a:spcBef>
                <a:spcPct val="40000"/>
              </a:spcBef>
              <a:spcAft>
                <a:spcPct val="30000"/>
              </a:spcAft>
              <a:buClr>
                <a:schemeClr val="tx1"/>
              </a:buClr>
            </a:pPr>
            <a:r>
              <a:rPr lang="en-US" sz="2400" b="1" dirty="0" smtClean="0">
                <a:solidFill>
                  <a:schemeClr val="accent1">
                    <a:lumMod val="50000"/>
                  </a:schemeClr>
                </a:solidFill>
              </a:rPr>
              <a:t>Hypopnea Index</a:t>
            </a:r>
          </a:p>
          <a:p>
            <a:pPr marL="457200" lvl="1" indent="0">
              <a:lnSpc>
                <a:spcPct val="75000"/>
              </a:lnSpc>
              <a:spcBef>
                <a:spcPct val="40000"/>
              </a:spcBef>
              <a:buClr>
                <a:schemeClr val="tx1"/>
              </a:buClr>
              <a:buNone/>
            </a:pPr>
            <a:r>
              <a:rPr lang="en-US" sz="2400" dirty="0" smtClean="0"/>
              <a:t># of reduction in patient flow per hour of sleep </a:t>
            </a:r>
          </a:p>
          <a:p>
            <a:pPr marL="457200" lvl="1" indent="0">
              <a:lnSpc>
                <a:spcPct val="75000"/>
              </a:lnSpc>
              <a:spcBef>
                <a:spcPct val="40000"/>
              </a:spcBef>
              <a:buClr>
                <a:schemeClr val="tx1"/>
              </a:buClr>
              <a:buNone/>
            </a:pPr>
            <a:r>
              <a:rPr lang="en-US" sz="2400" dirty="0" smtClean="0"/>
              <a:t># of central or obstructive hypopnea’s per hour of sleep </a:t>
            </a:r>
          </a:p>
          <a:p>
            <a:pPr>
              <a:lnSpc>
                <a:spcPct val="75000"/>
              </a:lnSpc>
              <a:spcBef>
                <a:spcPct val="50000"/>
              </a:spcBef>
              <a:spcAft>
                <a:spcPct val="30000"/>
              </a:spcAft>
              <a:buClr>
                <a:schemeClr val="tx1"/>
              </a:buClr>
            </a:pPr>
            <a:endParaRPr lang="en-US" sz="2400" dirty="0" smtClean="0"/>
          </a:p>
          <a:p>
            <a:pPr>
              <a:lnSpc>
                <a:spcPct val="75000"/>
              </a:lnSpc>
            </a:pPr>
            <a:endParaRPr lang="en-US" sz="1100" dirty="0" smtClean="0"/>
          </a:p>
        </p:txBody>
      </p:sp>
    </p:spTree>
    <p:extLst>
      <p:ext uri="{BB962C8B-B14F-4D97-AF65-F5344CB8AC3E}">
        <p14:creationId xmlns="" xmlns:p14="http://schemas.microsoft.com/office/powerpoint/2010/main" val="37262734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idx="4294967295"/>
          </p:nvPr>
        </p:nvSpPr>
        <p:spPr>
          <a:xfrm>
            <a:off x="369888" y="787400"/>
            <a:ext cx="8359775" cy="914400"/>
          </a:xfrm>
        </p:spPr>
        <p:txBody>
          <a:bodyPr/>
          <a:lstStyle/>
          <a:p>
            <a:r>
              <a:rPr lang="en-US" dirty="0" smtClean="0"/>
              <a:t>Measures of sleep apnea frequency</a:t>
            </a:r>
          </a:p>
        </p:txBody>
      </p:sp>
      <p:sp>
        <p:nvSpPr>
          <p:cNvPr id="332802" name="Rectangle 3"/>
          <p:cNvSpPr>
            <a:spLocks noGrp="1" noChangeArrowheads="1"/>
          </p:cNvSpPr>
          <p:nvPr>
            <p:ph type="body" idx="4294967295"/>
          </p:nvPr>
        </p:nvSpPr>
        <p:spPr>
          <a:xfrm>
            <a:off x="314325" y="1792288"/>
            <a:ext cx="8359775" cy="4381500"/>
          </a:xfrm>
        </p:spPr>
        <p:txBody>
          <a:bodyPr/>
          <a:lstStyle/>
          <a:p>
            <a:pPr>
              <a:lnSpc>
                <a:spcPct val="75000"/>
              </a:lnSpc>
              <a:spcBef>
                <a:spcPct val="40000"/>
              </a:spcBef>
              <a:spcAft>
                <a:spcPct val="30000"/>
              </a:spcAft>
              <a:buClr>
                <a:schemeClr val="tx1"/>
              </a:buClr>
            </a:pPr>
            <a:r>
              <a:rPr lang="en-US" sz="2400" b="1" dirty="0" smtClean="0">
                <a:solidFill>
                  <a:schemeClr val="accent1">
                    <a:lumMod val="50000"/>
                  </a:schemeClr>
                </a:solidFill>
              </a:rPr>
              <a:t>Apnea / Hypopnea Index (AHI)</a:t>
            </a:r>
          </a:p>
          <a:p>
            <a:pPr lvl="1">
              <a:lnSpc>
                <a:spcPct val="75000"/>
              </a:lnSpc>
              <a:spcBef>
                <a:spcPct val="40000"/>
              </a:spcBef>
              <a:spcAft>
                <a:spcPct val="30000"/>
              </a:spcAft>
              <a:buClr>
                <a:schemeClr val="tx1"/>
              </a:buClr>
            </a:pPr>
            <a:r>
              <a:rPr lang="en-US" sz="2400" dirty="0" smtClean="0"/>
              <a:t>Number of apneas + hypopneas per hour of sleep</a:t>
            </a:r>
          </a:p>
          <a:p>
            <a:pPr>
              <a:lnSpc>
                <a:spcPct val="75000"/>
              </a:lnSpc>
              <a:spcBef>
                <a:spcPct val="40000"/>
              </a:spcBef>
              <a:spcAft>
                <a:spcPct val="30000"/>
              </a:spcAft>
              <a:buClr>
                <a:schemeClr val="tx1"/>
              </a:buClr>
            </a:pPr>
            <a:r>
              <a:rPr lang="en-US" sz="2400" b="1" dirty="0" smtClean="0">
                <a:solidFill>
                  <a:schemeClr val="accent1">
                    <a:lumMod val="50000"/>
                  </a:schemeClr>
                </a:solidFill>
              </a:rPr>
              <a:t>Arousal Index (AI)</a:t>
            </a:r>
          </a:p>
          <a:p>
            <a:pPr lvl="1">
              <a:lnSpc>
                <a:spcPct val="75000"/>
              </a:lnSpc>
              <a:spcBef>
                <a:spcPct val="40000"/>
              </a:spcBef>
              <a:spcAft>
                <a:spcPct val="30000"/>
              </a:spcAft>
              <a:buClr>
                <a:schemeClr val="tx1"/>
              </a:buClr>
            </a:pPr>
            <a:r>
              <a:rPr lang="en-US" sz="2400" dirty="0" smtClean="0"/>
              <a:t>When the patient arouses from sleep or changes sleep staging that does not normally occur at night</a:t>
            </a:r>
          </a:p>
          <a:p>
            <a:pPr lvl="1">
              <a:lnSpc>
                <a:spcPct val="75000"/>
              </a:lnSpc>
              <a:spcBef>
                <a:spcPct val="40000"/>
              </a:spcBef>
              <a:spcAft>
                <a:spcPct val="30000"/>
              </a:spcAft>
              <a:buClr>
                <a:schemeClr val="tx1"/>
              </a:buClr>
            </a:pPr>
            <a:r>
              <a:rPr lang="en-US" sz="2400" dirty="0" smtClean="0"/>
              <a:t>Number of arousals in EEG activity per hour of sleep </a:t>
            </a:r>
          </a:p>
          <a:p>
            <a:pPr lvl="1">
              <a:lnSpc>
                <a:spcPct val="75000"/>
              </a:lnSpc>
              <a:spcBef>
                <a:spcPct val="40000"/>
              </a:spcBef>
              <a:spcAft>
                <a:spcPct val="30000"/>
              </a:spcAft>
              <a:buClr>
                <a:schemeClr val="tx1"/>
              </a:buClr>
            </a:pPr>
            <a:r>
              <a:rPr lang="en-US" sz="2400" dirty="0" smtClean="0"/>
              <a:t>Associated with apnea/hypopnea/desaturation events</a:t>
            </a:r>
          </a:p>
          <a:p>
            <a:pPr lvl="1">
              <a:lnSpc>
                <a:spcPct val="75000"/>
              </a:lnSpc>
              <a:spcBef>
                <a:spcPct val="40000"/>
              </a:spcBef>
              <a:spcAft>
                <a:spcPct val="30000"/>
              </a:spcAft>
              <a:buClr>
                <a:schemeClr val="tx1"/>
              </a:buClr>
            </a:pPr>
            <a:r>
              <a:rPr lang="en-US" sz="2400" dirty="0" smtClean="0"/>
              <a:t>Associated with other events (PLM, seizure, etc.)</a:t>
            </a:r>
          </a:p>
          <a:p>
            <a:endParaRPr lang="en-US" sz="2400" dirty="0" smtClean="0"/>
          </a:p>
        </p:txBody>
      </p:sp>
    </p:spTree>
    <p:extLst>
      <p:ext uri="{BB962C8B-B14F-4D97-AF65-F5344CB8AC3E}">
        <p14:creationId xmlns="" xmlns:p14="http://schemas.microsoft.com/office/powerpoint/2010/main" val="211098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idx="4294967295"/>
          </p:nvPr>
        </p:nvSpPr>
        <p:spPr>
          <a:xfrm>
            <a:off x="358775" y="785813"/>
            <a:ext cx="8229600" cy="647700"/>
          </a:xfrm>
        </p:spPr>
        <p:txBody>
          <a:bodyPr/>
          <a:lstStyle/>
          <a:p>
            <a:r>
              <a:rPr lang="en-US" dirty="0" smtClean="0"/>
              <a:t>Classification of respiratory events</a:t>
            </a:r>
          </a:p>
        </p:txBody>
      </p:sp>
      <p:sp>
        <p:nvSpPr>
          <p:cNvPr id="333826" name="Rectangle 3"/>
          <p:cNvSpPr>
            <a:spLocks noGrp="1" noChangeArrowheads="1"/>
          </p:cNvSpPr>
          <p:nvPr>
            <p:ph type="body" sz="half" idx="4294967295"/>
          </p:nvPr>
        </p:nvSpPr>
        <p:spPr>
          <a:xfrm>
            <a:off x="4788025" y="2098675"/>
            <a:ext cx="4104456" cy="3778597"/>
          </a:xfrm>
          <a:solidFill>
            <a:schemeClr val="accent1"/>
          </a:solidFill>
        </p:spPr>
        <p:txBody>
          <a:bodyPr/>
          <a:lstStyle/>
          <a:p>
            <a:r>
              <a:rPr lang="en-US" sz="2400" dirty="0" smtClean="0"/>
              <a:t>Mild sleep apnea</a:t>
            </a:r>
          </a:p>
          <a:p>
            <a:pPr lvl="1"/>
            <a:r>
              <a:rPr lang="en-US" sz="2400" dirty="0" smtClean="0"/>
              <a:t>AHI is 5 to 15 with excessive daytime sleepiness (EDS)</a:t>
            </a:r>
          </a:p>
          <a:p>
            <a:r>
              <a:rPr lang="en-US" sz="2400" dirty="0" smtClean="0"/>
              <a:t>Moderate sleep apnea</a:t>
            </a:r>
          </a:p>
          <a:p>
            <a:pPr lvl="1"/>
            <a:r>
              <a:rPr lang="en-US" sz="2400" dirty="0" smtClean="0"/>
              <a:t>AHI &gt;15 to 30 with EDS</a:t>
            </a:r>
          </a:p>
          <a:p>
            <a:r>
              <a:rPr lang="en-US" sz="2400" dirty="0" smtClean="0"/>
              <a:t>Severe sleep apnea</a:t>
            </a:r>
          </a:p>
          <a:p>
            <a:pPr lvl="1"/>
            <a:r>
              <a:rPr lang="en-US" sz="2400" dirty="0" smtClean="0"/>
              <a:t>AHI &gt; 30 with EDS</a:t>
            </a:r>
          </a:p>
        </p:txBody>
      </p:sp>
      <p:pic>
        <p:nvPicPr>
          <p:cNvPr id="333827" name="Picture 4" descr="Woman MD2"/>
          <p:cNvPicPr>
            <a:picLocks noGrp="1" noChangeAspect="1" noChangeArrowheads="1"/>
          </p:cNvPicPr>
          <p:nvPr>
            <p:ph sz="half" idx="4294967295"/>
          </p:nvPr>
        </p:nvPicPr>
        <p:blipFill>
          <a:blip r:embed="rId3" cstate="print">
            <a:lum bright="-6000" contrast="6000"/>
          </a:blip>
          <a:srcRect/>
          <a:stretch>
            <a:fillRect/>
          </a:stretch>
        </p:blipFill>
        <p:spPr>
          <a:xfrm>
            <a:off x="571500" y="2098675"/>
            <a:ext cx="3724275" cy="3032125"/>
          </a:xfrm>
          <a:ln w="6350">
            <a:solidFill>
              <a:schemeClr val="tx1"/>
            </a:solidFill>
          </a:ln>
        </p:spPr>
      </p:pic>
    </p:spTree>
    <p:extLst>
      <p:ext uri="{BB962C8B-B14F-4D97-AF65-F5344CB8AC3E}">
        <p14:creationId xmlns="" xmlns:p14="http://schemas.microsoft.com/office/powerpoint/2010/main" val="7558759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idx="4294967295"/>
          </p:nvPr>
        </p:nvSpPr>
        <p:spPr>
          <a:xfrm>
            <a:off x="347663" y="779463"/>
            <a:ext cx="8415337" cy="830262"/>
          </a:xfrm>
        </p:spPr>
        <p:txBody>
          <a:bodyPr/>
          <a:lstStyle/>
          <a:p>
            <a:r>
              <a:rPr lang="en-US" dirty="0" smtClean="0"/>
              <a:t>Patients to consider for OSA screening</a:t>
            </a:r>
          </a:p>
        </p:txBody>
      </p:sp>
      <p:sp>
        <p:nvSpPr>
          <p:cNvPr id="300034" name="Rectangle 3"/>
          <p:cNvSpPr>
            <a:spLocks noGrp="1" noChangeArrowheads="1"/>
          </p:cNvSpPr>
          <p:nvPr>
            <p:ph type="body" sz="half" idx="4294967295"/>
          </p:nvPr>
        </p:nvSpPr>
        <p:spPr>
          <a:xfrm>
            <a:off x="347662" y="1789113"/>
            <a:ext cx="4728393" cy="4097337"/>
          </a:xfrm>
        </p:spPr>
        <p:txBody>
          <a:bodyPr/>
          <a:lstStyle/>
          <a:p>
            <a:pPr>
              <a:lnSpc>
                <a:spcPct val="90000"/>
              </a:lnSpc>
              <a:buClr>
                <a:schemeClr val="tx1"/>
              </a:buClr>
            </a:pPr>
            <a:r>
              <a:rPr lang="en-US" dirty="0" smtClean="0"/>
              <a:t>C/O fatigue or unrefreshed sleep</a:t>
            </a:r>
          </a:p>
          <a:p>
            <a:pPr>
              <a:lnSpc>
                <a:spcPct val="90000"/>
              </a:lnSpc>
              <a:buClr>
                <a:schemeClr val="tx1"/>
              </a:buClr>
            </a:pPr>
            <a:r>
              <a:rPr lang="en-US" dirty="0" smtClean="0"/>
              <a:t>Hypertension (HTN)</a:t>
            </a:r>
          </a:p>
          <a:p>
            <a:pPr lvl="1">
              <a:lnSpc>
                <a:spcPct val="90000"/>
              </a:lnSpc>
              <a:buClr>
                <a:schemeClr val="tx1"/>
              </a:buClr>
            </a:pPr>
            <a:r>
              <a:rPr lang="en-US" dirty="0" smtClean="0"/>
              <a:t>Newly identified HTN</a:t>
            </a:r>
          </a:p>
          <a:p>
            <a:pPr lvl="1">
              <a:lnSpc>
                <a:spcPct val="90000"/>
              </a:lnSpc>
              <a:buClr>
                <a:schemeClr val="tx1"/>
              </a:buClr>
            </a:pPr>
            <a:r>
              <a:rPr lang="en-US" dirty="0" smtClean="0"/>
              <a:t>Resistant or refractory HTN </a:t>
            </a:r>
          </a:p>
          <a:p>
            <a:pPr>
              <a:lnSpc>
                <a:spcPct val="90000"/>
              </a:lnSpc>
              <a:buClr>
                <a:schemeClr val="tx1"/>
              </a:buClr>
            </a:pPr>
            <a:r>
              <a:rPr lang="en-US" dirty="0" smtClean="0"/>
              <a:t>CHF with nocturnal angina or Cardiovascular (CV) disease</a:t>
            </a:r>
          </a:p>
          <a:p>
            <a:pPr>
              <a:lnSpc>
                <a:spcPct val="90000"/>
              </a:lnSpc>
              <a:buClr>
                <a:schemeClr val="tx1"/>
              </a:buClr>
            </a:pPr>
            <a:r>
              <a:rPr lang="en-US" dirty="0" smtClean="0"/>
              <a:t>Bariatric patients</a:t>
            </a:r>
          </a:p>
          <a:p>
            <a:pPr>
              <a:lnSpc>
                <a:spcPct val="90000"/>
              </a:lnSpc>
              <a:buClr>
                <a:schemeClr val="tx1"/>
              </a:buClr>
            </a:pPr>
            <a:r>
              <a:rPr lang="en-US" dirty="0" smtClean="0"/>
              <a:t>Patients with large necks</a:t>
            </a:r>
          </a:p>
          <a:p>
            <a:pPr lvl="1">
              <a:lnSpc>
                <a:spcPct val="90000"/>
              </a:lnSpc>
              <a:buClr>
                <a:schemeClr val="tx1"/>
              </a:buClr>
            </a:pPr>
            <a:r>
              <a:rPr lang="en-US" dirty="0" smtClean="0"/>
              <a:t>17 in for men, 16 in for women</a:t>
            </a:r>
          </a:p>
          <a:p>
            <a:pPr>
              <a:lnSpc>
                <a:spcPct val="90000"/>
              </a:lnSpc>
              <a:buClr>
                <a:schemeClr val="tx1"/>
              </a:buClr>
            </a:pPr>
            <a:r>
              <a:rPr lang="en-US" dirty="0" smtClean="0"/>
              <a:t>Patients with small jaws</a:t>
            </a:r>
          </a:p>
          <a:p>
            <a:pPr>
              <a:lnSpc>
                <a:spcPct val="90000"/>
              </a:lnSpc>
              <a:buClr>
                <a:schemeClr val="tx1"/>
              </a:buClr>
            </a:pPr>
            <a:r>
              <a:rPr lang="en-US" dirty="0" smtClean="0"/>
              <a:t>Patients with metabolic syndromes</a:t>
            </a:r>
          </a:p>
          <a:p>
            <a:pPr>
              <a:lnSpc>
                <a:spcPct val="90000"/>
              </a:lnSpc>
              <a:buClr>
                <a:schemeClr val="tx1"/>
              </a:buClr>
            </a:pPr>
            <a:endParaRPr lang="en-US" sz="1800" dirty="0" smtClean="0"/>
          </a:p>
        </p:txBody>
      </p:sp>
      <p:pic>
        <p:nvPicPr>
          <p:cNvPr id="300035" name="Picture 4" descr="MPj04223440000[1]"/>
          <p:cNvPicPr>
            <a:picLocks noGrp="1" noChangeAspect="1" noChangeArrowheads="1"/>
          </p:cNvPicPr>
          <p:nvPr>
            <p:ph sz="half" idx="4294967295"/>
          </p:nvPr>
        </p:nvPicPr>
        <p:blipFill>
          <a:blip r:embed="rId3" cstate="print">
            <a:lum bright="-6000" contrast="6000"/>
          </a:blip>
          <a:srcRect/>
          <a:stretch>
            <a:fillRect/>
          </a:stretch>
        </p:blipFill>
        <p:spPr>
          <a:xfrm>
            <a:off x="5391150" y="1900238"/>
            <a:ext cx="3057525" cy="3986212"/>
          </a:xfrm>
          <a:ln>
            <a:solidFill>
              <a:schemeClr val="tx2"/>
            </a:solidFill>
          </a:ln>
        </p:spPr>
      </p:pic>
    </p:spTree>
    <p:extLst>
      <p:ext uri="{BB962C8B-B14F-4D97-AF65-F5344CB8AC3E}">
        <p14:creationId xmlns="" xmlns:p14="http://schemas.microsoft.com/office/powerpoint/2010/main" val="18589072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4"/>
          <p:cNvSpPr>
            <a:spLocks noGrp="1" noChangeArrowheads="1"/>
          </p:cNvSpPr>
          <p:nvPr>
            <p:ph idx="1"/>
          </p:nvPr>
        </p:nvSpPr>
        <p:spPr>
          <a:xfrm>
            <a:off x="333375" y="1770063"/>
            <a:ext cx="8229600" cy="4513262"/>
          </a:xfrm>
        </p:spPr>
        <p:txBody>
          <a:bodyPr/>
          <a:lstStyle/>
          <a:p>
            <a:pPr>
              <a:lnSpc>
                <a:spcPct val="90000"/>
              </a:lnSpc>
              <a:buClr>
                <a:schemeClr val="tx1"/>
              </a:buClr>
            </a:pPr>
            <a:r>
              <a:rPr lang="en-US" b="1" dirty="0" smtClean="0">
                <a:solidFill>
                  <a:schemeClr val="accent1">
                    <a:lumMod val="50000"/>
                  </a:schemeClr>
                </a:solidFill>
              </a:rPr>
              <a:t>CPAP</a:t>
            </a:r>
            <a:r>
              <a:rPr lang="en-US" b="1" dirty="0" smtClean="0">
                <a:solidFill>
                  <a:srgbClr val="990033"/>
                </a:solidFill>
              </a:rPr>
              <a:t> </a:t>
            </a:r>
          </a:p>
          <a:p>
            <a:pPr lvl="2">
              <a:lnSpc>
                <a:spcPct val="90000"/>
              </a:lnSpc>
              <a:buClr>
                <a:schemeClr val="tx1"/>
              </a:buClr>
            </a:pPr>
            <a:r>
              <a:rPr lang="en-US" dirty="0" smtClean="0"/>
              <a:t>One level of pressure on inspiration and exhalation</a:t>
            </a:r>
          </a:p>
          <a:p>
            <a:pPr lvl="2">
              <a:lnSpc>
                <a:spcPct val="90000"/>
              </a:lnSpc>
              <a:buClr>
                <a:schemeClr val="tx1"/>
              </a:buClr>
            </a:pPr>
            <a:r>
              <a:rPr lang="en-US" dirty="0" smtClean="0"/>
              <a:t>Device may have the option to provide pressure relief in early exhalation</a:t>
            </a:r>
          </a:p>
          <a:p>
            <a:pPr>
              <a:lnSpc>
                <a:spcPct val="90000"/>
              </a:lnSpc>
              <a:buClr>
                <a:schemeClr val="tx1"/>
              </a:buClr>
            </a:pPr>
            <a:r>
              <a:rPr lang="en-US" b="1" dirty="0" smtClean="0">
                <a:solidFill>
                  <a:schemeClr val="accent1">
                    <a:lumMod val="50000"/>
                  </a:schemeClr>
                </a:solidFill>
              </a:rPr>
              <a:t>Bi-level therapy</a:t>
            </a:r>
          </a:p>
          <a:p>
            <a:pPr lvl="2">
              <a:lnSpc>
                <a:spcPct val="90000"/>
              </a:lnSpc>
              <a:buClr>
                <a:schemeClr val="tx1"/>
              </a:buClr>
            </a:pPr>
            <a:r>
              <a:rPr lang="en-US" dirty="0" smtClean="0"/>
              <a:t>One level of pressure on inspiration and lower level of pressure on expiration</a:t>
            </a:r>
          </a:p>
          <a:p>
            <a:pPr lvl="2">
              <a:lnSpc>
                <a:spcPct val="90000"/>
              </a:lnSpc>
              <a:buClr>
                <a:schemeClr val="tx1"/>
              </a:buClr>
            </a:pPr>
            <a:r>
              <a:rPr lang="en-US" dirty="0" smtClean="0"/>
              <a:t>Device may have the option to provide pressure relief in early exhalation</a:t>
            </a:r>
          </a:p>
          <a:p>
            <a:pPr>
              <a:lnSpc>
                <a:spcPct val="90000"/>
              </a:lnSpc>
              <a:buClr>
                <a:schemeClr val="tx1"/>
              </a:buClr>
            </a:pPr>
            <a:r>
              <a:rPr lang="en-US" b="1" dirty="0" smtClean="0">
                <a:solidFill>
                  <a:schemeClr val="accent1">
                    <a:lumMod val="50000"/>
                  </a:schemeClr>
                </a:solidFill>
              </a:rPr>
              <a:t>Auto titration therapy</a:t>
            </a:r>
          </a:p>
          <a:p>
            <a:pPr lvl="2">
              <a:lnSpc>
                <a:spcPct val="90000"/>
              </a:lnSpc>
              <a:buClr>
                <a:schemeClr val="tx1"/>
              </a:buClr>
            </a:pPr>
            <a:r>
              <a:rPr lang="en-US" dirty="0" smtClean="0"/>
              <a:t>Device pressure is adjusted based on airway dynamics and device algorithm</a:t>
            </a:r>
          </a:p>
          <a:p>
            <a:pPr>
              <a:lnSpc>
                <a:spcPct val="90000"/>
              </a:lnSpc>
            </a:pPr>
            <a:endParaRPr lang="en-US" dirty="0" smtClean="0"/>
          </a:p>
        </p:txBody>
      </p:sp>
      <p:sp>
        <p:nvSpPr>
          <p:cNvPr id="344065" name="Rectangle 2"/>
          <p:cNvSpPr>
            <a:spLocks noGrp="1" noChangeArrowheads="1"/>
          </p:cNvSpPr>
          <p:nvPr>
            <p:ph type="title"/>
          </p:nvPr>
        </p:nvSpPr>
        <p:spPr>
          <a:xfrm>
            <a:off x="347663" y="790575"/>
            <a:ext cx="7162800" cy="527050"/>
          </a:xfrm>
        </p:spPr>
        <p:txBody>
          <a:bodyPr>
            <a:normAutofit/>
          </a:bodyPr>
          <a:lstStyle/>
          <a:p>
            <a:r>
              <a:rPr lang="en-US" dirty="0" smtClean="0"/>
              <a:t>PAP therapy for patients with OSA</a:t>
            </a:r>
            <a:r>
              <a:rPr lang="en-US" sz="2700" dirty="0" smtClean="0"/>
              <a:t> </a:t>
            </a:r>
          </a:p>
        </p:txBody>
      </p:sp>
      <p:sp>
        <p:nvSpPr>
          <p:cNvPr id="344066" name="Rectangle 3"/>
          <p:cNvSpPr>
            <a:spLocks noChangeArrowheads="1"/>
          </p:cNvSpPr>
          <p:nvPr/>
        </p:nvSpPr>
        <p:spPr bwMode="auto">
          <a:xfrm>
            <a:off x="360363" y="1760538"/>
            <a:ext cx="8445500" cy="4591050"/>
          </a:xfrm>
          <a:prstGeom prst="rect">
            <a:avLst/>
          </a:prstGeom>
          <a:noFill/>
          <a:ln w="9525">
            <a:noFill/>
            <a:miter lim="800000"/>
            <a:headEnd/>
            <a:tailEnd/>
          </a:ln>
        </p:spPr>
        <p:txBody>
          <a:bodyPr/>
          <a:lstStyle/>
          <a:p>
            <a:pPr marL="254000" indent="-254000" eaLnBrk="0" hangingPunct="0">
              <a:lnSpc>
                <a:spcPct val="105000"/>
              </a:lnSpc>
              <a:spcBef>
                <a:spcPct val="20000"/>
              </a:spcBef>
              <a:buClr>
                <a:schemeClr val="tx1"/>
              </a:buClr>
              <a:buSzPct val="100000"/>
              <a:buFontTx/>
              <a:buChar char="•"/>
            </a:pPr>
            <a:endParaRPr lang="en-US" dirty="0"/>
          </a:p>
        </p:txBody>
      </p:sp>
    </p:spTree>
    <p:extLst>
      <p:ext uri="{BB962C8B-B14F-4D97-AF65-F5344CB8AC3E}">
        <p14:creationId xmlns="" xmlns:p14="http://schemas.microsoft.com/office/powerpoint/2010/main" val="29196662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2"/>
            </p:custDataLst>
          </p:nvPr>
        </p:nvSpPr>
        <p:spPr>
          <a:xfrm>
            <a:off x="467544" y="1628800"/>
            <a:ext cx="8359775" cy="4658114"/>
          </a:xfrm>
          <a:ln w="0"/>
          <a:effectLst/>
          <a:extLst>
            <a:ext uri="{53640926-AAD7-44D8-BBD7-CCE9431645EC}">
              <a14:shadowObscured xmlns="" xmlns:a14="http://schemas.microsoft.com/office/drawing/2010/main"/>
            </a:ext>
          </a:extLst>
        </p:spPr>
        <p:txBody>
          <a:bodyPr wrap="square" lIns="0" tIns="0" rIns="0" bIns="0">
            <a:normAutofit fontScale="92500" lnSpcReduction="10000"/>
          </a:bodyPr>
          <a:lstStyle/>
          <a:p>
            <a:r>
              <a:rPr lang="en-US" sz="1900" dirty="0" smtClean="0"/>
              <a:t>Automatically titrates pressure support</a:t>
            </a:r>
          </a:p>
          <a:p>
            <a:pPr lvl="1"/>
            <a:r>
              <a:rPr lang="en-US" sz="1900" dirty="0" smtClean="0"/>
              <a:t>Changes in body position</a:t>
            </a:r>
          </a:p>
          <a:p>
            <a:pPr lvl="1"/>
            <a:r>
              <a:rPr lang="en-US" sz="1900" dirty="0" smtClean="0"/>
              <a:t>Sleep stage</a:t>
            </a:r>
          </a:p>
          <a:p>
            <a:pPr lvl="1"/>
            <a:r>
              <a:rPr lang="en-US" sz="1900" dirty="0" smtClean="0"/>
              <a:t>Changes in respiratory mechanics</a:t>
            </a:r>
          </a:p>
          <a:p>
            <a:pPr marL="457200" lvl="1" indent="0">
              <a:buNone/>
            </a:pPr>
            <a:endParaRPr lang="en-US" sz="1900" dirty="0" smtClean="0"/>
          </a:p>
          <a:p>
            <a:r>
              <a:rPr lang="en-US" sz="1900" dirty="0" smtClean="0"/>
              <a:t>Delivers average tidal volume</a:t>
            </a:r>
          </a:p>
          <a:p>
            <a:pPr lvl="1"/>
            <a:r>
              <a:rPr lang="en-US" sz="1900" dirty="0" smtClean="0"/>
              <a:t>Within the night</a:t>
            </a:r>
          </a:p>
          <a:p>
            <a:pPr lvl="1"/>
            <a:r>
              <a:rPr lang="en-US" sz="1900" dirty="0" smtClean="0"/>
              <a:t>Long-term progression</a:t>
            </a:r>
          </a:p>
          <a:p>
            <a:pPr marL="457200" lvl="1" indent="0">
              <a:buNone/>
            </a:pPr>
            <a:endParaRPr lang="en-US" sz="1900" dirty="0" smtClean="0"/>
          </a:p>
          <a:p>
            <a:r>
              <a:rPr lang="en-US" sz="1900" dirty="0" smtClean="0"/>
              <a:t>AVAPS produces results comparable to sleep lab titration of PS</a:t>
            </a:r>
            <a:r>
              <a:rPr lang="en-US" sz="1900" baseline="30000" dirty="0" smtClean="0"/>
              <a:t>1</a:t>
            </a:r>
            <a:r>
              <a:rPr lang="en-US" sz="1900" dirty="0" smtClean="0"/>
              <a:t> </a:t>
            </a:r>
          </a:p>
          <a:p>
            <a:pPr lvl="1"/>
            <a:r>
              <a:rPr lang="en-US" sz="1900" dirty="0" smtClean="0"/>
              <a:t>CO</a:t>
            </a:r>
            <a:r>
              <a:rPr lang="en-US" sz="1900" baseline="-25000" dirty="0" smtClean="0"/>
              <a:t>2</a:t>
            </a:r>
            <a:r>
              <a:rPr lang="en-US" sz="1900" dirty="0" smtClean="0"/>
              <a:t> reduction</a:t>
            </a:r>
          </a:p>
          <a:p>
            <a:pPr lvl="1"/>
            <a:r>
              <a:rPr lang="en-US" sz="1900" dirty="0" smtClean="0"/>
              <a:t>Health-related </a:t>
            </a:r>
            <a:r>
              <a:rPr lang="en-US" sz="1900" dirty="0"/>
              <a:t>q</a:t>
            </a:r>
            <a:r>
              <a:rPr lang="en-US" sz="1900" dirty="0" smtClean="0"/>
              <a:t>uality of life</a:t>
            </a:r>
          </a:p>
          <a:p>
            <a:pPr lvl="1"/>
            <a:r>
              <a:rPr lang="en-US" sz="1900" dirty="0" smtClean="0"/>
              <a:t>Sleep quality</a:t>
            </a:r>
          </a:p>
          <a:p>
            <a:pPr marL="457200" lvl="1" indent="0">
              <a:buNone/>
            </a:pPr>
            <a:r>
              <a:rPr lang="en-US" dirty="0" smtClean="0"/>
              <a:t>							</a:t>
            </a:r>
          </a:p>
          <a:p>
            <a:pPr marL="0" indent="0">
              <a:buNone/>
            </a:pPr>
            <a:endParaRPr lang="en-US" dirty="0" smtClean="0"/>
          </a:p>
        </p:txBody>
      </p:sp>
      <p:sp>
        <p:nvSpPr>
          <p:cNvPr id="6" name="TextBox 5"/>
          <p:cNvSpPr txBox="1"/>
          <p:nvPr>
            <p:custDataLst>
              <p:tags r:id="rId3"/>
            </p:custDataLst>
          </p:nvPr>
        </p:nvSpPr>
        <p:spPr>
          <a:xfrm>
            <a:off x="539552" y="6088868"/>
            <a:ext cx="7848872" cy="423193"/>
          </a:xfrm>
          <a:prstGeom prst="rect">
            <a:avLst/>
          </a:prstGeom>
          <a:noFill/>
        </p:spPr>
        <p:txBody>
          <a:bodyPr wrap="square" rtlCol="0">
            <a:spAutoFit/>
          </a:bodyPr>
          <a:lstStyle/>
          <a:p>
            <a:r>
              <a:rPr lang="en-US" sz="1000" baseline="30000" dirty="0"/>
              <a:t>1</a:t>
            </a:r>
            <a:r>
              <a:rPr lang="en-US" sz="1000" dirty="0" smtClean="0"/>
              <a:t>Murphy, PBThorax thoraxjnl-2011-201081: Published </a:t>
            </a:r>
            <a:r>
              <a:rPr lang="en-US" sz="1000" dirty="0"/>
              <a:t>Online First: 1 March 2012 </a:t>
            </a:r>
            <a:r>
              <a:rPr lang="en-US" sz="1000" dirty="0" smtClean="0"/>
              <a:t>doi:10.1136/thoraxjnl-2011-201081 </a:t>
            </a:r>
            <a:endParaRPr lang="en-US" sz="1000" dirty="0"/>
          </a:p>
          <a:p>
            <a:endParaRPr lang="en-US" sz="1050" dirty="0"/>
          </a:p>
        </p:txBody>
      </p:sp>
      <p:pic>
        <p:nvPicPr>
          <p:cNvPr id="1027" name="Picture 3"/>
          <p:cNvPicPr>
            <a:picLocks noChangeAspect="1" noChangeArrowheads="1"/>
          </p:cNvPicPr>
          <p:nvPr>
            <p:custDataLst>
              <p:tags r:id="rId4"/>
            </p:custDataLst>
          </p:nvPr>
        </p:nvPicPr>
        <p:blipFill rotWithShape="1">
          <a:blip r:embed="rId8" cstate="print">
            <a:extLst>
              <a:ext uri="{28A0092B-C50C-407E-A947-70E740481C1C}">
                <a14:useLocalDpi xmlns="" xmlns:a14="http://schemas.microsoft.com/office/drawing/2010/main" val="0"/>
              </a:ext>
            </a:extLst>
          </a:blip>
          <a:srcRect t="1055" r="51759" b="4321"/>
          <a:stretch/>
        </p:blipFill>
        <p:spPr bwMode="auto">
          <a:xfrm>
            <a:off x="5229243" y="-13004"/>
            <a:ext cx="3936242" cy="192021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custDataLst>
              <p:tags r:id="rId5"/>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r>
              <a:rPr lang="en-US" dirty="0" smtClean="0"/>
              <a:t>AVAPS: proven effective   	</a:t>
            </a:r>
            <a:endParaRPr lang="en-US" dirty="0"/>
          </a:p>
        </p:txBody>
      </p:sp>
      <p:sp>
        <p:nvSpPr>
          <p:cNvPr id="4" name="Slide Number Placeholder 3"/>
          <p:cNvSpPr>
            <a:spLocks noGrp="1"/>
          </p:cNvSpPr>
          <p:nvPr>
            <p:ph type="sldNum" sz="quarter" idx="10"/>
          </p:nvPr>
        </p:nvSpPr>
        <p:spPr/>
        <p:txBody>
          <a:bodyPr/>
          <a:lstStyle/>
          <a:p>
            <a:fld id="{20117264-5BBD-4983-BABC-9839F1C1C1E6}" type="slidenum">
              <a:rPr lang="en-US" smtClean="0"/>
              <a:pPr/>
              <a:t>16</a:t>
            </a:fld>
            <a:endParaRPr lang="en-US" dirty="0"/>
          </a:p>
        </p:txBody>
      </p:sp>
    </p:spTree>
    <p:custDataLst>
      <p:tags r:id="rId1"/>
    </p:custDataLst>
    <p:extLst>
      <p:ext uri="{BB962C8B-B14F-4D97-AF65-F5344CB8AC3E}">
        <p14:creationId xmlns="" xmlns:p14="http://schemas.microsoft.com/office/powerpoint/2010/main" val="64853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385763" y="533400"/>
            <a:ext cx="8640762" cy="479425"/>
          </a:xfrm>
        </p:spPr>
        <p:txBody>
          <a:bodyPr/>
          <a:lstStyle/>
          <a:p>
            <a:r>
              <a:rPr lang="it-IT" altLang="en-US" dirty="0" smtClean="0">
                <a:solidFill>
                  <a:schemeClr val="tx1"/>
                </a:solidFill>
              </a:rPr>
              <a:t>AVAPS: Potential indications</a:t>
            </a:r>
          </a:p>
        </p:txBody>
      </p:sp>
      <p:sp>
        <p:nvSpPr>
          <p:cNvPr id="29699" name="Rectangle 3"/>
          <p:cNvSpPr>
            <a:spLocks noGrp="1" noChangeArrowheads="1"/>
          </p:cNvSpPr>
          <p:nvPr>
            <p:ph type="subTitle" idx="4294967295"/>
          </p:nvPr>
        </p:nvSpPr>
        <p:spPr>
          <a:xfrm>
            <a:off x="411163" y="1666875"/>
            <a:ext cx="8351837" cy="5472113"/>
          </a:xfrm>
        </p:spPr>
        <p:txBody>
          <a:bodyPr/>
          <a:lstStyle/>
          <a:p>
            <a:pPr marL="0" indent="0">
              <a:lnSpc>
                <a:spcPct val="110000"/>
              </a:lnSpc>
              <a:buClr>
                <a:schemeClr val="tx1"/>
              </a:buClr>
            </a:pPr>
            <a:r>
              <a:rPr lang="it-IT" altLang="en-US" sz="2200" dirty="0" smtClean="0">
                <a:solidFill>
                  <a:schemeClr val="folHlink"/>
                </a:solidFill>
              </a:rPr>
              <a:t> </a:t>
            </a:r>
            <a:r>
              <a:rPr lang="it-IT" altLang="en-US" sz="2400" dirty="0" smtClean="0">
                <a:solidFill>
                  <a:schemeClr val="tx1"/>
                </a:solidFill>
              </a:rPr>
              <a:t>Acute settings</a:t>
            </a:r>
          </a:p>
          <a:p>
            <a:pPr marL="742950" lvl="1" indent="-285750">
              <a:lnSpc>
                <a:spcPct val="110000"/>
              </a:lnSpc>
              <a:buClr>
                <a:schemeClr val="tx1"/>
              </a:buClr>
            </a:pPr>
            <a:r>
              <a:rPr lang="it-IT" altLang="en-US" sz="2400" dirty="0" smtClean="0">
                <a:solidFill>
                  <a:schemeClr val="tx1"/>
                </a:solidFill>
              </a:rPr>
              <a:t>Post-surgical period (OSA patients)</a:t>
            </a:r>
          </a:p>
          <a:p>
            <a:pPr marL="742950" lvl="1" indent="-285750">
              <a:lnSpc>
                <a:spcPct val="110000"/>
              </a:lnSpc>
              <a:buClr>
                <a:schemeClr val="tx1"/>
              </a:buClr>
            </a:pPr>
            <a:r>
              <a:rPr lang="it-IT" altLang="en-US" sz="2400" dirty="0" smtClean="0">
                <a:solidFill>
                  <a:schemeClr val="tx1"/>
                </a:solidFill>
              </a:rPr>
              <a:t>“Acute” OHS </a:t>
            </a:r>
          </a:p>
          <a:p>
            <a:pPr marL="0" indent="0">
              <a:lnSpc>
                <a:spcPct val="110000"/>
              </a:lnSpc>
              <a:buClr>
                <a:schemeClr val="tx1"/>
              </a:buClr>
            </a:pPr>
            <a:r>
              <a:rPr lang="it-IT" altLang="en-US" sz="2400" dirty="0" smtClean="0">
                <a:solidFill>
                  <a:schemeClr val="tx1"/>
                </a:solidFill>
              </a:rPr>
              <a:t> Chronic settings</a:t>
            </a:r>
          </a:p>
          <a:p>
            <a:pPr marL="742950" lvl="1" indent="-285750">
              <a:lnSpc>
                <a:spcPct val="110000"/>
              </a:lnSpc>
              <a:buClr>
                <a:schemeClr val="tx1"/>
              </a:buClr>
            </a:pPr>
            <a:r>
              <a:rPr lang="it-IT" altLang="en-US" sz="2400" dirty="0" smtClean="0">
                <a:solidFill>
                  <a:schemeClr val="tx1"/>
                </a:solidFill>
              </a:rPr>
              <a:t>Chronic respiratory disorders</a:t>
            </a:r>
          </a:p>
          <a:p>
            <a:pPr marL="742950" lvl="1" indent="-285750">
              <a:lnSpc>
                <a:spcPct val="110000"/>
              </a:lnSpc>
              <a:buClr>
                <a:schemeClr val="tx1"/>
              </a:buClr>
            </a:pPr>
            <a:r>
              <a:rPr lang="it-IT" altLang="en-US" sz="2400" dirty="0" smtClean="0">
                <a:solidFill>
                  <a:schemeClr val="tx1"/>
                </a:solidFill>
              </a:rPr>
              <a:t>Sleep-related pathologies </a:t>
            </a:r>
          </a:p>
          <a:p>
            <a:pPr marL="742950" lvl="1" indent="-285750">
              <a:lnSpc>
                <a:spcPct val="110000"/>
              </a:lnSpc>
              <a:buClr>
                <a:schemeClr val="tx1"/>
              </a:buClr>
            </a:pPr>
            <a:r>
              <a:rPr lang="it-IT" altLang="en-US" sz="2400" dirty="0" smtClean="0">
                <a:solidFill>
                  <a:schemeClr val="tx1"/>
                </a:solidFill>
              </a:rPr>
              <a:t>Any ventilator dependent patient with tracheotomy </a:t>
            </a:r>
          </a:p>
          <a:p>
            <a:pPr marL="742950" lvl="1" indent="-285750">
              <a:lnSpc>
                <a:spcPct val="110000"/>
              </a:lnSpc>
              <a:buClr>
                <a:schemeClr val="tx1"/>
              </a:buClr>
            </a:pPr>
            <a:r>
              <a:rPr lang="it-IT" altLang="en-US" sz="2400" dirty="0" smtClean="0">
                <a:solidFill>
                  <a:schemeClr val="tx1"/>
                </a:solidFill>
              </a:rPr>
              <a:t>Progressive neuromusuclar disorders           </a:t>
            </a:r>
          </a:p>
          <a:p>
            <a:pPr marL="0" indent="0">
              <a:lnSpc>
                <a:spcPct val="110000"/>
              </a:lnSpc>
              <a:buClr>
                <a:srgbClr val="FFFF00"/>
              </a:buClr>
              <a:buFontTx/>
              <a:buNone/>
            </a:pPr>
            <a:endParaRPr lang="it-IT" altLang="en-US" sz="2400" dirty="0" smtClean="0">
              <a:solidFill>
                <a:schemeClr val="tx1"/>
              </a:solidFill>
            </a:endParaRPr>
          </a:p>
        </p:txBody>
      </p:sp>
    </p:spTree>
    <p:extLst>
      <p:ext uri="{BB962C8B-B14F-4D97-AF65-F5344CB8AC3E}">
        <p14:creationId xmlns="" xmlns:p14="http://schemas.microsoft.com/office/powerpoint/2010/main" val="2709506923"/>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dirty="0" smtClean="0"/>
              <a:t>AVAPS</a:t>
            </a:r>
          </a:p>
        </p:txBody>
      </p:sp>
      <p:sp>
        <p:nvSpPr>
          <p:cNvPr id="23555" name="Rectangle 3"/>
          <p:cNvSpPr>
            <a:spLocks noGrp="1" noChangeArrowheads="1"/>
          </p:cNvSpPr>
          <p:nvPr>
            <p:ph type="body" idx="4294967295"/>
          </p:nvPr>
        </p:nvSpPr>
        <p:spPr>
          <a:xfrm>
            <a:off x="390525" y="1636713"/>
            <a:ext cx="8448675" cy="4381500"/>
          </a:xfrm>
        </p:spPr>
        <p:txBody>
          <a:bodyPr/>
          <a:lstStyle/>
          <a:p>
            <a:r>
              <a:rPr lang="en-US" altLang="en-US" sz="2400" dirty="0" smtClean="0"/>
              <a:t>This mode is not a PRVC type mode</a:t>
            </a:r>
          </a:p>
          <a:p>
            <a:pPr lvl="1"/>
            <a:r>
              <a:rPr lang="en-US" altLang="en-US" sz="2400" dirty="0" smtClean="0"/>
              <a:t>It will </a:t>
            </a:r>
            <a:r>
              <a:rPr lang="en-US" altLang="en-US" sz="2400" b="1" dirty="0" smtClean="0">
                <a:solidFill>
                  <a:schemeClr val="accent1">
                    <a:lumMod val="50000"/>
                  </a:schemeClr>
                </a:solidFill>
              </a:rPr>
              <a:t>not</a:t>
            </a:r>
            <a:r>
              <a:rPr lang="en-US" altLang="en-US" sz="2400" dirty="0" smtClean="0">
                <a:solidFill>
                  <a:schemeClr val="folHlink"/>
                </a:solidFill>
              </a:rPr>
              <a:t> </a:t>
            </a:r>
            <a:r>
              <a:rPr lang="en-US" altLang="en-US" sz="2400" dirty="0" smtClean="0"/>
              <a:t>respond quickly</a:t>
            </a:r>
          </a:p>
          <a:p>
            <a:r>
              <a:rPr lang="en-US" altLang="en-US" sz="2400" dirty="0" smtClean="0"/>
              <a:t>Not intended for patients with </a:t>
            </a:r>
            <a:r>
              <a:rPr lang="en-US" altLang="en-US" sz="2400" b="1" dirty="0" smtClean="0">
                <a:solidFill>
                  <a:schemeClr val="accent1">
                    <a:lumMod val="50000"/>
                  </a:schemeClr>
                </a:solidFill>
              </a:rPr>
              <a:t>high resistance and low compliance </a:t>
            </a:r>
          </a:p>
          <a:p>
            <a:pPr lvl="1"/>
            <a:r>
              <a:rPr lang="en-US" altLang="en-US" sz="2400" dirty="0" smtClean="0"/>
              <a:t>Patients should be through their acute phase </a:t>
            </a:r>
          </a:p>
          <a:p>
            <a:r>
              <a:rPr lang="en-US" altLang="en-US" sz="2400" dirty="0" smtClean="0"/>
              <a:t>It is ideal for stabilized chronic patients</a:t>
            </a:r>
          </a:p>
          <a:p>
            <a:r>
              <a:rPr lang="en-US" altLang="en-US" sz="2400" b="1" dirty="0" smtClean="0">
                <a:solidFill>
                  <a:schemeClr val="accent1">
                    <a:lumMod val="50000"/>
                  </a:schemeClr>
                </a:solidFill>
              </a:rPr>
              <a:t>The use of a nasal mask in AVAPS mode is not recommended</a:t>
            </a:r>
          </a:p>
        </p:txBody>
      </p:sp>
    </p:spTree>
    <p:extLst>
      <p:ext uri="{BB962C8B-B14F-4D97-AF65-F5344CB8AC3E}">
        <p14:creationId xmlns="" xmlns:p14="http://schemas.microsoft.com/office/powerpoint/2010/main" val="3050169926"/>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AVAPS on the V60 </a:t>
            </a:r>
            <a:r>
              <a:rPr lang="en-US" altLang="en-US" dirty="0" smtClean="0"/>
              <a:t>vs. Trilogy </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883192888"/>
              </p:ext>
            </p:extLst>
          </p:nvPr>
        </p:nvGraphicFramePr>
        <p:xfrm>
          <a:off x="1607839" y="3284984"/>
          <a:ext cx="5928321" cy="2606830"/>
        </p:xfrm>
        <a:graphic>
          <a:graphicData uri="http://schemas.openxmlformats.org/drawingml/2006/table">
            <a:tbl>
              <a:tblPr firstRow="1" bandRow="1">
                <a:tableStyleId>{5C22544A-7EE6-4342-B048-85BDC9FD1C3A}</a:tableStyleId>
              </a:tblPr>
              <a:tblGrid>
                <a:gridCol w="1976107">
                  <a:extLst>
                    <a:ext uri="{9D8B030D-6E8A-4147-A177-3AD203B41FA5}">
                      <a16:colId xmlns="" xmlns:a16="http://schemas.microsoft.com/office/drawing/2014/main" val="4083958591"/>
                    </a:ext>
                  </a:extLst>
                </a:gridCol>
                <a:gridCol w="1976107">
                  <a:extLst>
                    <a:ext uri="{9D8B030D-6E8A-4147-A177-3AD203B41FA5}">
                      <a16:colId xmlns="" xmlns:a16="http://schemas.microsoft.com/office/drawing/2014/main" val="1660193548"/>
                    </a:ext>
                  </a:extLst>
                </a:gridCol>
                <a:gridCol w="1976107">
                  <a:extLst>
                    <a:ext uri="{9D8B030D-6E8A-4147-A177-3AD203B41FA5}">
                      <a16:colId xmlns="" xmlns:a16="http://schemas.microsoft.com/office/drawing/2014/main" val="2776831835"/>
                    </a:ext>
                  </a:extLst>
                </a:gridCol>
              </a:tblGrid>
              <a:tr h="778030">
                <a:tc>
                  <a:txBody>
                    <a:bodyPr/>
                    <a:lstStyle/>
                    <a:p>
                      <a:r>
                        <a:rPr lang="en-US" dirty="0" smtClean="0"/>
                        <a:t>Mode or </a:t>
                      </a:r>
                    </a:p>
                    <a:p>
                      <a:r>
                        <a:rPr lang="en-US" dirty="0" smtClean="0"/>
                        <a:t>Option</a:t>
                      </a:r>
                      <a:endParaRPr lang="en-US" dirty="0"/>
                    </a:p>
                  </a:txBody>
                  <a:tcPr/>
                </a:tc>
                <a:tc>
                  <a:txBody>
                    <a:bodyPr/>
                    <a:lstStyle/>
                    <a:p>
                      <a:r>
                        <a:rPr lang="en-US" b="1" dirty="0" smtClean="0"/>
                        <a:t>V60</a:t>
                      </a:r>
                      <a:endParaRPr lang="en-US" b="1" dirty="0"/>
                    </a:p>
                  </a:txBody>
                  <a:tcPr/>
                </a:tc>
                <a:tc>
                  <a:txBody>
                    <a:bodyPr/>
                    <a:lstStyle/>
                    <a:p>
                      <a:r>
                        <a:rPr lang="en-US" dirty="0" smtClean="0"/>
                        <a:t>Trilogy</a:t>
                      </a:r>
                      <a:endParaRPr lang="en-US" dirty="0"/>
                    </a:p>
                  </a:txBody>
                  <a:tcPr/>
                </a:tc>
                <a:extLst>
                  <a:ext uri="{0D108BD9-81ED-4DB2-BD59-A6C34878D82A}">
                    <a16:rowId xmlns="" xmlns:a16="http://schemas.microsoft.com/office/drawing/2014/main" val="1893095132"/>
                  </a:ext>
                </a:extLst>
              </a:tr>
              <a:tr h="778030">
                <a:tc>
                  <a:txBody>
                    <a:bodyPr/>
                    <a:lstStyle/>
                    <a:p>
                      <a:r>
                        <a:rPr lang="en-US" b="1" dirty="0" smtClean="0"/>
                        <a:t>AVAPS</a:t>
                      </a:r>
                      <a:endParaRPr lang="en-US" b="1" dirty="0"/>
                    </a:p>
                  </a:txBody>
                  <a:tcPr/>
                </a:tc>
                <a:tc>
                  <a:txBody>
                    <a:bodyPr/>
                    <a:lstStyle/>
                    <a:p>
                      <a:r>
                        <a:rPr lang="en-US" b="1" i="1" dirty="0" smtClean="0"/>
                        <a:t>Mode</a:t>
                      </a:r>
                      <a:endParaRPr lang="en-US" b="1" i="1" dirty="0"/>
                    </a:p>
                  </a:txBody>
                  <a:tcPr/>
                </a:tc>
                <a:tc>
                  <a:txBody>
                    <a:bodyPr/>
                    <a:lstStyle/>
                    <a:p>
                      <a:r>
                        <a:rPr lang="en-US" b="1" i="1" dirty="0" smtClean="0"/>
                        <a:t>Option</a:t>
                      </a:r>
                      <a:r>
                        <a:rPr lang="en-US" dirty="0" smtClean="0"/>
                        <a:t> in S,</a:t>
                      </a:r>
                      <a:r>
                        <a:rPr lang="en-US" baseline="0" dirty="0" smtClean="0"/>
                        <a:t> S/T,</a:t>
                      </a:r>
                    </a:p>
                    <a:p>
                      <a:r>
                        <a:rPr lang="en-US" baseline="0" dirty="0" smtClean="0"/>
                        <a:t>PC and T Modes</a:t>
                      </a:r>
                    </a:p>
                    <a:p>
                      <a:r>
                        <a:rPr lang="en-US" baseline="0" dirty="0" smtClean="0"/>
                        <a:t>w/ Passive circuit</a:t>
                      </a:r>
                      <a:endParaRPr lang="en-US" dirty="0"/>
                    </a:p>
                  </a:txBody>
                  <a:tcPr/>
                </a:tc>
                <a:extLst>
                  <a:ext uri="{0D108BD9-81ED-4DB2-BD59-A6C34878D82A}">
                    <a16:rowId xmlns="" xmlns:a16="http://schemas.microsoft.com/office/drawing/2014/main" val="2876947441"/>
                  </a:ext>
                </a:extLst>
              </a:tr>
              <a:tr h="778030">
                <a:tc>
                  <a:txBody>
                    <a:bodyPr/>
                    <a:lstStyle/>
                    <a:p>
                      <a:r>
                        <a:rPr lang="en-US" b="1" dirty="0" smtClean="0"/>
                        <a:t>AVAPS-AE</a:t>
                      </a:r>
                      <a:endParaRPr lang="en-US" b="1" dirty="0"/>
                    </a:p>
                  </a:txBody>
                  <a:tcPr/>
                </a:tc>
                <a:tc>
                  <a:txBody>
                    <a:bodyPr/>
                    <a:lstStyle/>
                    <a:p>
                      <a:r>
                        <a:rPr lang="en-US" sz="2000" b="1" i="1" dirty="0" smtClean="0"/>
                        <a:t>N/A</a:t>
                      </a:r>
                      <a:endParaRPr lang="en-US" sz="2000" b="1" i="1" dirty="0"/>
                    </a:p>
                  </a:txBody>
                  <a:tcPr/>
                </a:tc>
                <a:tc>
                  <a:txBody>
                    <a:bodyPr/>
                    <a:lstStyle/>
                    <a:p>
                      <a:r>
                        <a:rPr lang="en-US" b="1" i="1" dirty="0" smtClean="0"/>
                        <a:t>Mode</a:t>
                      </a:r>
                    </a:p>
                    <a:p>
                      <a:endParaRPr lang="en-US" i="1" dirty="0" smtClean="0"/>
                    </a:p>
                    <a:p>
                      <a:endParaRPr lang="en-US" i="1" dirty="0"/>
                    </a:p>
                  </a:txBody>
                  <a:tcPr/>
                </a:tc>
                <a:extLst>
                  <a:ext uri="{0D108BD9-81ED-4DB2-BD59-A6C34878D82A}">
                    <a16:rowId xmlns="" xmlns:a16="http://schemas.microsoft.com/office/drawing/2014/main" val="3212450668"/>
                  </a:ext>
                </a:extLst>
              </a:tr>
            </a:tbl>
          </a:graphicData>
        </a:graphic>
      </p:graphicFrame>
      <p:pic>
        <p:nvPicPr>
          <p:cNvPr id="5" name="Picture 3"/>
          <p:cNvPicPr>
            <a:picLocks noChangeAspect="1" noChangeArrowheads="1"/>
          </p:cNvPicPr>
          <p:nvPr/>
        </p:nvPicPr>
        <p:blipFill>
          <a:blip r:embed="rId2" cstate="print"/>
          <a:srcRect/>
          <a:stretch>
            <a:fillRect/>
          </a:stretch>
        </p:blipFill>
        <p:spPr bwMode="auto">
          <a:xfrm>
            <a:off x="3635896" y="1586168"/>
            <a:ext cx="1631032" cy="159219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6" y="1756669"/>
            <a:ext cx="1512168" cy="14216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29160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5373216"/>
            <a:ext cx="7272808" cy="707886"/>
          </a:xfrm>
          <a:prstGeom prst="rect">
            <a:avLst/>
          </a:prstGeom>
          <a:noFill/>
        </p:spPr>
        <p:txBody>
          <a:bodyPr wrap="square" rtlCol="0">
            <a:spAutoFit/>
          </a:bodyPr>
          <a:lstStyle/>
          <a:p>
            <a:r>
              <a:rPr lang="en-US" sz="4000" dirty="0" smtClean="0"/>
              <a:t>Happy Respiratory Care Week!</a:t>
            </a:r>
            <a:endParaRPr lang="en-US" sz="4000" dirty="0"/>
          </a:p>
        </p:txBody>
      </p:sp>
      <p:pic>
        <p:nvPicPr>
          <p:cNvPr id="3" name="Picture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0"/>
            <a:ext cx="8928992" cy="5012000"/>
          </a:xfrm>
          <a:prstGeom prst="rect">
            <a:avLst/>
          </a:prstGeom>
          <a:noFill/>
          <a:ln>
            <a:noFill/>
          </a:ln>
        </p:spPr>
      </p:pic>
    </p:spTree>
    <p:extLst>
      <p:ext uri="{BB962C8B-B14F-4D97-AF65-F5344CB8AC3E}">
        <p14:creationId xmlns="" xmlns:p14="http://schemas.microsoft.com/office/powerpoint/2010/main" val="2513516181"/>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93D8B2-087B-43D9-B139-228F475E3736}" type="slidenum">
              <a:rPr lang="en-US" altLang="en-US"/>
              <a:pPr/>
              <a:t>20</a:t>
            </a:fld>
            <a:endParaRPr lang="en-US" altLang="en-US" dirty="0"/>
          </a:p>
        </p:txBody>
      </p:sp>
      <p:sp>
        <p:nvSpPr>
          <p:cNvPr id="1046530" name="Rectangle 2"/>
          <p:cNvSpPr>
            <a:spLocks noGrp="1" noChangeArrowheads="1"/>
          </p:cNvSpPr>
          <p:nvPr>
            <p:ph type="title"/>
          </p:nvPr>
        </p:nvSpPr>
        <p:spPr>
          <a:xfrm>
            <a:off x="447675" y="763588"/>
            <a:ext cx="8359775" cy="914400"/>
          </a:xfrm>
        </p:spPr>
        <p:txBody>
          <a:bodyPr/>
          <a:lstStyle/>
          <a:p>
            <a:r>
              <a:rPr lang="en-US" altLang="en-US" dirty="0"/>
              <a:t>AVAPS </a:t>
            </a:r>
            <a:r>
              <a:rPr lang="en-US" altLang="en-US" dirty="0" smtClean="0"/>
              <a:t>on the V60</a:t>
            </a:r>
            <a:endParaRPr lang="en-US" altLang="en-US" dirty="0"/>
          </a:p>
        </p:txBody>
      </p:sp>
      <p:sp>
        <p:nvSpPr>
          <p:cNvPr id="1046531" name="Rectangle 3"/>
          <p:cNvSpPr>
            <a:spLocks noGrp="1" noChangeArrowheads="1"/>
          </p:cNvSpPr>
          <p:nvPr>
            <p:ph type="body" idx="1"/>
          </p:nvPr>
        </p:nvSpPr>
        <p:spPr>
          <a:xfrm>
            <a:off x="392113" y="1685925"/>
            <a:ext cx="8359775" cy="4381500"/>
          </a:xfrm>
        </p:spPr>
        <p:txBody>
          <a:bodyPr/>
          <a:lstStyle/>
          <a:p>
            <a:r>
              <a:rPr lang="en-US" altLang="en-US" sz="2400" b="1" dirty="0" smtClean="0"/>
              <a:t>V60</a:t>
            </a:r>
            <a:r>
              <a:rPr lang="en-US" altLang="en-US" sz="2400" dirty="0" smtClean="0"/>
              <a:t>: AVAPS can be used as a </a:t>
            </a:r>
            <a:r>
              <a:rPr lang="en-US" altLang="en-US" sz="2400" u="sng" dirty="0" smtClean="0"/>
              <a:t>Mode</a:t>
            </a:r>
            <a:r>
              <a:rPr lang="en-US" altLang="en-US" sz="2400" dirty="0" smtClean="0"/>
              <a:t> on the V60 ventilator</a:t>
            </a:r>
            <a:r>
              <a:rPr lang="en-US" altLang="en-US" dirty="0" smtClean="0"/>
              <a:t> </a:t>
            </a:r>
          </a:p>
          <a:p>
            <a:pPr marL="457200" lvl="1" indent="0">
              <a:buNone/>
            </a:pPr>
            <a:endParaRPr lang="en-US" altLang="en-US" sz="1000" dirty="0"/>
          </a:p>
          <a:p>
            <a:pPr lvl="1"/>
            <a:r>
              <a:rPr lang="en-US" altLang="en-US" sz="2400" dirty="0"/>
              <a:t>Vent automatically modifies pressure to maintain an average target user-defined VT</a:t>
            </a:r>
          </a:p>
          <a:p>
            <a:pPr lvl="2">
              <a:buSzPct val="80000"/>
              <a:buFont typeface="Wingdings" panose="05000000000000000000" pitchFamily="2" charset="2"/>
              <a:buChar char="§"/>
            </a:pPr>
            <a:r>
              <a:rPr lang="en-US" altLang="en-US" dirty="0"/>
              <a:t>1 cmH</a:t>
            </a:r>
            <a:r>
              <a:rPr lang="en-US" altLang="en-US" baseline="-25000" dirty="0"/>
              <a:t>2</a:t>
            </a:r>
            <a:r>
              <a:rPr lang="en-US" altLang="en-US" dirty="0"/>
              <a:t>O to possibly 2.5 cmH</a:t>
            </a:r>
            <a:r>
              <a:rPr lang="en-US" altLang="en-US" baseline="-25000" dirty="0"/>
              <a:t>2</a:t>
            </a:r>
            <a:r>
              <a:rPr lang="en-US" altLang="en-US" dirty="0"/>
              <a:t>0 per minute change in pressure </a:t>
            </a:r>
          </a:p>
          <a:p>
            <a:pPr lvl="1"/>
            <a:r>
              <a:rPr lang="en-US" altLang="en-US" sz="2400" dirty="0"/>
              <a:t>During AVAPS setup, there may be a period of time before the target tidal volume is achieved</a:t>
            </a:r>
          </a:p>
          <a:p>
            <a:pPr lvl="1"/>
            <a:r>
              <a:rPr lang="en-US" altLang="en-US" sz="2400" dirty="0"/>
              <a:t>AVAPS </a:t>
            </a:r>
            <a:r>
              <a:rPr lang="en-US" altLang="en-US" sz="2400" b="1" dirty="0">
                <a:solidFill>
                  <a:srgbClr val="0066FF"/>
                </a:solidFill>
              </a:rPr>
              <a:t>should not</a:t>
            </a:r>
            <a:r>
              <a:rPr lang="en-US" altLang="en-US" sz="2400" dirty="0"/>
              <a:t> be used when rapid IPAP adjustments are needed to achieve the desired VT </a:t>
            </a:r>
          </a:p>
        </p:txBody>
      </p:sp>
    </p:spTree>
    <p:extLst>
      <p:ext uri="{BB962C8B-B14F-4D97-AF65-F5344CB8AC3E}">
        <p14:creationId xmlns="" xmlns:p14="http://schemas.microsoft.com/office/powerpoint/2010/main" val="3972330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t>AVAPS on the V60</a:t>
            </a:r>
          </a:p>
        </p:txBody>
      </p:sp>
      <p:sp>
        <p:nvSpPr>
          <p:cNvPr id="17411" name="Rectangle 4"/>
          <p:cNvSpPr>
            <a:spLocks noChangeArrowheads="1"/>
          </p:cNvSpPr>
          <p:nvPr/>
        </p:nvSpPr>
        <p:spPr bwMode="auto">
          <a:xfrm>
            <a:off x="722313" y="1743075"/>
            <a:ext cx="74803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algn="ctr" eaLnBrk="1" hangingPunct="1"/>
            <a:r>
              <a:rPr lang="en-US" altLang="en-US" dirty="0">
                <a:ea typeface="ＭＳ Ｐゴシック" panose="020B0600070205080204" pitchFamily="34" charset="-128"/>
              </a:rPr>
              <a:t>AVAPS automatically adapts pressure support (</a:t>
            </a:r>
            <a:r>
              <a:rPr lang="en-US" altLang="en-US" dirty="0"/>
              <a:t>&lt; 2.5 cmH</a:t>
            </a:r>
            <a:r>
              <a:rPr lang="en-US" altLang="en-US" baseline="-25000" dirty="0"/>
              <a:t>2</a:t>
            </a:r>
            <a:r>
              <a:rPr lang="en-US" altLang="en-US" dirty="0"/>
              <a:t>O) per minute</a:t>
            </a:r>
            <a:r>
              <a:rPr lang="en-US" altLang="en-US" dirty="0">
                <a:ea typeface="ＭＳ Ｐゴシック" panose="020B0600070205080204" pitchFamily="34" charset="-128"/>
              </a:rPr>
              <a:t> to guarantee an average tidal volume</a:t>
            </a:r>
          </a:p>
          <a:p>
            <a:pPr algn="ctr" eaLnBrk="1" hangingPunct="1"/>
            <a:endParaRPr lang="fr-FR" altLang="en-US" dirty="0">
              <a:ea typeface="ＭＳ Ｐゴシック" panose="020B0600070205080204" pitchFamily="34" charset="-128"/>
            </a:endParaRPr>
          </a:p>
        </p:txBody>
      </p:sp>
      <p:sp>
        <p:nvSpPr>
          <p:cNvPr id="26643" name="Line 21"/>
          <p:cNvSpPr>
            <a:spLocks noChangeShapeType="1"/>
          </p:cNvSpPr>
          <p:nvPr/>
        </p:nvSpPr>
        <p:spPr bwMode="auto">
          <a:xfrm flipV="1">
            <a:off x="2949575" y="3363913"/>
            <a:ext cx="1905000" cy="166687"/>
          </a:xfrm>
          <a:prstGeom prst="line">
            <a:avLst/>
          </a:prstGeom>
          <a:noFill/>
          <a:ln w="38100">
            <a:solidFill>
              <a:srgbClr val="66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7413" name="Group 25"/>
          <p:cNvGrpSpPr>
            <a:grpSpLocks/>
          </p:cNvGrpSpPr>
          <p:nvPr/>
        </p:nvGrpSpPr>
        <p:grpSpPr bwMode="auto">
          <a:xfrm>
            <a:off x="261938" y="3305175"/>
            <a:ext cx="8067675" cy="2841625"/>
            <a:chOff x="165" y="2082"/>
            <a:chExt cx="5082" cy="1790"/>
          </a:xfrm>
        </p:grpSpPr>
        <p:sp>
          <p:nvSpPr>
            <p:cNvPr id="17415" name="Freeform 17"/>
            <p:cNvSpPr>
              <a:spLocks/>
            </p:cNvSpPr>
            <p:nvPr/>
          </p:nvSpPr>
          <p:spPr bwMode="auto">
            <a:xfrm>
              <a:off x="1537" y="2195"/>
              <a:ext cx="2958" cy="529"/>
            </a:xfrm>
            <a:custGeom>
              <a:avLst/>
              <a:gdLst>
                <a:gd name="T0" fmla="*/ 0 w 3552"/>
                <a:gd name="T1" fmla="*/ 72 h 672"/>
                <a:gd name="T2" fmla="*/ 102 w 3552"/>
                <a:gd name="T3" fmla="*/ 72 h 672"/>
                <a:gd name="T4" fmla="*/ 102 w 3552"/>
                <a:gd name="T5" fmla="*/ 17 h 672"/>
                <a:gd name="T6" fmla="*/ 176 w 3552"/>
                <a:gd name="T7" fmla="*/ 17 h 672"/>
                <a:gd name="T8" fmla="*/ 176 w 3552"/>
                <a:gd name="T9" fmla="*/ 72 h 672"/>
                <a:gd name="T10" fmla="*/ 305 w 3552"/>
                <a:gd name="T11" fmla="*/ 72 h 672"/>
                <a:gd name="T12" fmla="*/ 305 w 3552"/>
                <a:gd name="T13" fmla="*/ 0 h 672"/>
                <a:gd name="T14" fmla="*/ 416 w 3552"/>
                <a:gd name="T15" fmla="*/ 0 h 672"/>
                <a:gd name="T16" fmla="*/ 416 w 3552"/>
                <a:gd name="T17" fmla="*/ 72 h 672"/>
                <a:gd name="T18" fmla="*/ 591 w 3552"/>
                <a:gd name="T19" fmla="*/ 72 h 672"/>
                <a:gd name="T20" fmla="*/ 591 w 3552"/>
                <a:gd name="T21" fmla="*/ 11 h 672"/>
                <a:gd name="T22" fmla="*/ 684 w 3552"/>
                <a:gd name="T23" fmla="*/ 11 h 672"/>
                <a:gd name="T24" fmla="*/ 684 w 3552"/>
                <a:gd name="T25" fmla="*/ 77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2"/>
                <a:gd name="T40" fmla="*/ 0 h 672"/>
                <a:gd name="T41" fmla="*/ 3552 w 3552"/>
                <a:gd name="T42" fmla="*/ 672 h 6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2" h="672">
                  <a:moveTo>
                    <a:pt x="0" y="624"/>
                  </a:moveTo>
                  <a:lnTo>
                    <a:pt x="528" y="624"/>
                  </a:lnTo>
                  <a:lnTo>
                    <a:pt x="528" y="144"/>
                  </a:lnTo>
                  <a:lnTo>
                    <a:pt x="912" y="144"/>
                  </a:lnTo>
                  <a:lnTo>
                    <a:pt x="912" y="624"/>
                  </a:lnTo>
                  <a:lnTo>
                    <a:pt x="1584" y="624"/>
                  </a:lnTo>
                  <a:lnTo>
                    <a:pt x="1584" y="0"/>
                  </a:lnTo>
                  <a:lnTo>
                    <a:pt x="2160" y="0"/>
                  </a:lnTo>
                  <a:lnTo>
                    <a:pt x="2160" y="624"/>
                  </a:lnTo>
                  <a:lnTo>
                    <a:pt x="3072" y="624"/>
                  </a:lnTo>
                  <a:lnTo>
                    <a:pt x="3072" y="96"/>
                  </a:lnTo>
                  <a:lnTo>
                    <a:pt x="3552" y="96"/>
                  </a:lnTo>
                  <a:lnTo>
                    <a:pt x="3552" y="672"/>
                  </a:lnTo>
                </a:path>
              </a:pathLst>
            </a:custGeom>
            <a:noFill/>
            <a:ln w="285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7416" name="Line 6"/>
            <p:cNvSpPr>
              <a:spLocks noChangeShapeType="1"/>
            </p:cNvSpPr>
            <p:nvPr/>
          </p:nvSpPr>
          <p:spPr bwMode="auto">
            <a:xfrm>
              <a:off x="946" y="2082"/>
              <a:ext cx="4109"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17417" name="Group 24"/>
            <p:cNvGrpSpPr>
              <a:grpSpLocks/>
            </p:cNvGrpSpPr>
            <p:nvPr/>
          </p:nvGrpSpPr>
          <p:grpSpPr bwMode="auto">
            <a:xfrm>
              <a:off x="165" y="2304"/>
              <a:ext cx="5082" cy="1568"/>
              <a:chOff x="165" y="2270"/>
              <a:chExt cx="5082" cy="1568"/>
            </a:xfrm>
          </p:grpSpPr>
          <p:sp>
            <p:nvSpPr>
              <p:cNvPr id="17418" name="Line 7"/>
              <p:cNvSpPr>
                <a:spLocks noChangeShapeType="1"/>
              </p:cNvSpPr>
              <p:nvPr/>
            </p:nvSpPr>
            <p:spPr bwMode="auto">
              <a:xfrm>
                <a:off x="954" y="2535"/>
                <a:ext cx="4101"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19" name="Text Box 8"/>
              <p:cNvSpPr txBox="1">
                <a:spLocks noChangeArrowheads="1"/>
              </p:cNvSpPr>
              <p:nvPr/>
            </p:nvSpPr>
            <p:spPr bwMode="auto">
              <a:xfrm>
                <a:off x="165" y="2420"/>
                <a:ext cx="671"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r>
                  <a:rPr lang="fr-FR" altLang="en-US" sz="1600" b="1" dirty="0">
                    <a:solidFill>
                      <a:schemeClr val="folHlink"/>
                    </a:solidFill>
                    <a:ea typeface="ＭＳ Ｐゴシック" panose="020B0600070205080204" pitchFamily="34" charset="-128"/>
                  </a:rPr>
                  <a:t>IPAP Min</a:t>
                </a:r>
                <a:endParaRPr lang="en-US" altLang="en-US" sz="1600" b="1" dirty="0">
                  <a:solidFill>
                    <a:schemeClr val="folHlink"/>
                  </a:solidFill>
                  <a:ea typeface="ＭＳ Ｐゴシック" panose="020B0600070205080204" pitchFamily="34" charset="-128"/>
                </a:endParaRPr>
              </a:p>
            </p:txBody>
          </p:sp>
          <p:sp>
            <p:nvSpPr>
              <p:cNvPr id="17420" name="Text Box 9"/>
              <p:cNvSpPr txBox="1">
                <a:spLocks noChangeArrowheads="1"/>
              </p:cNvSpPr>
              <p:nvPr/>
            </p:nvSpPr>
            <p:spPr bwMode="auto">
              <a:xfrm>
                <a:off x="1047" y="2584"/>
                <a:ext cx="463"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r>
                  <a:rPr lang="fr-FR" altLang="en-US" sz="1600" b="1" dirty="0">
                    <a:solidFill>
                      <a:schemeClr val="folHlink"/>
                    </a:solidFill>
                    <a:ea typeface="ＭＳ Ｐゴシック" panose="020B0600070205080204" pitchFamily="34" charset="-128"/>
                  </a:rPr>
                  <a:t>EPAP</a:t>
                </a:r>
                <a:endParaRPr lang="en-US" altLang="en-US" sz="1600" b="1" dirty="0">
                  <a:solidFill>
                    <a:schemeClr val="folHlink"/>
                  </a:solidFill>
                  <a:ea typeface="ＭＳ Ｐゴシック" panose="020B0600070205080204" pitchFamily="34" charset="-128"/>
                </a:endParaRPr>
              </a:p>
            </p:txBody>
          </p:sp>
          <p:sp>
            <p:nvSpPr>
              <p:cNvPr id="17421" name="Line 10"/>
              <p:cNvSpPr>
                <a:spLocks noChangeShapeType="1"/>
              </p:cNvSpPr>
              <p:nvPr/>
            </p:nvSpPr>
            <p:spPr bwMode="auto">
              <a:xfrm>
                <a:off x="1337" y="3441"/>
                <a:ext cx="3757" cy="0"/>
              </a:xfrm>
              <a:prstGeom prst="line">
                <a:avLst/>
              </a:prstGeom>
              <a:noFill/>
              <a:ln w="19050">
                <a:solidFill>
                  <a:srgbClr val="969696"/>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7422" name="Line 11"/>
              <p:cNvSpPr>
                <a:spLocks noChangeShapeType="1"/>
              </p:cNvSpPr>
              <p:nvPr/>
            </p:nvSpPr>
            <p:spPr bwMode="auto">
              <a:xfrm>
                <a:off x="1977" y="2270"/>
                <a:ext cx="0" cy="1285"/>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3" name="Line 12"/>
              <p:cNvSpPr>
                <a:spLocks noChangeShapeType="1"/>
              </p:cNvSpPr>
              <p:nvPr/>
            </p:nvSpPr>
            <p:spPr bwMode="auto">
              <a:xfrm>
                <a:off x="2296" y="2270"/>
                <a:ext cx="0" cy="1285"/>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4" name="Line 13"/>
              <p:cNvSpPr>
                <a:spLocks noChangeShapeType="1"/>
              </p:cNvSpPr>
              <p:nvPr/>
            </p:nvSpPr>
            <p:spPr bwMode="auto">
              <a:xfrm>
                <a:off x="2856" y="2308"/>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5" name="Line 14"/>
              <p:cNvSpPr>
                <a:spLocks noChangeShapeType="1"/>
              </p:cNvSpPr>
              <p:nvPr/>
            </p:nvSpPr>
            <p:spPr bwMode="auto">
              <a:xfrm>
                <a:off x="3336" y="2346"/>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6" name="Line 15"/>
              <p:cNvSpPr>
                <a:spLocks noChangeShapeType="1"/>
              </p:cNvSpPr>
              <p:nvPr/>
            </p:nvSpPr>
            <p:spPr bwMode="auto">
              <a:xfrm>
                <a:off x="4095" y="2384"/>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7" name="Line 16"/>
              <p:cNvSpPr>
                <a:spLocks noChangeShapeType="1"/>
              </p:cNvSpPr>
              <p:nvPr/>
            </p:nvSpPr>
            <p:spPr bwMode="auto">
              <a:xfrm>
                <a:off x="4495" y="2422"/>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8" name="Line 18"/>
              <p:cNvSpPr>
                <a:spLocks noChangeShapeType="1"/>
              </p:cNvSpPr>
              <p:nvPr/>
            </p:nvSpPr>
            <p:spPr bwMode="auto">
              <a:xfrm>
                <a:off x="4495" y="2707"/>
                <a:ext cx="639" cy="0"/>
              </a:xfrm>
              <a:prstGeom prst="line">
                <a:avLst/>
              </a:prstGeom>
              <a:noFill/>
              <a:ln w="28575">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9" name="Freeform 19"/>
              <p:cNvSpPr>
                <a:spLocks/>
              </p:cNvSpPr>
              <p:nvPr/>
            </p:nvSpPr>
            <p:spPr bwMode="auto">
              <a:xfrm>
                <a:off x="1937" y="2996"/>
                <a:ext cx="3078" cy="842"/>
              </a:xfrm>
              <a:custGeom>
                <a:avLst/>
                <a:gdLst>
                  <a:gd name="T0" fmla="*/ 0 w 3696"/>
                  <a:gd name="T1" fmla="*/ 55 h 1096"/>
                  <a:gd name="T2" fmla="*/ 37 w 3696"/>
                  <a:gd name="T3" fmla="*/ 19 h 1096"/>
                  <a:gd name="T4" fmla="*/ 83 w 3696"/>
                  <a:gd name="T5" fmla="*/ 46 h 1096"/>
                  <a:gd name="T6" fmla="*/ 92 w 3696"/>
                  <a:gd name="T7" fmla="*/ 73 h 1096"/>
                  <a:gd name="T8" fmla="*/ 102 w 3696"/>
                  <a:gd name="T9" fmla="*/ 82 h 1096"/>
                  <a:gd name="T10" fmla="*/ 148 w 3696"/>
                  <a:gd name="T11" fmla="*/ 78 h 1096"/>
                  <a:gd name="T12" fmla="*/ 212 w 3696"/>
                  <a:gd name="T13" fmla="*/ 55 h 1096"/>
                  <a:gd name="T14" fmla="*/ 240 w 3696"/>
                  <a:gd name="T15" fmla="*/ 6 h 1096"/>
                  <a:gd name="T16" fmla="*/ 315 w 3696"/>
                  <a:gd name="T17" fmla="*/ 19 h 1096"/>
                  <a:gd name="T18" fmla="*/ 323 w 3696"/>
                  <a:gd name="T19" fmla="*/ 55 h 1096"/>
                  <a:gd name="T20" fmla="*/ 380 w 3696"/>
                  <a:gd name="T21" fmla="*/ 100 h 1096"/>
                  <a:gd name="T22" fmla="*/ 462 w 3696"/>
                  <a:gd name="T23" fmla="*/ 68 h 1096"/>
                  <a:gd name="T24" fmla="*/ 500 w 3696"/>
                  <a:gd name="T25" fmla="*/ 55 h 1096"/>
                  <a:gd name="T26" fmla="*/ 528 w 3696"/>
                  <a:gd name="T27" fmla="*/ 15 h 1096"/>
                  <a:gd name="T28" fmla="*/ 591 w 3696"/>
                  <a:gd name="T29" fmla="*/ 32 h 1096"/>
                  <a:gd name="T30" fmla="*/ 610 w 3696"/>
                  <a:gd name="T31" fmla="*/ 55 h 1096"/>
                  <a:gd name="T32" fmla="*/ 638 w 3696"/>
                  <a:gd name="T33" fmla="*/ 91 h 1096"/>
                  <a:gd name="T34" fmla="*/ 712 w 3696"/>
                  <a:gd name="T35" fmla="*/ 64 h 10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96"/>
                  <a:gd name="T55" fmla="*/ 0 h 1096"/>
                  <a:gd name="T56" fmla="*/ 3696 w 3696"/>
                  <a:gd name="T57" fmla="*/ 1096 h 10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96" h="1096">
                    <a:moveTo>
                      <a:pt x="0" y="592"/>
                    </a:moveTo>
                    <a:cubicBezTo>
                      <a:pt x="60" y="408"/>
                      <a:pt x="120" y="224"/>
                      <a:pt x="192" y="208"/>
                    </a:cubicBezTo>
                    <a:cubicBezTo>
                      <a:pt x="264" y="192"/>
                      <a:pt x="384" y="400"/>
                      <a:pt x="432" y="496"/>
                    </a:cubicBezTo>
                    <a:cubicBezTo>
                      <a:pt x="480" y="592"/>
                      <a:pt x="464" y="720"/>
                      <a:pt x="480" y="784"/>
                    </a:cubicBezTo>
                    <a:cubicBezTo>
                      <a:pt x="496" y="848"/>
                      <a:pt x="480" y="872"/>
                      <a:pt x="528" y="880"/>
                    </a:cubicBezTo>
                    <a:cubicBezTo>
                      <a:pt x="576" y="888"/>
                      <a:pt x="672" y="880"/>
                      <a:pt x="768" y="832"/>
                    </a:cubicBezTo>
                    <a:cubicBezTo>
                      <a:pt x="864" y="784"/>
                      <a:pt x="1024" y="720"/>
                      <a:pt x="1104" y="592"/>
                    </a:cubicBezTo>
                    <a:cubicBezTo>
                      <a:pt x="1184" y="464"/>
                      <a:pt x="1160" y="128"/>
                      <a:pt x="1248" y="64"/>
                    </a:cubicBezTo>
                    <a:cubicBezTo>
                      <a:pt x="1336" y="0"/>
                      <a:pt x="1560" y="120"/>
                      <a:pt x="1632" y="208"/>
                    </a:cubicBezTo>
                    <a:cubicBezTo>
                      <a:pt x="1704" y="296"/>
                      <a:pt x="1624" y="448"/>
                      <a:pt x="1680" y="592"/>
                    </a:cubicBezTo>
                    <a:cubicBezTo>
                      <a:pt x="1736" y="736"/>
                      <a:pt x="1848" y="1048"/>
                      <a:pt x="1968" y="1072"/>
                    </a:cubicBezTo>
                    <a:cubicBezTo>
                      <a:pt x="2088" y="1096"/>
                      <a:pt x="2296" y="816"/>
                      <a:pt x="2400" y="736"/>
                    </a:cubicBezTo>
                    <a:cubicBezTo>
                      <a:pt x="2504" y="656"/>
                      <a:pt x="2536" y="688"/>
                      <a:pt x="2592" y="592"/>
                    </a:cubicBezTo>
                    <a:cubicBezTo>
                      <a:pt x="2648" y="496"/>
                      <a:pt x="2656" y="200"/>
                      <a:pt x="2736" y="160"/>
                    </a:cubicBezTo>
                    <a:cubicBezTo>
                      <a:pt x="2816" y="120"/>
                      <a:pt x="3000" y="280"/>
                      <a:pt x="3072" y="352"/>
                    </a:cubicBezTo>
                    <a:cubicBezTo>
                      <a:pt x="3144" y="424"/>
                      <a:pt x="3128" y="488"/>
                      <a:pt x="3168" y="592"/>
                    </a:cubicBezTo>
                    <a:cubicBezTo>
                      <a:pt x="3208" y="696"/>
                      <a:pt x="3224" y="960"/>
                      <a:pt x="3312" y="976"/>
                    </a:cubicBezTo>
                    <a:cubicBezTo>
                      <a:pt x="3400" y="992"/>
                      <a:pt x="3548" y="840"/>
                      <a:pt x="3696" y="688"/>
                    </a:cubicBezTo>
                  </a:path>
                </a:pathLst>
              </a:custGeom>
              <a:noFill/>
              <a:ln w="28575">
                <a:solidFill>
                  <a:srgbClr val="96969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7430" name="Line 20"/>
              <p:cNvSpPr>
                <a:spLocks noChangeShapeType="1"/>
              </p:cNvSpPr>
              <p:nvPr/>
            </p:nvSpPr>
            <p:spPr bwMode="auto">
              <a:xfrm flipH="1" flipV="1">
                <a:off x="1817" y="3101"/>
                <a:ext cx="3430" cy="8"/>
              </a:xfrm>
              <a:prstGeom prst="line">
                <a:avLst/>
              </a:prstGeom>
              <a:noFill/>
              <a:ln w="9525">
                <a:solidFill>
                  <a:srgbClr val="969696"/>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1" name="Text Box 22"/>
              <p:cNvSpPr txBox="1">
                <a:spLocks noChangeArrowheads="1"/>
              </p:cNvSpPr>
              <p:nvPr/>
            </p:nvSpPr>
            <p:spPr bwMode="auto">
              <a:xfrm>
                <a:off x="1005" y="2956"/>
                <a:ext cx="682"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r>
                  <a:rPr lang="fr-FR" altLang="en-US" sz="1600" b="1" dirty="0">
                    <a:solidFill>
                      <a:schemeClr val="folHlink"/>
                    </a:solidFill>
                    <a:ea typeface="ＭＳ Ｐゴシック" panose="020B0600070205080204" pitchFamily="34" charset="-128"/>
                  </a:rPr>
                  <a:t>Target V</a:t>
                </a:r>
                <a:r>
                  <a:rPr lang="fr-FR" altLang="en-US" sz="1600" b="1" baseline="-25000" dirty="0">
                    <a:solidFill>
                      <a:schemeClr val="folHlink"/>
                    </a:solidFill>
                    <a:ea typeface="ＭＳ Ｐゴシック" panose="020B0600070205080204" pitchFamily="34" charset="-128"/>
                  </a:rPr>
                  <a:t>T</a:t>
                </a:r>
                <a:endParaRPr lang="en-US" altLang="en-US" sz="1600" b="1" baseline="-25000" dirty="0">
                  <a:solidFill>
                    <a:schemeClr val="folHlink"/>
                  </a:solidFill>
                  <a:ea typeface="ＭＳ Ｐゴシック" panose="020B0600070205080204" pitchFamily="34" charset="-128"/>
                </a:endParaRPr>
              </a:p>
            </p:txBody>
          </p:sp>
        </p:grpSp>
      </p:grpSp>
      <p:sp>
        <p:nvSpPr>
          <p:cNvPr id="26645" name="Line 23"/>
          <p:cNvSpPr>
            <a:spLocks noChangeShapeType="1"/>
          </p:cNvSpPr>
          <p:nvPr/>
        </p:nvSpPr>
        <p:spPr bwMode="auto">
          <a:xfrm>
            <a:off x="5159375" y="3362325"/>
            <a:ext cx="1676400" cy="134938"/>
          </a:xfrm>
          <a:prstGeom prst="line">
            <a:avLst/>
          </a:prstGeom>
          <a:noFill/>
          <a:ln w="38100">
            <a:solidFill>
              <a:srgbClr val="CC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Tree>
    <p:extLst>
      <p:ext uri="{BB962C8B-B14F-4D97-AF65-F5344CB8AC3E}">
        <p14:creationId xmlns="" xmlns:p14="http://schemas.microsoft.com/office/powerpoint/2010/main" val="20266143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wipe(left)">
                                      <p:cBhvr>
                                        <p:cTn id="7" dur="500"/>
                                        <p:tgtEl>
                                          <p:spTgt spid="2664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6645"/>
                                        </p:tgtEl>
                                        <p:attrNameLst>
                                          <p:attrName>style.visibility</p:attrName>
                                        </p:attrNameLst>
                                      </p:cBhvr>
                                      <p:to>
                                        <p:strVal val="visible"/>
                                      </p:to>
                                    </p:set>
                                    <p:animEffect transition="in" filter="wipe(left)">
                                      <p:cBhvr>
                                        <p:cTn id="11" dur="500"/>
                                        <p:tgtEl>
                                          <p:spTgt spid="26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92113" y="533400"/>
            <a:ext cx="8359775" cy="914400"/>
          </a:xfrm>
        </p:spPr>
        <p:txBody>
          <a:bodyPr/>
          <a:lstStyle/>
          <a:p>
            <a:r>
              <a:rPr lang="en-US" altLang="en-US" dirty="0" smtClean="0"/>
              <a:t>AVAPS on the V60</a:t>
            </a:r>
          </a:p>
        </p:txBody>
      </p:sp>
      <p:sp>
        <p:nvSpPr>
          <p:cNvPr id="31747" name="Rectangle 4"/>
          <p:cNvSpPr>
            <a:spLocks noGrp="1" noChangeArrowheads="1"/>
          </p:cNvSpPr>
          <p:nvPr>
            <p:ph type="body" idx="4294967295"/>
          </p:nvPr>
        </p:nvSpPr>
        <p:spPr>
          <a:xfrm>
            <a:off x="347340" y="1307790"/>
            <a:ext cx="8359775" cy="4381500"/>
          </a:xfrm>
        </p:spPr>
        <p:txBody>
          <a:bodyPr/>
          <a:lstStyle/>
          <a:p>
            <a:r>
              <a:rPr lang="en-US" altLang="en-US" sz="2400" dirty="0" smtClean="0"/>
              <a:t>AVAPS-specific settings: target VT, Min P, and Max P</a:t>
            </a:r>
          </a:p>
          <a:p>
            <a:endParaRPr lang="en-US" altLang="en-US" sz="2400" dirty="0" smtClean="0"/>
          </a:p>
          <a:p>
            <a:endParaRPr lang="en-US" altLang="en-US" sz="2400" dirty="0" smtClean="0"/>
          </a:p>
          <a:p>
            <a:endParaRPr lang="en-US" altLang="en-US" sz="2400" dirty="0" smtClean="0"/>
          </a:p>
          <a:p>
            <a:endParaRPr lang="en-US" altLang="en-US" sz="2400" dirty="0" smtClean="0"/>
          </a:p>
          <a:p>
            <a:endParaRPr lang="en-US" altLang="en-US" sz="2400" dirty="0" smtClean="0"/>
          </a:p>
          <a:p>
            <a:pPr>
              <a:buFontTx/>
              <a:buNone/>
            </a:pPr>
            <a:endParaRPr lang="en-US" altLang="en-US" sz="2400" dirty="0" smtClean="0"/>
          </a:p>
          <a:p>
            <a:endParaRPr lang="en-US" altLang="en-US" sz="2400" dirty="0" smtClean="0"/>
          </a:p>
          <a:p>
            <a:r>
              <a:rPr lang="en-US" altLang="en-US" sz="2400" dirty="0" smtClean="0"/>
              <a:t>If calculated target pressure is outside the minimum or maximum pressure range Target VT will not be achieved</a:t>
            </a:r>
          </a:p>
          <a:p>
            <a:endParaRPr lang="en-US" altLang="en-US" sz="2400" dirty="0" smtClean="0"/>
          </a:p>
        </p:txBody>
      </p:sp>
      <p:grpSp>
        <p:nvGrpSpPr>
          <p:cNvPr id="31748" name="Group 5"/>
          <p:cNvGrpSpPr>
            <a:grpSpLocks/>
          </p:cNvGrpSpPr>
          <p:nvPr/>
        </p:nvGrpSpPr>
        <p:grpSpPr bwMode="auto">
          <a:xfrm>
            <a:off x="1646907" y="2060848"/>
            <a:ext cx="5760640" cy="2587352"/>
            <a:chOff x="552" y="1592"/>
            <a:chExt cx="4632" cy="1920"/>
          </a:xfrm>
        </p:grpSpPr>
        <p:pic>
          <p:nvPicPr>
            <p:cNvPr id="31749"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2" y="1592"/>
              <a:ext cx="4632" cy="1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0" name="Rectangle 7"/>
            <p:cNvSpPr>
              <a:spLocks noChangeArrowheads="1"/>
            </p:cNvSpPr>
            <p:nvPr/>
          </p:nvSpPr>
          <p:spPr bwMode="auto">
            <a:xfrm>
              <a:off x="576" y="1880"/>
              <a:ext cx="720" cy="576"/>
            </a:xfrm>
            <a:prstGeom prst="rect">
              <a:avLst/>
            </a:prstGeom>
            <a:noFill/>
            <a:ln w="38100">
              <a:solidFill>
                <a:srgbClr val="66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eaLnBrk="1" hangingPunct="1"/>
              <a:endParaRPr lang="en-US" altLang="en-US" dirty="0"/>
            </a:p>
          </p:txBody>
        </p:sp>
        <p:sp>
          <p:nvSpPr>
            <p:cNvPr id="31751" name="Rectangle 8"/>
            <p:cNvSpPr>
              <a:spLocks noChangeArrowheads="1"/>
            </p:cNvSpPr>
            <p:nvPr/>
          </p:nvSpPr>
          <p:spPr bwMode="auto">
            <a:xfrm>
              <a:off x="2112" y="2504"/>
              <a:ext cx="720" cy="576"/>
            </a:xfrm>
            <a:prstGeom prst="rect">
              <a:avLst/>
            </a:prstGeom>
            <a:noFill/>
            <a:ln w="38100">
              <a:solidFill>
                <a:srgbClr val="66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eaLnBrk="1" hangingPunct="1"/>
              <a:endParaRPr lang="en-US" altLang="en-US" dirty="0"/>
            </a:p>
          </p:txBody>
        </p:sp>
        <p:sp>
          <p:nvSpPr>
            <p:cNvPr id="31752" name="Rectangle 9"/>
            <p:cNvSpPr>
              <a:spLocks noChangeArrowheads="1"/>
            </p:cNvSpPr>
            <p:nvPr/>
          </p:nvSpPr>
          <p:spPr bwMode="auto">
            <a:xfrm>
              <a:off x="1352" y="2504"/>
              <a:ext cx="720" cy="576"/>
            </a:xfrm>
            <a:prstGeom prst="rect">
              <a:avLst/>
            </a:prstGeom>
            <a:noFill/>
            <a:ln w="38100">
              <a:solidFill>
                <a:srgbClr val="66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eaLnBrk="1" hangingPunct="1"/>
              <a:endParaRPr lang="en-US" altLang="en-US" dirty="0"/>
            </a:p>
          </p:txBody>
        </p:sp>
      </p:grpSp>
    </p:spTree>
    <p:extLst>
      <p:ext uri="{BB962C8B-B14F-4D97-AF65-F5344CB8AC3E}">
        <p14:creationId xmlns="" xmlns:p14="http://schemas.microsoft.com/office/powerpoint/2010/main" val="1641765912"/>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93D8B2-087B-43D9-B139-228F475E3736}" type="slidenum">
              <a:rPr lang="en-US" altLang="en-US"/>
              <a:pPr/>
              <a:t>23</a:t>
            </a:fld>
            <a:endParaRPr lang="en-US" altLang="en-US" dirty="0"/>
          </a:p>
        </p:txBody>
      </p:sp>
      <p:sp>
        <p:nvSpPr>
          <p:cNvPr id="1046530" name="Rectangle 2"/>
          <p:cNvSpPr>
            <a:spLocks noGrp="1" noChangeArrowheads="1"/>
          </p:cNvSpPr>
          <p:nvPr>
            <p:ph type="title"/>
          </p:nvPr>
        </p:nvSpPr>
        <p:spPr>
          <a:xfrm>
            <a:off x="447675" y="763588"/>
            <a:ext cx="8359775" cy="914400"/>
          </a:xfrm>
        </p:spPr>
        <p:txBody>
          <a:bodyPr/>
          <a:lstStyle/>
          <a:p>
            <a:r>
              <a:rPr lang="en-US" altLang="en-US" dirty="0"/>
              <a:t>AVAPS </a:t>
            </a:r>
            <a:r>
              <a:rPr lang="en-US" altLang="en-US" dirty="0" smtClean="0"/>
              <a:t>option on the Trilogy</a:t>
            </a:r>
            <a:endParaRPr lang="en-US" altLang="en-US" dirty="0"/>
          </a:p>
        </p:txBody>
      </p:sp>
      <p:sp>
        <p:nvSpPr>
          <p:cNvPr id="1046531" name="Rectangle 3"/>
          <p:cNvSpPr>
            <a:spLocks noGrp="1" noChangeArrowheads="1"/>
          </p:cNvSpPr>
          <p:nvPr>
            <p:ph type="body" idx="1"/>
          </p:nvPr>
        </p:nvSpPr>
        <p:spPr>
          <a:xfrm>
            <a:off x="392113" y="1685925"/>
            <a:ext cx="7951787" cy="4381500"/>
          </a:xfrm>
        </p:spPr>
        <p:txBody>
          <a:bodyPr/>
          <a:lstStyle/>
          <a:p>
            <a:r>
              <a:rPr lang="en-US" altLang="en-US" sz="2400" dirty="0"/>
              <a:t>Average volume assured pressure support (AVAPS) is </a:t>
            </a:r>
            <a:r>
              <a:rPr lang="en-US" altLang="en-US" sz="2400" dirty="0" smtClean="0"/>
              <a:t>an option </a:t>
            </a:r>
            <a:r>
              <a:rPr lang="en-US" altLang="en-US" sz="2400" dirty="0"/>
              <a:t>available in S, S/T, PC and T modes </a:t>
            </a:r>
            <a:r>
              <a:rPr lang="en-US" altLang="en-US" sz="2400" dirty="0" smtClean="0"/>
              <a:t>only</a:t>
            </a:r>
          </a:p>
          <a:p>
            <a:pPr marL="0" indent="0">
              <a:buNone/>
            </a:pPr>
            <a:endParaRPr lang="en-US" altLang="en-US" sz="1000" dirty="0"/>
          </a:p>
          <a:p>
            <a:r>
              <a:rPr lang="en-US" altLang="en-US" sz="2400" dirty="0"/>
              <a:t>AVAPS assists patients in maintaining a target VT by automatically </a:t>
            </a:r>
            <a:r>
              <a:rPr lang="en-US" altLang="en-US" sz="2400" dirty="0" smtClean="0"/>
              <a:t>adjusting </a:t>
            </a:r>
            <a:r>
              <a:rPr lang="en-US" altLang="en-US" sz="2400" dirty="0"/>
              <a:t>the pressure </a:t>
            </a:r>
            <a:r>
              <a:rPr lang="en-US" altLang="en-US" sz="2400" dirty="0" smtClean="0"/>
              <a:t>support</a:t>
            </a:r>
          </a:p>
          <a:p>
            <a:pPr marL="0" indent="0">
              <a:buNone/>
            </a:pPr>
            <a:endParaRPr lang="en-US" altLang="en-US" sz="1000" dirty="0"/>
          </a:p>
          <a:p>
            <a:r>
              <a:rPr lang="en-US" altLang="en-US" sz="2400" dirty="0"/>
              <a:t>If the ramp function is activated, it will take precedence over the AVAPS feature</a:t>
            </a:r>
          </a:p>
        </p:txBody>
      </p:sp>
    </p:spTree>
    <p:extLst>
      <p:ext uri="{BB962C8B-B14F-4D97-AF65-F5344CB8AC3E}">
        <p14:creationId xmlns="" xmlns:p14="http://schemas.microsoft.com/office/powerpoint/2010/main" val="34146786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1B06524D-2F17-4014-ABC3-8ED42B1D583F}" type="slidenum">
              <a:rPr lang="en-US" altLang="en-US"/>
              <a:pPr/>
              <a:t>24</a:t>
            </a:fld>
            <a:endParaRPr lang="en-US" altLang="en-US" dirty="0"/>
          </a:p>
        </p:txBody>
      </p:sp>
      <p:sp>
        <p:nvSpPr>
          <p:cNvPr id="1048578" name="Rectangle 2"/>
          <p:cNvSpPr>
            <a:spLocks noGrp="1" noChangeArrowheads="1"/>
          </p:cNvSpPr>
          <p:nvPr>
            <p:ph type="title"/>
          </p:nvPr>
        </p:nvSpPr>
        <p:spPr>
          <a:xfrm>
            <a:off x="447675" y="763588"/>
            <a:ext cx="8359775" cy="914400"/>
          </a:xfrm>
        </p:spPr>
        <p:txBody>
          <a:bodyPr/>
          <a:lstStyle/>
          <a:p>
            <a:r>
              <a:rPr lang="en-US" altLang="en-US" dirty="0"/>
              <a:t>AVAPS feature</a:t>
            </a:r>
          </a:p>
        </p:txBody>
      </p:sp>
      <p:sp>
        <p:nvSpPr>
          <p:cNvPr id="1048579" name="Rectangle 3"/>
          <p:cNvSpPr>
            <a:spLocks noGrp="1" noChangeArrowheads="1"/>
          </p:cNvSpPr>
          <p:nvPr>
            <p:ph type="body" idx="1"/>
          </p:nvPr>
        </p:nvSpPr>
        <p:spPr>
          <a:xfrm>
            <a:off x="392113" y="1685925"/>
            <a:ext cx="8359775" cy="1820863"/>
          </a:xfrm>
        </p:spPr>
        <p:txBody>
          <a:bodyPr/>
          <a:lstStyle/>
          <a:p>
            <a:r>
              <a:rPr lang="en-US" altLang="en-US" dirty="0"/>
              <a:t>AVAPS adjusts the IPAP levels between minimum (IPAP min) and maximum (IPAP max) settings</a:t>
            </a:r>
          </a:p>
          <a:p>
            <a:r>
              <a:rPr lang="en-US" altLang="en-US" dirty="0"/>
              <a:t>Adjustments are made gradually over several minutes</a:t>
            </a:r>
          </a:p>
          <a:p>
            <a:r>
              <a:rPr lang="en-US" altLang="en-US" dirty="0"/>
              <a:t>AVAPS is available only when using a passive circuit</a:t>
            </a:r>
          </a:p>
        </p:txBody>
      </p:sp>
      <p:pic>
        <p:nvPicPr>
          <p:cNvPr id="8" name="Picture 7"/>
          <p:cNvPicPr>
            <a:picLocks noChangeAspect="1" noChangeArrowheads="1"/>
          </p:cNvPicPr>
          <p:nvPr>
            <p:custDataLst>
              <p:tags r:id="rId1"/>
            </p:custDataLst>
          </p:nvPr>
        </p:nvPicPr>
        <p:blipFill>
          <a:blip r:embed="rId4" cstate="print"/>
          <a:srcRect/>
          <a:stretch>
            <a:fillRect/>
          </a:stretch>
        </p:blipFill>
        <p:spPr bwMode="auto">
          <a:xfrm>
            <a:off x="1722360" y="3356992"/>
            <a:ext cx="5810404" cy="3162572"/>
          </a:xfrm>
          <a:prstGeom prst="rect">
            <a:avLst/>
          </a:prstGeom>
          <a:noFill/>
          <a:ln w="9525">
            <a:solidFill>
              <a:schemeClr val="tx1">
                <a:lumMod val="50000"/>
                <a:lumOff val="50000"/>
              </a:schemeClr>
            </a:solidFill>
            <a:miter lim="800000"/>
            <a:headEnd/>
            <a:tailEnd/>
          </a:ln>
        </p:spPr>
      </p:pic>
    </p:spTree>
    <p:extLst>
      <p:ext uri="{BB962C8B-B14F-4D97-AF65-F5344CB8AC3E}">
        <p14:creationId xmlns="" xmlns:p14="http://schemas.microsoft.com/office/powerpoint/2010/main" val="3964963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pPr>
            <a:r>
              <a:rPr lang="en-US" dirty="0" smtClean="0">
                <a:solidFill>
                  <a:schemeClr val="tx1"/>
                </a:solidFill>
              </a:rPr>
              <a:t>Trilogy AVAPS enhancements </a:t>
            </a:r>
            <a:r>
              <a:rPr lang="en-US" dirty="0"/>
              <a:t/>
            </a:r>
            <a:br>
              <a:rPr lang="en-US" dirty="0"/>
            </a:br>
            <a:endParaRPr lang="en-US" sz="2800" dirty="0"/>
          </a:p>
        </p:txBody>
      </p:sp>
      <p:sp>
        <p:nvSpPr>
          <p:cNvPr id="3" name="Text Placeholder 2"/>
          <p:cNvSpPr>
            <a:spLocks noGrp="1"/>
          </p:cNvSpPr>
          <p:nvPr>
            <p:ph type="body" idx="1"/>
            <p:custDataLst>
              <p:tags r:id="rId3"/>
            </p:custDataLst>
          </p:nvPr>
        </p:nvSpPr>
        <p:spPr>
          <a:xfrm>
            <a:off x="408261" y="1479550"/>
            <a:ext cx="6484143" cy="4467200"/>
          </a:xfrm>
          <a:ln w="0"/>
          <a:effectLst/>
          <a:extLst>
            <a:ext uri="{53640926-AAD7-44D8-BBD7-CCE9431645EC}">
              <a14:shadowObscured xmlns="" xmlns:a14="http://schemas.microsoft.com/office/drawing/2010/main"/>
            </a:ext>
          </a:extLst>
        </p:spPr>
        <p:txBody>
          <a:bodyPr wrap="square" lIns="0" tIns="0" rIns="0" bIns="0">
            <a:normAutofit fontScale="92500"/>
          </a:bodyPr>
          <a:lstStyle/>
          <a:p>
            <a:r>
              <a:rPr lang="en-US" dirty="0">
                <a:solidFill>
                  <a:schemeClr val="tx1"/>
                </a:solidFill>
              </a:rPr>
              <a:t>F</a:t>
            </a:r>
            <a:r>
              <a:rPr lang="en-US" dirty="0" smtClean="0">
                <a:solidFill>
                  <a:schemeClr val="tx1"/>
                </a:solidFill>
              </a:rPr>
              <a:t>lexible</a:t>
            </a:r>
          </a:p>
          <a:p>
            <a:pPr lvl="1"/>
            <a:r>
              <a:rPr lang="en-US" dirty="0" smtClean="0"/>
              <a:t>Clinicians </a:t>
            </a:r>
            <a:r>
              <a:rPr lang="en-US" dirty="0"/>
              <a:t>can </a:t>
            </a:r>
            <a:r>
              <a:rPr lang="en-US" dirty="0" smtClean="0"/>
              <a:t>select </a:t>
            </a:r>
            <a:r>
              <a:rPr lang="en-US" dirty="0"/>
              <a:t>AVAPS rate of change from </a:t>
            </a:r>
            <a:r>
              <a:rPr lang="en-US" dirty="0" smtClean="0"/>
              <a:t>   </a:t>
            </a:r>
            <a:r>
              <a:rPr lang="en-US" dirty="0" smtClean="0">
                <a:solidFill>
                  <a:srgbClr val="0070C0"/>
                </a:solidFill>
              </a:rPr>
              <a:t>1.0 </a:t>
            </a:r>
            <a:r>
              <a:rPr lang="en-US" dirty="0">
                <a:solidFill>
                  <a:srgbClr val="0070C0"/>
                </a:solidFill>
              </a:rPr>
              <a:t>to 5.0 </a:t>
            </a:r>
            <a:r>
              <a:rPr lang="en-US" dirty="0" smtClean="0">
                <a:solidFill>
                  <a:srgbClr val="0070C0"/>
                </a:solidFill>
              </a:rPr>
              <a:t>cm H</a:t>
            </a:r>
            <a:r>
              <a:rPr lang="en-US" baseline="-25000" dirty="0" smtClean="0">
                <a:solidFill>
                  <a:srgbClr val="0070C0"/>
                </a:solidFill>
              </a:rPr>
              <a:t>2</a:t>
            </a:r>
            <a:r>
              <a:rPr lang="en-US" dirty="0" smtClean="0">
                <a:solidFill>
                  <a:srgbClr val="0070C0"/>
                </a:solidFill>
              </a:rPr>
              <a:t>O </a:t>
            </a:r>
            <a:r>
              <a:rPr lang="en-US" dirty="0"/>
              <a:t>of pressure based on patient </a:t>
            </a:r>
            <a:r>
              <a:rPr lang="en-US" dirty="0" smtClean="0"/>
              <a:t>need</a:t>
            </a:r>
          </a:p>
          <a:p>
            <a:pPr marL="457200" lvl="1" indent="0">
              <a:buNone/>
            </a:pPr>
            <a:endParaRPr lang="en-US" sz="1100" dirty="0"/>
          </a:p>
          <a:p>
            <a:r>
              <a:rPr lang="en-US" dirty="0" smtClean="0">
                <a:solidFill>
                  <a:schemeClr val="tx1"/>
                </a:solidFill>
              </a:rPr>
              <a:t>Stable Vt </a:t>
            </a:r>
          </a:p>
          <a:p>
            <a:pPr lvl="1"/>
            <a:r>
              <a:rPr lang="en-US" dirty="0" smtClean="0"/>
              <a:t>AVAPS now </a:t>
            </a:r>
            <a:r>
              <a:rPr lang="en-US" dirty="0" smtClean="0">
                <a:solidFill>
                  <a:srgbClr val="0070C0"/>
                </a:solidFill>
              </a:rPr>
              <a:t>tracks spontaneous and timed breaths </a:t>
            </a:r>
            <a:r>
              <a:rPr lang="en-US" dirty="0" smtClean="0"/>
              <a:t>separately </a:t>
            </a:r>
          </a:p>
          <a:p>
            <a:pPr lvl="1"/>
            <a:r>
              <a:rPr lang="en-US" dirty="0" smtClean="0"/>
              <a:t>Applies </a:t>
            </a:r>
            <a:r>
              <a:rPr lang="en-US" dirty="0" smtClean="0">
                <a:solidFill>
                  <a:srgbClr val="0070C0"/>
                </a:solidFill>
              </a:rPr>
              <a:t>correct amount of pressure support </a:t>
            </a:r>
            <a:r>
              <a:rPr lang="en-US" dirty="0" smtClean="0"/>
              <a:t>to each breath type</a:t>
            </a:r>
          </a:p>
          <a:p>
            <a:pPr marL="457200" lvl="1" indent="0">
              <a:buNone/>
            </a:pPr>
            <a:endParaRPr lang="en-US" sz="1100" dirty="0"/>
          </a:p>
          <a:p>
            <a:r>
              <a:rPr lang="en-US" dirty="0" smtClean="0">
                <a:solidFill>
                  <a:schemeClr val="tx1"/>
                </a:solidFill>
              </a:rPr>
              <a:t>Accurate</a:t>
            </a:r>
          </a:p>
          <a:p>
            <a:pPr lvl="1"/>
            <a:r>
              <a:rPr lang="en-US" dirty="0"/>
              <a:t>Enhanced </a:t>
            </a:r>
            <a:r>
              <a:rPr lang="en-US" dirty="0">
                <a:solidFill>
                  <a:srgbClr val="0070C0"/>
                </a:solidFill>
              </a:rPr>
              <a:t>leak estimation algorithm </a:t>
            </a:r>
            <a:r>
              <a:rPr lang="en-US" dirty="0" smtClean="0"/>
              <a:t>in Trilogy</a:t>
            </a:r>
            <a:endParaRPr lang="en-US" b="1" dirty="0" smtClean="0"/>
          </a:p>
          <a:p>
            <a:pPr lvl="1"/>
            <a:r>
              <a:rPr lang="en-US" dirty="0" smtClean="0"/>
              <a:t>Better leak estimation means </a:t>
            </a:r>
            <a:r>
              <a:rPr lang="en-US" dirty="0" smtClean="0">
                <a:solidFill>
                  <a:srgbClr val="0070C0"/>
                </a:solidFill>
              </a:rPr>
              <a:t>better Vt tracking and targeting</a:t>
            </a:r>
          </a:p>
          <a:p>
            <a:pPr lvl="1"/>
            <a:endParaRPr lang="en-US" dirty="0"/>
          </a:p>
          <a:p>
            <a:pPr lvl="1"/>
            <a:endParaRPr lang="en-US" u="sng" dirty="0"/>
          </a:p>
          <a:p>
            <a:pPr lvl="1"/>
            <a:endParaRPr lang="en-US" dirty="0" smtClean="0"/>
          </a:p>
          <a:p>
            <a:pPr marL="457200" lvl="1" indent="0">
              <a:buNone/>
            </a:pPr>
            <a:endParaRPr lang="en-US" dirty="0"/>
          </a:p>
        </p:txBody>
      </p:sp>
      <p:sp>
        <p:nvSpPr>
          <p:cNvPr id="5" name="Slide Number Placeholder 4"/>
          <p:cNvSpPr>
            <a:spLocks noGrp="1"/>
          </p:cNvSpPr>
          <p:nvPr>
            <p:ph type="sldNum" sz="quarter" idx="10"/>
          </p:nvPr>
        </p:nvSpPr>
        <p:spPr/>
        <p:txBody>
          <a:bodyPr/>
          <a:lstStyle/>
          <a:p>
            <a:fld id="{20117264-5BBD-4983-BABC-9839F1C1C1E6}" type="slidenum">
              <a:rPr lang="en-US" smtClean="0"/>
              <a:pPr/>
              <a:t>25</a:t>
            </a:fld>
            <a:endParaRPr lang="en-US" dirty="0"/>
          </a:p>
        </p:txBody>
      </p:sp>
    </p:spTree>
    <p:custDataLst>
      <p:tags r:id="rId1"/>
    </p:custDataLst>
    <p:extLst>
      <p:ext uri="{BB962C8B-B14F-4D97-AF65-F5344CB8AC3E}">
        <p14:creationId xmlns="" xmlns:p14="http://schemas.microsoft.com/office/powerpoint/2010/main" val="3843162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t>AVAPS on the Trilogy</a:t>
            </a:r>
          </a:p>
        </p:txBody>
      </p:sp>
      <p:sp>
        <p:nvSpPr>
          <p:cNvPr id="17411" name="Rectangle 4"/>
          <p:cNvSpPr>
            <a:spLocks noChangeArrowheads="1"/>
          </p:cNvSpPr>
          <p:nvPr/>
        </p:nvSpPr>
        <p:spPr bwMode="auto">
          <a:xfrm>
            <a:off x="392114" y="1743075"/>
            <a:ext cx="835977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eaLnBrk="1" hangingPunct="1"/>
            <a:r>
              <a:rPr lang="en-US" altLang="en-US" dirty="0">
                <a:ea typeface="ＭＳ Ｐゴシック" panose="020B0600070205080204" pitchFamily="34" charset="-128"/>
              </a:rPr>
              <a:t>AVAPS automatically adapts pressure support </a:t>
            </a:r>
            <a:r>
              <a:rPr lang="en-US" altLang="en-US" dirty="0" smtClean="0">
                <a:ea typeface="ＭＳ Ｐゴシック" panose="020B0600070205080204" pitchFamily="34" charset="-128"/>
              </a:rPr>
              <a:t>based on AVAPS rate setting (</a:t>
            </a:r>
            <a:r>
              <a:rPr lang="en-US" altLang="en-US" dirty="0" smtClean="0"/>
              <a:t>1 to 5 </a:t>
            </a:r>
            <a:r>
              <a:rPr lang="en-US" altLang="en-US" dirty="0"/>
              <a:t>cmH</a:t>
            </a:r>
            <a:r>
              <a:rPr lang="en-US" altLang="en-US" baseline="-25000" dirty="0"/>
              <a:t>2</a:t>
            </a:r>
            <a:r>
              <a:rPr lang="en-US" altLang="en-US" dirty="0"/>
              <a:t>O) per minute</a:t>
            </a:r>
            <a:r>
              <a:rPr lang="en-US" altLang="en-US" dirty="0">
                <a:ea typeface="ＭＳ Ｐゴシック" panose="020B0600070205080204" pitchFamily="34" charset="-128"/>
              </a:rPr>
              <a:t> to guarantee an average tidal volume</a:t>
            </a:r>
          </a:p>
          <a:p>
            <a:pPr algn="ctr" eaLnBrk="1" hangingPunct="1"/>
            <a:endParaRPr lang="fr-FR" altLang="en-US" dirty="0">
              <a:ea typeface="ＭＳ Ｐゴシック" panose="020B0600070205080204" pitchFamily="34" charset="-128"/>
            </a:endParaRPr>
          </a:p>
        </p:txBody>
      </p:sp>
      <p:sp>
        <p:nvSpPr>
          <p:cNvPr id="26643" name="Line 21"/>
          <p:cNvSpPr>
            <a:spLocks noChangeShapeType="1"/>
          </p:cNvSpPr>
          <p:nvPr/>
        </p:nvSpPr>
        <p:spPr bwMode="auto">
          <a:xfrm flipV="1">
            <a:off x="2949575" y="3363913"/>
            <a:ext cx="1905000" cy="166687"/>
          </a:xfrm>
          <a:prstGeom prst="line">
            <a:avLst/>
          </a:prstGeom>
          <a:noFill/>
          <a:ln w="38100">
            <a:solidFill>
              <a:srgbClr val="66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7413" name="Group 25"/>
          <p:cNvGrpSpPr>
            <a:grpSpLocks/>
          </p:cNvGrpSpPr>
          <p:nvPr/>
        </p:nvGrpSpPr>
        <p:grpSpPr bwMode="auto">
          <a:xfrm>
            <a:off x="261938" y="3305175"/>
            <a:ext cx="8067675" cy="2841625"/>
            <a:chOff x="165" y="2082"/>
            <a:chExt cx="5082" cy="1790"/>
          </a:xfrm>
        </p:grpSpPr>
        <p:sp>
          <p:nvSpPr>
            <p:cNvPr id="17415" name="Freeform 17"/>
            <p:cNvSpPr>
              <a:spLocks/>
            </p:cNvSpPr>
            <p:nvPr/>
          </p:nvSpPr>
          <p:spPr bwMode="auto">
            <a:xfrm>
              <a:off x="1537" y="2195"/>
              <a:ext cx="2958" cy="529"/>
            </a:xfrm>
            <a:custGeom>
              <a:avLst/>
              <a:gdLst>
                <a:gd name="T0" fmla="*/ 0 w 3552"/>
                <a:gd name="T1" fmla="*/ 72 h 672"/>
                <a:gd name="T2" fmla="*/ 102 w 3552"/>
                <a:gd name="T3" fmla="*/ 72 h 672"/>
                <a:gd name="T4" fmla="*/ 102 w 3552"/>
                <a:gd name="T5" fmla="*/ 17 h 672"/>
                <a:gd name="T6" fmla="*/ 176 w 3552"/>
                <a:gd name="T7" fmla="*/ 17 h 672"/>
                <a:gd name="T8" fmla="*/ 176 w 3552"/>
                <a:gd name="T9" fmla="*/ 72 h 672"/>
                <a:gd name="T10" fmla="*/ 305 w 3552"/>
                <a:gd name="T11" fmla="*/ 72 h 672"/>
                <a:gd name="T12" fmla="*/ 305 w 3552"/>
                <a:gd name="T13" fmla="*/ 0 h 672"/>
                <a:gd name="T14" fmla="*/ 416 w 3552"/>
                <a:gd name="T15" fmla="*/ 0 h 672"/>
                <a:gd name="T16" fmla="*/ 416 w 3552"/>
                <a:gd name="T17" fmla="*/ 72 h 672"/>
                <a:gd name="T18" fmla="*/ 591 w 3552"/>
                <a:gd name="T19" fmla="*/ 72 h 672"/>
                <a:gd name="T20" fmla="*/ 591 w 3552"/>
                <a:gd name="T21" fmla="*/ 11 h 672"/>
                <a:gd name="T22" fmla="*/ 684 w 3552"/>
                <a:gd name="T23" fmla="*/ 11 h 672"/>
                <a:gd name="T24" fmla="*/ 684 w 3552"/>
                <a:gd name="T25" fmla="*/ 77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2"/>
                <a:gd name="T40" fmla="*/ 0 h 672"/>
                <a:gd name="T41" fmla="*/ 3552 w 3552"/>
                <a:gd name="T42" fmla="*/ 672 h 6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2" h="672">
                  <a:moveTo>
                    <a:pt x="0" y="624"/>
                  </a:moveTo>
                  <a:lnTo>
                    <a:pt x="528" y="624"/>
                  </a:lnTo>
                  <a:lnTo>
                    <a:pt x="528" y="144"/>
                  </a:lnTo>
                  <a:lnTo>
                    <a:pt x="912" y="144"/>
                  </a:lnTo>
                  <a:lnTo>
                    <a:pt x="912" y="624"/>
                  </a:lnTo>
                  <a:lnTo>
                    <a:pt x="1584" y="624"/>
                  </a:lnTo>
                  <a:lnTo>
                    <a:pt x="1584" y="0"/>
                  </a:lnTo>
                  <a:lnTo>
                    <a:pt x="2160" y="0"/>
                  </a:lnTo>
                  <a:lnTo>
                    <a:pt x="2160" y="624"/>
                  </a:lnTo>
                  <a:lnTo>
                    <a:pt x="3072" y="624"/>
                  </a:lnTo>
                  <a:lnTo>
                    <a:pt x="3072" y="96"/>
                  </a:lnTo>
                  <a:lnTo>
                    <a:pt x="3552" y="96"/>
                  </a:lnTo>
                  <a:lnTo>
                    <a:pt x="3552" y="672"/>
                  </a:lnTo>
                </a:path>
              </a:pathLst>
            </a:custGeom>
            <a:noFill/>
            <a:ln w="285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7416" name="Line 6"/>
            <p:cNvSpPr>
              <a:spLocks noChangeShapeType="1"/>
            </p:cNvSpPr>
            <p:nvPr/>
          </p:nvSpPr>
          <p:spPr bwMode="auto">
            <a:xfrm>
              <a:off x="946" y="2082"/>
              <a:ext cx="4109"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17417" name="Group 24"/>
            <p:cNvGrpSpPr>
              <a:grpSpLocks/>
            </p:cNvGrpSpPr>
            <p:nvPr/>
          </p:nvGrpSpPr>
          <p:grpSpPr bwMode="auto">
            <a:xfrm>
              <a:off x="165" y="2304"/>
              <a:ext cx="5082" cy="1568"/>
              <a:chOff x="165" y="2270"/>
              <a:chExt cx="5082" cy="1568"/>
            </a:xfrm>
          </p:grpSpPr>
          <p:sp>
            <p:nvSpPr>
              <p:cNvPr id="17418" name="Line 7"/>
              <p:cNvSpPr>
                <a:spLocks noChangeShapeType="1"/>
              </p:cNvSpPr>
              <p:nvPr/>
            </p:nvSpPr>
            <p:spPr bwMode="auto">
              <a:xfrm>
                <a:off x="954" y="2535"/>
                <a:ext cx="4101"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19" name="Text Box 8"/>
              <p:cNvSpPr txBox="1">
                <a:spLocks noChangeArrowheads="1"/>
              </p:cNvSpPr>
              <p:nvPr/>
            </p:nvSpPr>
            <p:spPr bwMode="auto">
              <a:xfrm>
                <a:off x="165" y="2420"/>
                <a:ext cx="671"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r>
                  <a:rPr lang="fr-FR" altLang="en-US" sz="1600" b="1" dirty="0">
                    <a:solidFill>
                      <a:schemeClr val="folHlink"/>
                    </a:solidFill>
                    <a:ea typeface="ＭＳ Ｐゴシック" panose="020B0600070205080204" pitchFamily="34" charset="-128"/>
                  </a:rPr>
                  <a:t>IPAP Min</a:t>
                </a:r>
                <a:endParaRPr lang="en-US" altLang="en-US" sz="1600" b="1" dirty="0">
                  <a:solidFill>
                    <a:schemeClr val="folHlink"/>
                  </a:solidFill>
                  <a:ea typeface="ＭＳ Ｐゴシック" panose="020B0600070205080204" pitchFamily="34" charset="-128"/>
                </a:endParaRPr>
              </a:p>
            </p:txBody>
          </p:sp>
          <p:sp>
            <p:nvSpPr>
              <p:cNvPr id="17420" name="Text Box 9"/>
              <p:cNvSpPr txBox="1">
                <a:spLocks noChangeArrowheads="1"/>
              </p:cNvSpPr>
              <p:nvPr/>
            </p:nvSpPr>
            <p:spPr bwMode="auto">
              <a:xfrm>
                <a:off x="1047" y="2584"/>
                <a:ext cx="463"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r>
                  <a:rPr lang="fr-FR" altLang="en-US" sz="1600" b="1" dirty="0">
                    <a:solidFill>
                      <a:schemeClr val="folHlink"/>
                    </a:solidFill>
                    <a:ea typeface="ＭＳ Ｐゴシック" panose="020B0600070205080204" pitchFamily="34" charset="-128"/>
                  </a:rPr>
                  <a:t>EPAP</a:t>
                </a:r>
                <a:endParaRPr lang="en-US" altLang="en-US" sz="1600" b="1" dirty="0">
                  <a:solidFill>
                    <a:schemeClr val="folHlink"/>
                  </a:solidFill>
                  <a:ea typeface="ＭＳ Ｐゴシック" panose="020B0600070205080204" pitchFamily="34" charset="-128"/>
                </a:endParaRPr>
              </a:p>
            </p:txBody>
          </p:sp>
          <p:sp>
            <p:nvSpPr>
              <p:cNvPr id="17421" name="Line 10"/>
              <p:cNvSpPr>
                <a:spLocks noChangeShapeType="1"/>
              </p:cNvSpPr>
              <p:nvPr/>
            </p:nvSpPr>
            <p:spPr bwMode="auto">
              <a:xfrm>
                <a:off x="1337" y="3441"/>
                <a:ext cx="3757" cy="0"/>
              </a:xfrm>
              <a:prstGeom prst="line">
                <a:avLst/>
              </a:prstGeom>
              <a:noFill/>
              <a:ln w="19050">
                <a:solidFill>
                  <a:srgbClr val="969696"/>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7422" name="Line 11"/>
              <p:cNvSpPr>
                <a:spLocks noChangeShapeType="1"/>
              </p:cNvSpPr>
              <p:nvPr/>
            </p:nvSpPr>
            <p:spPr bwMode="auto">
              <a:xfrm>
                <a:off x="1977" y="2270"/>
                <a:ext cx="0" cy="1285"/>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3" name="Line 12"/>
              <p:cNvSpPr>
                <a:spLocks noChangeShapeType="1"/>
              </p:cNvSpPr>
              <p:nvPr/>
            </p:nvSpPr>
            <p:spPr bwMode="auto">
              <a:xfrm>
                <a:off x="2296" y="2270"/>
                <a:ext cx="0" cy="1285"/>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4" name="Line 13"/>
              <p:cNvSpPr>
                <a:spLocks noChangeShapeType="1"/>
              </p:cNvSpPr>
              <p:nvPr/>
            </p:nvSpPr>
            <p:spPr bwMode="auto">
              <a:xfrm>
                <a:off x="2856" y="2308"/>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5" name="Line 14"/>
              <p:cNvSpPr>
                <a:spLocks noChangeShapeType="1"/>
              </p:cNvSpPr>
              <p:nvPr/>
            </p:nvSpPr>
            <p:spPr bwMode="auto">
              <a:xfrm>
                <a:off x="3336" y="2346"/>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6" name="Line 15"/>
              <p:cNvSpPr>
                <a:spLocks noChangeShapeType="1"/>
              </p:cNvSpPr>
              <p:nvPr/>
            </p:nvSpPr>
            <p:spPr bwMode="auto">
              <a:xfrm>
                <a:off x="4095" y="2384"/>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7" name="Line 16"/>
              <p:cNvSpPr>
                <a:spLocks noChangeShapeType="1"/>
              </p:cNvSpPr>
              <p:nvPr/>
            </p:nvSpPr>
            <p:spPr bwMode="auto">
              <a:xfrm>
                <a:off x="4495" y="2422"/>
                <a:ext cx="0" cy="1284"/>
              </a:xfrm>
              <a:prstGeom prst="line">
                <a:avLst/>
              </a:prstGeom>
              <a:noFill/>
              <a:ln w="9525">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8" name="Line 18"/>
              <p:cNvSpPr>
                <a:spLocks noChangeShapeType="1"/>
              </p:cNvSpPr>
              <p:nvPr/>
            </p:nvSpPr>
            <p:spPr bwMode="auto">
              <a:xfrm>
                <a:off x="4495" y="2707"/>
                <a:ext cx="639" cy="0"/>
              </a:xfrm>
              <a:prstGeom prst="line">
                <a:avLst/>
              </a:prstGeom>
              <a:noFill/>
              <a:ln w="28575">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29" name="Freeform 19"/>
              <p:cNvSpPr>
                <a:spLocks/>
              </p:cNvSpPr>
              <p:nvPr/>
            </p:nvSpPr>
            <p:spPr bwMode="auto">
              <a:xfrm>
                <a:off x="1937" y="2996"/>
                <a:ext cx="3078" cy="842"/>
              </a:xfrm>
              <a:custGeom>
                <a:avLst/>
                <a:gdLst>
                  <a:gd name="T0" fmla="*/ 0 w 3696"/>
                  <a:gd name="T1" fmla="*/ 55 h 1096"/>
                  <a:gd name="T2" fmla="*/ 37 w 3696"/>
                  <a:gd name="T3" fmla="*/ 19 h 1096"/>
                  <a:gd name="T4" fmla="*/ 83 w 3696"/>
                  <a:gd name="T5" fmla="*/ 46 h 1096"/>
                  <a:gd name="T6" fmla="*/ 92 w 3696"/>
                  <a:gd name="T7" fmla="*/ 73 h 1096"/>
                  <a:gd name="T8" fmla="*/ 102 w 3696"/>
                  <a:gd name="T9" fmla="*/ 82 h 1096"/>
                  <a:gd name="T10" fmla="*/ 148 w 3696"/>
                  <a:gd name="T11" fmla="*/ 78 h 1096"/>
                  <a:gd name="T12" fmla="*/ 212 w 3696"/>
                  <a:gd name="T13" fmla="*/ 55 h 1096"/>
                  <a:gd name="T14" fmla="*/ 240 w 3696"/>
                  <a:gd name="T15" fmla="*/ 6 h 1096"/>
                  <a:gd name="T16" fmla="*/ 315 w 3696"/>
                  <a:gd name="T17" fmla="*/ 19 h 1096"/>
                  <a:gd name="T18" fmla="*/ 323 w 3696"/>
                  <a:gd name="T19" fmla="*/ 55 h 1096"/>
                  <a:gd name="T20" fmla="*/ 380 w 3696"/>
                  <a:gd name="T21" fmla="*/ 100 h 1096"/>
                  <a:gd name="T22" fmla="*/ 462 w 3696"/>
                  <a:gd name="T23" fmla="*/ 68 h 1096"/>
                  <a:gd name="T24" fmla="*/ 500 w 3696"/>
                  <a:gd name="T25" fmla="*/ 55 h 1096"/>
                  <a:gd name="T26" fmla="*/ 528 w 3696"/>
                  <a:gd name="T27" fmla="*/ 15 h 1096"/>
                  <a:gd name="T28" fmla="*/ 591 w 3696"/>
                  <a:gd name="T29" fmla="*/ 32 h 1096"/>
                  <a:gd name="T30" fmla="*/ 610 w 3696"/>
                  <a:gd name="T31" fmla="*/ 55 h 1096"/>
                  <a:gd name="T32" fmla="*/ 638 w 3696"/>
                  <a:gd name="T33" fmla="*/ 91 h 1096"/>
                  <a:gd name="T34" fmla="*/ 712 w 3696"/>
                  <a:gd name="T35" fmla="*/ 64 h 10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96"/>
                  <a:gd name="T55" fmla="*/ 0 h 1096"/>
                  <a:gd name="T56" fmla="*/ 3696 w 3696"/>
                  <a:gd name="T57" fmla="*/ 1096 h 10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96" h="1096">
                    <a:moveTo>
                      <a:pt x="0" y="592"/>
                    </a:moveTo>
                    <a:cubicBezTo>
                      <a:pt x="60" y="408"/>
                      <a:pt x="120" y="224"/>
                      <a:pt x="192" y="208"/>
                    </a:cubicBezTo>
                    <a:cubicBezTo>
                      <a:pt x="264" y="192"/>
                      <a:pt x="384" y="400"/>
                      <a:pt x="432" y="496"/>
                    </a:cubicBezTo>
                    <a:cubicBezTo>
                      <a:pt x="480" y="592"/>
                      <a:pt x="464" y="720"/>
                      <a:pt x="480" y="784"/>
                    </a:cubicBezTo>
                    <a:cubicBezTo>
                      <a:pt x="496" y="848"/>
                      <a:pt x="480" y="872"/>
                      <a:pt x="528" y="880"/>
                    </a:cubicBezTo>
                    <a:cubicBezTo>
                      <a:pt x="576" y="888"/>
                      <a:pt x="672" y="880"/>
                      <a:pt x="768" y="832"/>
                    </a:cubicBezTo>
                    <a:cubicBezTo>
                      <a:pt x="864" y="784"/>
                      <a:pt x="1024" y="720"/>
                      <a:pt x="1104" y="592"/>
                    </a:cubicBezTo>
                    <a:cubicBezTo>
                      <a:pt x="1184" y="464"/>
                      <a:pt x="1160" y="128"/>
                      <a:pt x="1248" y="64"/>
                    </a:cubicBezTo>
                    <a:cubicBezTo>
                      <a:pt x="1336" y="0"/>
                      <a:pt x="1560" y="120"/>
                      <a:pt x="1632" y="208"/>
                    </a:cubicBezTo>
                    <a:cubicBezTo>
                      <a:pt x="1704" y="296"/>
                      <a:pt x="1624" y="448"/>
                      <a:pt x="1680" y="592"/>
                    </a:cubicBezTo>
                    <a:cubicBezTo>
                      <a:pt x="1736" y="736"/>
                      <a:pt x="1848" y="1048"/>
                      <a:pt x="1968" y="1072"/>
                    </a:cubicBezTo>
                    <a:cubicBezTo>
                      <a:pt x="2088" y="1096"/>
                      <a:pt x="2296" y="816"/>
                      <a:pt x="2400" y="736"/>
                    </a:cubicBezTo>
                    <a:cubicBezTo>
                      <a:pt x="2504" y="656"/>
                      <a:pt x="2536" y="688"/>
                      <a:pt x="2592" y="592"/>
                    </a:cubicBezTo>
                    <a:cubicBezTo>
                      <a:pt x="2648" y="496"/>
                      <a:pt x="2656" y="200"/>
                      <a:pt x="2736" y="160"/>
                    </a:cubicBezTo>
                    <a:cubicBezTo>
                      <a:pt x="2816" y="120"/>
                      <a:pt x="3000" y="280"/>
                      <a:pt x="3072" y="352"/>
                    </a:cubicBezTo>
                    <a:cubicBezTo>
                      <a:pt x="3144" y="424"/>
                      <a:pt x="3128" y="488"/>
                      <a:pt x="3168" y="592"/>
                    </a:cubicBezTo>
                    <a:cubicBezTo>
                      <a:pt x="3208" y="696"/>
                      <a:pt x="3224" y="960"/>
                      <a:pt x="3312" y="976"/>
                    </a:cubicBezTo>
                    <a:cubicBezTo>
                      <a:pt x="3400" y="992"/>
                      <a:pt x="3548" y="840"/>
                      <a:pt x="3696" y="688"/>
                    </a:cubicBezTo>
                  </a:path>
                </a:pathLst>
              </a:custGeom>
              <a:noFill/>
              <a:ln w="28575">
                <a:solidFill>
                  <a:srgbClr val="96969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7430" name="Line 20"/>
              <p:cNvSpPr>
                <a:spLocks noChangeShapeType="1"/>
              </p:cNvSpPr>
              <p:nvPr/>
            </p:nvSpPr>
            <p:spPr bwMode="auto">
              <a:xfrm flipH="1" flipV="1">
                <a:off x="1817" y="3101"/>
                <a:ext cx="3430" cy="8"/>
              </a:xfrm>
              <a:prstGeom prst="line">
                <a:avLst/>
              </a:prstGeom>
              <a:noFill/>
              <a:ln w="9525">
                <a:solidFill>
                  <a:srgbClr val="969696"/>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1" name="Text Box 22"/>
              <p:cNvSpPr txBox="1">
                <a:spLocks noChangeArrowheads="1"/>
              </p:cNvSpPr>
              <p:nvPr/>
            </p:nvSpPr>
            <p:spPr bwMode="auto">
              <a:xfrm>
                <a:off x="1005" y="2956"/>
                <a:ext cx="682"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r>
                  <a:rPr lang="fr-FR" altLang="en-US" sz="1600" b="1" dirty="0">
                    <a:solidFill>
                      <a:schemeClr val="folHlink"/>
                    </a:solidFill>
                    <a:ea typeface="ＭＳ Ｐゴシック" panose="020B0600070205080204" pitchFamily="34" charset="-128"/>
                  </a:rPr>
                  <a:t>Target V</a:t>
                </a:r>
                <a:r>
                  <a:rPr lang="fr-FR" altLang="en-US" sz="1600" b="1" baseline="-25000" dirty="0">
                    <a:solidFill>
                      <a:schemeClr val="folHlink"/>
                    </a:solidFill>
                    <a:ea typeface="ＭＳ Ｐゴシック" panose="020B0600070205080204" pitchFamily="34" charset="-128"/>
                  </a:rPr>
                  <a:t>T</a:t>
                </a:r>
                <a:endParaRPr lang="en-US" altLang="en-US" sz="1600" b="1" baseline="-25000" dirty="0">
                  <a:solidFill>
                    <a:schemeClr val="folHlink"/>
                  </a:solidFill>
                  <a:ea typeface="ＭＳ Ｐゴシック" panose="020B0600070205080204" pitchFamily="34" charset="-128"/>
                </a:endParaRPr>
              </a:p>
            </p:txBody>
          </p:sp>
        </p:grpSp>
      </p:grpSp>
      <p:sp>
        <p:nvSpPr>
          <p:cNvPr id="26645" name="Line 23"/>
          <p:cNvSpPr>
            <a:spLocks noChangeShapeType="1"/>
          </p:cNvSpPr>
          <p:nvPr/>
        </p:nvSpPr>
        <p:spPr bwMode="auto">
          <a:xfrm>
            <a:off x="5159375" y="3362325"/>
            <a:ext cx="1676400" cy="134938"/>
          </a:xfrm>
          <a:prstGeom prst="line">
            <a:avLst/>
          </a:prstGeom>
          <a:noFill/>
          <a:ln w="38100">
            <a:solidFill>
              <a:srgbClr val="CC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Tree>
    <p:extLst>
      <p:ext uri="{BB962C8B-B14F-4D97-AF65-F5344CB8AC3E}">
        <p14:creationId xmlns="" xmlns:p14="http://schemas.microsoft.com/office/powerpoint/2010/main" val="15095291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wipe(left)">
                                      <p:cBhvr>
                                        <p:cTn id="7" dur="500"/>
                                        <p:tgtEl>
                                          <p:spTgt spid="2664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6645"/>
                                        </p:tgtEl>
                                        <p:attrNameLst>
                                          <p:attrName>style.visibility</p:attrName>
                                        </p:attrNameLst>
                                      </p:cBhvr>
                                      <p:to>
                                        <p:strVal val="visible"/>
                                      </p:to>
                                    </p:set>
                                    <p:animEffect transition="in" filter="wipe(left)">
                                      <p:cBhvr>
                                        <p:cTn id="11" dur="500"/>
                                        <p:tgtEl>
                                          <p:spTgt spid="26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ChangeArrowheads="1"/>
          </p:cNvSpPr>
          <p:nvPr>
            <p:ph type="title" idx="4294967295"/>
          </p:nvPr>
        </p:nvSpPr>
        <p:spPr>
          <a:xfrm>
            <a:off x="369888" y="787400"/>
            <a:ext cx="8058150" cy="479425"/>
          </a:xfrm>
        </p:spPr>
        <p:txBody>
          <a:bodyPr/>
          <a:lstStyle/>
          <a:p>
            <a:r>
              <a:rPr lang="en-US" dirty="0" smtClean="0"/>
              <a:t>Objectives</a:t>
            </a:r>
          </a:p>
        </p:txBody>
      </p:sp>
      <p:sp>
        <p:nvSpPr>
          <p:cNvPr id="330754" name="Rectangle 3"/>
          <p:cNvSpPr>
            <a:spLocks noGrp="1" noChangeArrowheads="1"/>
          </p:cNvSpPr>
          <p:nvPr>
            <p:ph type="body" idx="4294967295"/>
          </p:nvPr>
        </p:nvSpPr>
        <p:spPr>
          <a:xfrm>
            <a:off x="314325" y="1782763"/>
            <a:ext cx="8478838" cy="4497387"/>
          </a:xfrm>
        </p:spPr>
        <p:txBody>
          <a:bodyPr/>
          <a:lstStyle/>
          <a:p>
            <a:pPr marL="0" indent="0">
              <a:lnSpc>
                <a:spcPct val="75000"/>
              </a:lnSpc>
              <a:buNone/>
            </a:pPr>
            <a:r>
              <a:rPr lang="en-US" sz="2400" dirty="0" smtClean="0"/>
              <a:t>At the end of this presentation the attendee will be able to:</a:t>
            </a:r>
          </a:p>
          <a:p>
            <a:pPr marL="0" indent="0">
              <a:lnSpc>
                <a:spcPct val="75000"/>
              </a:lnSpc>
              <a:buNone/>
            </a:pPr>
            <a:endParaRPr lang="en-US" dirty="0" smtClean="0"/>
          </a:p>
          <a:p>
            <a:pPr>
              <a:lnSpc>
                <a:spcPct val="75000"/>
              </a:lnSpc>
            </a:pPr>
            <a:r>
              <a:rPr lang="en-US" sz="2400" dirty="0" smtClean="0"/>
              <a:t>Describe the three main components of the AVAPS-AE mode on the Trilogy</a:t>
            </a:r>
          </a:p>
          <a:p>
            <a:pPr marL="0" indent="0">
              <a:lnSpc>
                <a:spcPct val="75000"/>
              </a:lnSpc>
              <a:buNone/>
            </a:pPr>
            <a:endParaRPr lang="en-US" sz="2400" dirty="0" smtClean="0"/>
          </a:p>
          <a:p>
            <a:pPr>
              <a:lnSpc>
                <a:spcPct val="75000"/>
              </a:lnSpc>
            </a:pPr>
            <a:r>
              <a:rPr lang="en-US" sz="2400" dirty="0" smtClean="0"/>
              <a:t>Identify three types of PAP therapy used for patients with OSA</a:t>
            </a:r>
          </a:p>
          <a:p>
            <a:pPr>
              <a:lnSpc>
                <a:spcPct val="75000"/>
              </a:lnSpc>
            </a:pPr>
            <a:endParaRPr lang="en-US" sz="2400" dirty="0" smtClean="0"/>
          </a:p>
          <a:p>
            <a:pPr>
              <a:lnSpc>
                <a:spcPct val="75000"/>
              </a:lnSpc>
            </a:pPr>
            <a:r>
              <a:rPr lang="en-US" sz="2400" dirty="0" smtClean="0"/>
              <a:t>Discuss the difference between AVAPS on the V60 vs. AVAPS on the Trilogy</a:t>
            </a:r>
          </a:p>
          <a:p>
            <a:pPr>
              <a:lnSpc>
                <a:spcPct val="75000"/>
              </a:lnSpc>
            </a:pPr>
            <a:endParaRPr lang="en-US" sz="2400" dirty="0"/>
          </a:p>
          <a:p>
            <a:pPr marL="0" indent="0">
              <a:lnSpc>
                <a:spcPct val="75000"/>
              </a:lnSpc>
              <a:buNone/>
            </a:pPr>
            <a:r>
              <a:rPr lang="en-US" sz="3200" dirty="0" smtClean="0"/>
              <a:t> </a:t>
            </a:r>
            <a:endParaRPr lang="en-US" sz="2400" dirty="0" smtClean="0"/>
          </a:p>
          <a:p>
            <a:pPr marL="0" indent="0">
              <a:lnSpc>
                <a:spcPct val="75000"/>
              </a:lnSpc>
              <a:buNone/>
            </a:pPr>
            <a:endParaRPr lang="en-US" dirty="0" smtClean="0"/>
          </a:p>
        </p:txBody>
      </p:sp>
    </p:spTree>
    <p:extLst>
      <p:ext uri="{BB962C8B-B14F-4D97-AF65-F5344CB8AC3E}">
        <p14:creationId xmlns="" xmlns:p14="http://schemas.microsoft.com/office/powerpoint/2010/main" val="39764758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51520" y="1772817"/>
            <a:ext cx="8690868" cy="1368152"/>
          </a:xfrm>
          <a:prstGeom prst="rect">
            <a:avLst/>
          </a:prstGeom>
          <a:solidFill>
            <a:srgbClr val="DDF4FF"/>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latin typeface="Arial" charset="0"/>
              <a:cs typeface="Arial" charset="0"/>
            </a:endParaRPr>
          </a:p>
        </p:txBody>
      </p:sp>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r>
              <a:rPr lang="en-US" dirty="0" smtClean="0"/>
              <a:t>AVAPS-AE   	</a:t>
            </a:r>
            <a:br>
              <a:rPr lang="en-US" dirty="0" smtClean="0"/>
            </a:br>
            <a:r>
              <a:rPr lang="en-US" sz="2000" b="1" dirty="0" smtClean="0"/>
              <a:t>A</a:t>
            </a:r>
            <a:r>
              <a:rPr lang="en-US" sz="2000" dirty="0" smtClean="0"/>
              <a:t>verage </a:t>
            </a:r>
            <a:r>
              <a:rPr lang="en-US" sz="2000" b="1" dirty="0" smtClean="0"/>
              <a:t>V</a:t>
            </a:r>
            <a:r>
              <a:rPr lang="en-US" sz="2000" dirty="0" smtClean="0"/>
              <a:t>olume </a:t>
            </a:r>
            <a:r>
              <a:rPr lang="en-US" sz="2000" b="1" dirty="0" smtClean="0"/>
              <a:t>A</a:t>
            </a:r>
            <a:r>
              <a:rPr lang="en-US" sz="2000" dirty="0" smtClean="0"/>
              <a:t>ssured </a:t>
            </a:r>
            <a:r>
              <a:rPr lang="en-US" sz="2000" b="1" dirty="0" smtClean="0"/>
              <a:t>P</a:t>
            </a:r>
            <a:r>
              <a:rPr lang="en-US" sz="2000" dirty="0" smtClean="0"/>
              <a:t>ressure </a:t>
            </a:r>
            <a:r>
              <a:rPr lang="en-US" sz="2000" b="1" dirty="0" smtClean="0"/>
              <a:t>S</a:t>
            </a:r>
            <a:r>
              <a:rPr lang="en-US" sz="2000" dirty="0" smtClean="0"/>
              <a:t>upport – </a:t>
            </a:r>
            <a:r>
              <a:rPr lang="en-US" sz="2000" b="1" dirty="0" smtClean="0"/>
              <a:t>A</a:t>
            </a:r>
            <a:r>
              <a:rPr lang="en-US" sz="2000" dirty="0" smtClean="0"/>
              <a:t>utoTitrating </a:t>
            </a:r>
            <a:r>
              <a:rPr lang="en-US" sz="2000" b="1" dirty="0" smtClean="0"/>
              <a:t>E</a:t>
            </a:r>
            <a:r>
              <a:rPr lang="en-US" sz="2000" dirty="0" smtClean="0"/>
              <a:t>PAP</a:t>
            </a:r>
            <a:br>
              <a:rPr lang="en-US" sz="2000" dirty="0" smtClean="0"/>
            </a:br>
            <a:r>
              <a:rPr lang="en-US" sz="2000" dirty="0"/>
              <a:t/>
            </a:r>
            <a:br>
              <a:rPr lang="en-US" sz="2000" dirty="0"/>
            </a:br>
            <a:endParaRPr lang="en-US" dirty="0"/>
          </a:p>
        </p:txBody>
      </p:sp>
      <p:sp>
        <p:nvSpPr>
          <p:cNvPr id="3" name="Text Placeholder 2"/>
          <p:cNvSpPr>
            <a:spLocks noGrp="1"/>
          </p:cNvSpPr>
          <p:nvPr>
            <p:ph type="body" idx="1"/>
            <p:custDataLst>
              <p:tags r:id="rId3"/>
            </p:custDataLst>
          </p:nvPr>
        </p:nvSpPr>
        <p:spPr>
          <a:xfrm>
            <a:off x="395536" y="1628800"/>
            <a:ext cx="8359775" cy="4392488"/>
          </a:xfrm>
          <a:ln w="0"/>
          <a:effectLst/>
          <a:extLst>
            <a:ext uri="{53640926-AAD7-44D8-BBD7-CCE9431645EC}">
              <a14:shadowObscured xmlns="" xmlns:a14="http://schemas.microsoft.com/office/drawing/2010/main"/>
            </a:ext>
          </a:extLst>
        </p:spPr>
        <p:txBody>
          <a:bodyPr wrap="square" lIns="0" tIns="0" rIns="0" bIns="0">
            <a:normAutofit/>
          </a:bodyPr>
          <a:lstStyle/>
          <a:p>
            <a:pPr marL="0" indent="0">
              <a:buNone/>
            </a:pPr>
            <a:endParaRPr lang="en-US" dirty="0" smtClean="0"/>
          </a:p>
          <a:p>
            <a:pPr marL="0" indent="0">
              <a:buNone/>
            </a:pPr>
            <a:r>
              <a:rPr lang="en-US" dirty="0" smtClean="0"/>
              <a:t>AVAPS-AE is a auto-titration mode of noninvasive ventilation designed to better treat respiratory insufficiency patients (OHS, COPD and NMD) in the hospital </a:t>
            </a:r>
            <a:r>
              <a:rPr lang="en-US" dirty="0"/>
              <a:t>and </a:t>
            </a:r>
            <a:r>
              <a:rPr lang="en-US" dirty="0" smtClean="0"/>
              <a:t>homecare environments</a:t>
            </a:r>
          </a:p>
          <a:p>
            <a:pPr marL="0" indent="0">
              <a:buNone/>
            </a:pPr>
            <a:endParaRPr lang="en-US" dirty="0"/>
          </a:p>
          <a:p>
            <a:pPr>
              <a:buFont typeface="Arial" pitchFamily="34" charset="0"/>
              <a:buChar char="•"/>
            </a:pPr>
            <a:r>
              <a:rPr lang="en-US" dirty="0" smtClean="0">
                <a:solidFill>
                  <a:schemeClr val="tx1"/>
                </a:solidFill>
                <a:cs typeface="Arial"/>
              </a:rPr>
              <a:t>Proven </a:t>
            </a:r>
            <a:r>
              <a:rPr lang="en-US" dirty="0">
                <a:solidFill>
                  <a:schemeClr val="tx1"/>
                </a:solidFill>
                <a:cs typeface="Arial"/>
              </a:rPr>
              <a:t>performance of AVAPS</a:t>
            </a:r>
          </a:p>
          <a:p>
            <a:pPr marL="0" indent="0">
              <a:buNone/>
            </a:pPr>
            <a:r>
              <a:rPr lang="en-US" sz="1800" dirty="0" smtClean="0"/>
              <a:t>    </a:t>
            </a:r>
            <a:r>
              <a:rPr lang="en-US" sz="1800" dirty="0" smtClean="0">
                <a:cs typeface="Arial"/>
              </a:rPr>
              <a:t>– Maintains </a:t>
            </a:r>
            <a:r>
              <a:rPr lang="en-US" sz="1800" dirty="0" smtClean="0">
                <a:solidFill>
                  <a:schemeClr val="accent1">
                    <a:lumMod val="50000"/>
                  </a:schemeClr>
                </a:solidFill>
                <a:cs typeface="Arial"/>
              </a:rPr>
              <a:t>targeted tidal volume</a:t>
            </a:r>
            <a:r>
              <a:rPr lang="en-US" sz="1800" dirty="0" smtClean="0">
                <a:solidFill>
                  <a:srgbClr val="0070C0"/>
                </a:solidFill>
                <a:cs typeface="Arial"/>
              </a:rPr>
              <a:t>				     </a:t>
            </a:r>
            <a:r>
              <a:rPr lang="en-US" sz="1800" b="1" dirty="0" smtClean="0">
                <a:solidFill>
                  <a:schemeClr val="tx1"/>
                </a:solidFill>
                <a:cs typeface="Arial"/>
              </a:rPr>
              <a:t>COPD / OHS</a:t>
            </a:r>
          </a:p>
          <a:p>
            <a:pPr>
              <a:buFont typeface="Arial" pitchFamily="34" charset="0"/>
              <a:buChar char="•"/>
            </a:pPr>
            <a:endParaRPr lang="en-US" sz="1000" dirty="0" smtClean="0">
              <a:solidFill>
                <a:schemeClr val="tx1"/>
              </a:solidFill>
              <a:cs typeface="Arial"/>
            </a:endParaRPr>
          </a:p>
          <a:p>
            <a:pPr>
              <a:buFont typeface="Arial" pitchFamily="34" charset="0"/>
              <a:buChar char="•"/>
            </a:pPr>
            <a:r>
              <a:rPr lang="en-US" dirty="0" smtClean="0">
                <a:solidFill>
                  <a:schemeClr val="tx1"/>
                </a:solidFill>
                <a:cs typeface="Arial"/>
              </a:rPr>
              <a:t>Auto </a:t>
            </a:r>
            <a:r>
              <a:rPr lang="en-US" dirty="0">
                <a:solidFill>
                  <a:schemeClr val="tx1"/>
                </a:solidFill>
                <a:cs typeface="Arial"/>
              </a:rPr>
              <a:t>EPAP</a:t>
            </a:r>
          </a:p>
          <a:p>
            <a:pPr marL="0" indent="0">
              <a:buNone/>
            </a:pPr>
            <a:r>
              <a:rPr lang="en-US" sz="1800" dirty="0">
                <a:cs typeface="Arial"/>
              </a:rPr>
              <a:t> </a:t>
            </a:r>
            <a:r>
              <a:rPr lang="en-US" sz="1800" dirty="0" smtClean="0">
                <a:cs typeface="Arial"/>
              </a:rPr>
              <a:t>   – </a:t>
            </a:r>
            <a:r>
              <a:rPr lang="en-US" sz="1800" dirty="0" smtClean="0">
                <a:solidFill>
                  <a:schemeClr val="tx1"/>
                </a:solidFill>
                <a:cs typeface="Arial"/>
              </a:rPr>
              <a:t>Maintains</a:t>
            </a:r>
            <a:r>
              <a:rPr lang="en-US" sz="1800" dirty="0" smtClean="0">
                <a:solidFill>
                  <a:srgbClr val="0070C0"/>
                </a:solidFill>
                <a:cs typeface="Arial"/>
              </a:rPr>
              <a:t> </a:t>
            </a:r>
            <a:r>
              <a:rPr lang="en-US" sz="1800" dirty="0" smtClean="0">
                <a:solidFill>
                  <a:schemeClr val="accent1">
                    <a:lumMod val="50000"/>
                  </a:schemeClr>
                </a:solidFill>
                <a:cs typeface="Arial"/>
              </a:rPr>
              <a:t>patent upper airway</a:t>
            </a:r>
            <a:r>
              <a:rPr lang="en-US" sz="1800" dirty="0" smtClean="0">
                <a:solidFill>
                  <a:srgbClr val="0070C0"/>
                </a:solidFill>
                <a:cs typeface="Arial"/>
              </a:rPr>
              <a:t> </a:t>
            </a:r>
            <a:r>
              <a:rPr lang="en-US" sz="1800" dirty="0" smtClean="0">
                <a:cs typeface="Arial"/>
              </a:rPr>
              <a:t>at comfortable pressure		</a:t>
            </a:r>
            <a:r>
              <a:rPr lang="en-US" sz="1800" b="1" dirty="0" smtClean="0">
                <a:cs typeface="Arial"/>
              </a:rPr>
              <a:t>OSA</a:t>
            </a:r>
          </a:p>
          <a:p>
            <a:pPr marL="0" indent="0">
              <a:buNone/>
            </a:pPr>
            <a:endParaRPr lang="en-US" sz="1000" dirty="0" smtClean="0">
              <a:solidFill>
                <a:schemeClr val="tx1"/>
              </a:solidFill>
              <a:cs typeface="Arial"/>
            </a:endParaRPr>
          </a:p>
          <a:p>
            <a:pPr>
              <a:buFont typeface="Arial" pitchFamily="34" charset="0"/>
              <a:buChar char="•"/>
            </a:pPr>
            <a:r>
              <a:rPr lang="en-US" dirty="0" smtClean="0">
                <a:solidFill>
                  <a:schemeClr val="tx1"/>
                </a:solidFill>
                <a:cs typeface="Arial"/>
              </a:rPr>
              <a:t>Auto </a:t>
            </a:r>
            <a:r>
              <a:rPr lang="en-US" dirty="0">
                <a:solidFill>
                  <a:schemeClr val="tx1"/>
                </a:solidFill>
                <a:cs typeface="Arial"/>
              </a:rPr>
              <a:t>backup rate</a:t>
            </a:r>
          </a:p>
          <a:p>
            <a:pPr marL="0" indent="0">
              <a:buNone/>
            </a:pPr>
            <a:r>
              <a:rPr lang="en-US" sz="1800" dirty="0">
                <a:cs typeface="Arial"/>
              </a:rPr>
              <a:t> </a:t>
            </a:r>
            <a:r>
              <a:rPr lang="en-US" sz="1800" dirty="0" smtClean="0">
                <a:cs typeface="Arial"/>
              </a:rPr>
              <a:t>   – </a:t>
            </a:r>
            <a:r>
              <a:rPr lang="en-US" sz="1800" dirty="0" smtClean="0">
                <a:solidFill>
                  <a:schemeClr val="accent1">
                    <a:lumMod val="50000"/>
                  </a:schemeClr>
                </a:solidFill>
                <a:cs typeface="Arial"/>
              </a:rPr>
              <a:t>Applies an auto backup rate</a:t>
            </a:r>
            <a:r>
              <a:rPr lang="en-US" sz="1800" dirty="0" smtClean="0">
                <a:solidFill>
                  <a:srgbClr val="0070C0"/>
                </a:solidFill>
                <a:cs typeface="Arial"/>
              </a:rPr>
              <a:t> </a:t>
            </a:r>
            <a:r>
              <a:rPr lang="en-US" sz="1800" dirty="0" smtClean="0">
                <a:cs typeface="Arial"/>
              </a:rPr>
              <a:t>near a patient’s resting rate		</a:t>
            </a:r>
            <a:r>
              <a:rPr lang="en-US" sz="1800" b="1" dirty="0" smtClean="0">
                <a:cs typeface="Arial"/>
              </a:rPr>
              <a:t>COPD</a:t>
            </a:r>
            <a:endParaRPr lang="en-US" sz="1800" b="1" dirty="0">
              <a:cs typeface="Arial"/>
            </a:endParaRPr>
          </a:p>
          <a:p>
            <a:pPr marL="914400" lvl="2" indent="0">
              <a:buNone/>
            </a:pPr>
            <a:endParaRPr lang="en-US" sz="2200" dirty="0"/>
          </a:p>
          <a:p>
            <a:pPr marL="914400" lvl="2" indent="0">
              <a:buNone/>
            </a:pPr>
            <a:endParaRPr lang="en-US" dirty="0" smtClean="0"/>
          </a:p>
          <a:p>
            <a:pPr marL="1371600" lvl="3" indent="0">
              <a:buNone/>
            </a:pPr>
            <a:endParaRPr lang="en-US" dirty="0" smtClean="0"/>
          </a:p>
          <a:p>
            <a:pPr marL="914400" lvl="2" indent="0">
              <a:buNone/>
            </a:pPr>
            <a:endParaRPr lang="en-US" dirty="0" smtClean="0"/>
          </a:p>
          <a:p>
            <a:pPr marL="457200" lvl="1" indent="0">
              <a:buNone/>
            </a:pPr>
            <a:endParaRPr lang="en-US" dirty="0"/>
          </a:p>
          <a:p>
            <a:endParaRPr lang="en-US" dirty="0"/>
          </a:p>
          <a:p>
            <a:pPr marL="914400" lvl="2" indent="0">
              <a:buNone/>
            </a:pPr>
            <a:endParaRPr lang="en-US" dirty="0" smtClean="0"/>
          </a:p>
          <a:p>
            <a:pPr lvl="1"/>
            <a:endParaRPr lang="en-US" dirty="0" smtClean="0"/>
          </a:p>
          <a:p>
            <a:endParaRPr lang="en-US" dirty="0"/>
          </a:p>
        </p:txBody>
      </p:sp>
      <p:sp>
        <p:nvSpPr>
          <p:cNvPr id="5" name="Slide Number Placeholder 4"/>
          <p:cNvSpPr>
            <a:spLocks noGrp="1"/>
          </p:cNvSpPr>
          <p:nvPr>
            <p:ph type="sldNum" sz="quarter" idx="10"/>
          </p:nvPr>
        </p:nvSpPr>
        <p:spPr/>
        <p:txBody>
          <a:bodyPr/>
          <a:lstStyle/>
          <a:p>
            <a:fld id="{20117264-5BBD-4983-BABC-9839F1C1C1E6}" type="slidenum">
              <a:rPr lang="en-US" smtClean="0"/>
              <a:pPr/>
              <a:t>4</a:t>
            </a:fld>
            <a:endParaRPr lang="en-US" dirty="0"/>
          </a:p>
        </p:txBody>
      </p:sp>
    </p:spTree>
    <p:custDataLst>
      <p:tags r:id="rId1"/>
    </p:custDataLst>
    <p:extLst>
      <p:ext uri="{BB962C8B-B14F-4D97-AF65-F5344CB8AC3E}">
        <p14:creationId xmlns="" xmlns:p14="http://schemas.microsoft.com/office/powerpoint/2010/main" val="3542672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39552" y="624210"/>
            <a:ext cx="7488000" cy="512768"/>
          </a:xfrm>
        </p:spPr>
        <p:txBody>
          <a:bodyPr/>
          <a:lstStyle/>
          <a:p>
            <a:r>
              <a:rPr lang="en-US" sz="2800" dirty="0" smtClean="0"/>
              <a:t>COPD and hospital readmissions</a:t>
            </a:r>
            <a:endParaRPr lang="en-US" sz="2800" dirty="0"/>
          </a:p>
        </p:txBody>
      </p:sp>
      <p:sp>
        <p:nvSpPr>
          <p:cNvPr id="4" name="Textplatzhalter 3"/>
          <p:cNvSpPr>
            <a:spLocks noGrp="1"/>
          </p:cNvSpPr>
          <p:nvPr>
            <p:ph type="body" sz="quarter" idx="14"/>
          </p:nvPr>
        </p:nvSpPr>
        <p:spPr>
          <a:xfrm>
            <a:off x="4876800" y="1524000"/>
            <a:ext cx="4114800" cy="4572000"/>
          </a:xfrm>
        </p:spPr>
        <p:txBody>
          <a:bodyPr/>
          <a:lstStyle/>
          <a:p>
            <a:r>
              <a:rPr lang="en-US" sz="1800" dirty="0" smtClean="0"/>
              <a:t>The Centers for Medicare and Medicaid Services (CMS) has begun </a:t>
            </a:r>
            <a:r>
              <a:rPr lang="en-US" sz="1800" dirty="0" smtClean="0">
                <a:solidFill>
                  <a:schemeClr val="accent1">
                    <a:lumMod val="50000"/>
                  </a:schemeClr>
                </a:solidFill>
              </a:rPr>
              <a:t>financially penalizing hospitals</a:t>
            </a:r>
            <a:r>
              <a:rPr lang="en-US" sz="1800" dirty="0" smtClean="0"/>
              <a:t> if their 30-day readmission rates are higher than expected</a:t>
            </a:r>
          </a:p>
          <a:p>
            <a:endParaRPr lang="en-US" sz="900" dirty="0" smtClean="0"/>
          </a:p>
          <a:p>
            <a:r>
              <a:rPr lang="en-US" sz="1800" dirty="0" smtClean="0"/>
              <a:t>In 2015, readmission for </a:t>
            </a:r>
            <a:r>
              <a:rPr lang="en-US" sz="1800" dirty="0" smtClean="0">
                <a:solidFill>
                  <a:schemeClr val="accent1">
                    <a:lumMod val="50000"/>
                  </a:schemeClr>
                </a:solidFill>
              </a:rPr>
              <a:t>COPD was added to those diagnoses</a:t>
            </a:r>
            <a:r>
              <a:rPr lang="en-US" sz="1800" dirty="0" smtClean="0">
                <a:solidFill>
                  <a:srgbClr val="0070C0"/>
                </a:solidFill>
              </a:rPr>
              <a:t> </a:t>
            </a:r>
            <a:r>
              <a:rPr lang="en-US" sz="1800" dirty="0" smtClean="0"/>
              <a:t>already on the list: heart attack (19%), heart failure (27%), and pneumonia (20%)</a:t>
            </a:r>
            <a:r>
              <a:rPr lang="en-US" sz="1800" baseline="30000" dirty="0" smtClean="0"/>
              <a:t>1</a:t>
            </a:r>
          </a:p>
          <a:p>
            <a:endParaRPr lang="en-US" sz="900" dirty="0" smtClean="0"/>
          </a:p>
          <a:p>
            <a:r>
              <a:rPr lang="en-US" sz="1800" dirty="0" smtClean="0">
                <a:solidFill>
                  <a:schemeClr val="accent1">
                    <a:lumMod val="50000"/>
                  </a:schemeClr>
                </a:solidFill>
              </a:rPr>
              <a:t>Respiratory therapists</a:t>
            </a:r>
            <a:r>
              <a:rPr lang="en-US" sz="1800" dirty="0" smtClean="0">
                <a:solidFill>
                  <a:srgbClr val="0070C0"/>
                </a:solidFill>
              </a:rPr>
              <a:t> </a:t>
            </a:r>
            <a:r>
              <a:rPr lang="en-US" sz="1800" dirty="0" smtClean="0"/>
              <a:t>must play an active role in reducing acute exacerbation of COPD and readmissions to reduce the number of ‘frequent flyers’</a:t>
            </a:r>
          </a:p>
        </p:txBody>
      </p:sp>
      <p:sp>
        <p:nvSpPr>
          <p:cNvPr id="5" name="Rectangle 4"/>
          <p:cNvSpPr/>
          <p:nvPr/>
        </p:nvSpPr>
        <p:spPr>
          <a:xfrm>
            <a:off x="762000" y="64008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400" y="6269995"/>
            <a:ext cx="5956301" cy="261610"/>
          </a:xfrm>
          <a:prstGeom prst="rect">
            <a:avLst/>
          </a:prstGeom>
          <a:noFill/>
        </p:spPr>
        <p:txBody>
          <a:bodyPr wrap="square" rtlCol="0">
            <a:spAutoFit/>
          </a:bodyPr>
          <a:lstStyle/>
          <a:p>
            <a:r>
              <a:rPr lang="en-US" sz="1050" baseline="30000" dirty="0" smtClean="0">
                <a:solidFill>
                  <a:schemeClr val="bg2">
                    <a:lumMod val="50000"/>
                  </a:schemeClr>
                </a:solidFill>
              </a:rPr>
              <a:t>1</a:t>
            </a:r>
            <a:r>
              <a:rPr lang="en-US" sz="1050" dirty="0" smtClean="0">
                <a:solidFill>
                  <a:schemeClr val="bg2">
                    <a:lumMod val="50000"/>
                  </a:schemeClr>
                </a:solidFill>
              </a:rPr>
              <a:t>Medicare Hospital Readmissions: Issues, Policy Options and PPACA. September 2010.</a:t>
            </a:r>
            <a:endParaRPr lang="en-US" sz="1050" dirty="0">
              <a:solidFill>
                <a:schemeClr val="bg2">
                  <a:lumMod val="50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855" y="1788805"/>
            <a:ext cx="4710285" cy="3316595"/>
          </a:xfrm>
          <a:prstGeom prst="rect">
            <a:avLst/>
          </a:prstGeom>
          <a:noFill/>
          <a:ln w="9525">
            <a:solidFill>
              <a:schemeClr val="bg1">
                <a:lumMod val="85000"/>
              </a:schemeClr>
            </a:solidFill>
            <a:miter lim="800000"/>
            <a:headEnd/>
            <a:tailEnd/>
          </a:ln>
          <a:scene3d>
            <a:camera prst="orthographicFront"/>
            <a:lightRig rig="threePt" dir="t"/>
          </a:scene3d>
          <a:sp3d>
            <a:bevelT w="165100" prst="coolSlant"/>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9865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762000" y="828000"/>
            <a:ext cx="7553999" cy="512768"/>
          </a:xfrm>
        </p:spPr>
        <p:txBody>
          <a:bodyPr/>
          <a:lstStyle/>
          <a:p>
            <a:r>
              <a:rPr lang="en-US" sz="2800" dirty="0" smtClean="0"/>
              <a:t>COPD in the US today</a:t>
            </a:r>
            <a:endParaRPr lang="en-US" sz="2800" dirty="0"/>
          </a:p>
        </p:txBody>
      </p:sp>
      <p:sp>
        <p:nvSpPr>
          <p:cNvPr id="3" name="Textplatzhalter 2"/>
          <p:cNvSpPr>
            <a:spLocks noGrp="1"/>
          </p:cNvSpPr>
          <p:nvPr>
            <p:ph type="body" sz="quarter" idx="12"/>
          </p:nvPr>
        </p:nvSpPr>
        <p:spPr/>
        <p:txBody>
          <a:bodyPr/>
          <a:lstStyle/>
          <a:p>
            <a:r>
              <a:rPr lang="en-US" dirty="0" smtClean="0">
                <a:solidFill>
                  <a:schemeClr val="bg2">
                    <a:lumMod val="50000"/>
                  </a:schemeClr>
                </a:solidFill>
              </a:rPr>
              <a:t>What do these numbers mean to you?</a:t>
            </a:r>
            <a:endParaRPr lang="en-US" dirty="0">
              <a:solidFill>
                <a:schemeClr val="bg2">
                  <a:lumMod val="50000"/>
                </a:schemeClr>
              </a:solidFill>
            </a:endParaRPr>
          </a:p>
        </p:txBody>
      </p:sp>
      <p:sp>
        <p:nvSpPr>
          <p:cNvPr id="4" name="Textplatzhalter 3"/>
          <p:cNvSpPr>
            <a:spLocks noGrp="1"/>
          </p:cNvSpPr>
          <p:nvPr>
            <p:ph type="body" sz="quarter" idx="13"/>
          </p:nvPr>
        </p:nvSpPr>
        <p:spPr>
          <a:xfrm>
            <a:off x="2209799" y="2124000"/>
            <a:ext cx="6106873" cy="3960000"/>
          </a:xfrm>
        </p:spPr>
        <p:txBody>
          <a:bodyPr/>
          <a:lstStyle/>
          <a:p>
            <a:pPr marL="0" indent="0">
              <a:buNone/>
            </a:pPr>
            <a:r>
              <a:rPr lang="en-US" dirty="0" smtClean="0">
                <a:cs typeface="Arial"/>
              </a:rPr>
              <a:t>Number of </a:t>
            </a:r>
            <a:r>
              <a:rPr lang="en-US" dirty="0" smtClean="0">
                <a:solidFill>
                  <a:schemeClr val="accent1">
                    <a:lumMod val="50000"/>
                  </a:schemeClr>
                </a:solidFill>
                <a:cs typeface="Arial"/>
              </a:rPr>
              <a:t>COPD patients admitted to US hospitals</a:t>
            </a:r>
            <a:r>
              <a:rPr lang="en-US" dirty="0" smtClean="0">
                <a:solidFill>
                  <a:schemeClr val="accent1"/>
                </a:solidFill>
                <a:cs typeface="Arial"/>
              </a:rPr>
              <a:t> </a:t>
            </a:r>
            <a:r>
              <a:rPr lang="en-US" dirty="0" smtClean="0">
                <a:cs typeface="Arial"/>
              </a:rPr>
              <a:t>in 2012 for acute exacerbation</a:t>
            </a:r>
            <a:r>
              <a:rPr lang="en-US" baseline="30000" dirty="0" smtClean="0">
                <a:cs typeface="Arial"/>
              </a:rPr>
              <a:t>1</a:t>
            </a:r>
          </a:p>
          <a:p>
            <a:pPr marL="0" indent="0">
              <a:buNone/>
            </a:pPr>
            <a:endParaRPr lang="en-US" dirty="0">
              <a:cs typeface="Arial"/>
            </a:endParaRPr>
          </a:p>
          <a:p>
            <a:pPr marL="0" indent="0">
              <a:buNone/>
            </a:pPr>
            <a:r>
              <a:rPr lang="en-US" dirty="0" smtClean="0">
                <a:cs typeface="Arial"/>
              </a:rPr>
              <a:t>Hospital </a:t>
            </a:r>
            <a:r>
              <a:rPr lang="en-US" dirty="0" smtClean="0">
                <a:solidFill>
                  <a:schemeClr val="accent1">
                    <a:lumMod val="50000"/>
                  </a:schemeClr>
                </a:solidFill>
                <a:cs typeface="Arial"/>
              </a:rPr>
              <a:t>readmissions for COPD within 30 days</a:t>
            </a:r>
            <a:r>
              <a:rPr lang="en-US" dirty="0" smtClean="0">
                <a:cs typeface="Arial"/>
              </a:rPr>
              <a:t>; many of these readmissions may be preventable</a:t>
            </a:r>
            <a:r>
              <a:rPr lang="en-US" baseline="30000" dirty="0" smtClean="0">
                <a:cs typeface="Arial"/>
              </a:rPr>
              <a:t>2</a:t>
            </a:r>
          </a:p>
          <a:p>
            <a:pPr marL="0" indent="0">
              <a:buNone/>
            </a:pPr>
            <a:endParaRPr lang="en-US" dirty="0">
              <a:cs typeface="Arial"/>
            </a:endParaRPr>
          </a:p>
          <a:p>
            <a:pPr marL="0" indent="0">
              <a:buNone/>
            </a:pPr>
            <a:r>
              <a:rPr lang="en-US" dirty="0" smtClean="0">
                <a:cs typeface="Arial"/>
              </a:rPr>
              <a:t>Estimated </a:t>
            </a:r>
            <a:r>
              <a:rPr lang="en-US" dirty="0" smtClean="0">
                <a:solidFill>
                  <a:schemeClr val="accent1">
                    <a:lumMod val="50000"/>
                  </a:schemeClr>
                </a:solidFill>
                <a:cs typeface="Arial"/>
              </a:rPr>
              <a:t>cost of these readmissions to the US healthcare system</a:t>
            </a:r>
            <a:r>
              <a:rPr lang="en-US" dirty="0" smtClean="0">
                <a:cs typeface="Arial"/>
              </a:rPr>
              <a:t>; hospitalizations are among the most expensive form of healthcare; inpatient stays increase the risk of acquiring healthcare-associated infections</a:t>
            </a:r>
            <a:r>
              <a:rPr lang="en-US" baseline="30000" dirty="0" smtClean="0">
                <a:cs typeface="Arial"/>
              </a:rPr>
              <a:t>3</a:t>
            </a:r>
          </a:p>
          <a:p>
            <a:pPr marL="0" indent="0">
              <a:buNone/>
            </a:pPr>
            <a:endParaRPr lang="en-US" dirty="0">
              <a:cs typeface="Arial"/>
            </a:endParaRPr>
          </a:p>
          <a:p>
            <a:pPr marL="0" indent="0">
              <a:buNone/>
            </a:pPr>
            <a:endParaRPr lang="en-US" dirty="0" smtClean="0">
              <a:latin typeface="Arial"/>
              <a:cs typeface="Arial"/>
            </a:endParaRPr>
          </a:p>
          <a:p>
            <a:pPr marL="0" indent="0">
              <a:buNone/>
            </a:pPr>
            <a:endParaRPr lang="en-US" dirty="0"/>
          </a:p>
        </p:txBody>
      </p:sp>
      <p:sp>
        <p:nvSpPr>
          <p:cNvPr id="5" name="Textplatzhalter 3_"/>
          <p:cNvSpPr txBox="1">
            <a:spLocks/>
          </p:cNvSpPr>
          <p:nvPr/>
        </p:nvSpPr>
        <p:spPr>
          <a:xfrm>
            <a:off x="609600" y="2133600"/>
            <a:ext cx="1295400" cy="2667000"/>
          </a:xfrm>
          <a:prstGeom prst="rect">
            <a:avLst/>
          </a:prstGeom>
        </p:spPr>
        <p:txBody>
          <a:bodyPr lIns="0" tIns="0" rIns="0" bIns="0" spcCol="432000"/>
          <a:lstStyle>
            <a:lvl1pPr marL="216000" indent="-216000" algn="l" defTabSz="914400" rtl="0" eaLnBrk="1" latinLnBrk="0" hangingPunct="1">
              <a:spcBef>
                <a:spcPts val="0"/>
              </a:spcBef>
              <a:buFont typeface="Arial" pitchFamily="34" charset="0"/>
              <a:buChar char="•"/>
              <a:defRPr sz="1800" kern="1200">
                <a:solidFill>
                  <a:schemeClr val="tx1"/>
                </a:solidFill>
                <a:latin typeface="+mn-lt"/>
                <a:ea typeface="+mn-ea"/>
                <a:cs typeface="+mn-cs"/>
              </a:defRPr>
            </a:lvl1pPr>
            <a:lvl2pPr marL="432000" indent="-216000"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648000" indent="-216000" algn="l" defTabSz="914400" rtl="0" eaLnBrk="1" latinLnBrk="0" hangingPunct="1">
              <a:spcBef>
                <a:spcPts val="0"/>
              </a:spcBef>
              <a:buFont typeface="Wingdings" panose="05000000000000000000" pitchFamily="2" charset="2"/>
              <a:buChar char="§"/>
              <a:defRPr sz="1800" kern="1200">
                <a:solidFill>
                  <a:schemeClr val="tx1"/>
                </a:solidFill>
                <a:latin typeface="+mn-lt"/>
                <a:ea typeface="+mn-ea"/>
                <a:cs typeface="+mn-cs"/>
              </a:defRPr>
            </a:lvl3pPr>
            <a:lvl4pPr marL="864000" indent="-216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1080000" indent="-2286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5pPr>
            <a:lvl6pPr marL="1296000" indent="-2286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6pPr>
            <a:lvl7pPr marL="1512000" indent="-2160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7pPr>
            <a:lvl8pPr marL="1728000" indent="-2160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8pPr>
            <a:lvl9pPr marL="1944000" indent="-2160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9pPr>
          </a:lstStyle>
          <a:p>
            <a:pPr marL="0" indent="0" algn="r">
              <a:buFont typeface="Arial" pitchFamily="34" charset="0"/>
              <a:buNone/>
            </a:pPr>
            <a:r>
              <a:rPr lang="en-US" sz="2400" dirty="0" smtClean="0">
                <a:solidFill>
                  <a:schemeClr val="accent1">
                    <a:lumMod val="50000"/>
                  </a:schemeClr>
                </a:solidFill>
                <a:cs typeface="Arial"/>
              </a:rPr>
              <a:t>1 million</a:t>
            </a:r>
          </a:p>
          <a:p>
            <a:pPr marL="0" indent="0" algn="r">
              <a:buFont typeface="Arial" pitchFamily="34" charset="0"/>
              <a:buNone/>
            </a:pPr>
            <a:endParaRPr lang="en-US" dirty="0" smtClean="0">
              <a:cs typeface="Arial"/>
            </a:endParaRPr>
          </a:p>
          <a:p>
            <a:pPr marL="0" indent="0" algn="r">
              <a:buFont typeface="Arial" pitchFamily="34" charset="0"/>
              <a:buNone/>
            </a:pPr>
            <a:endParaRPr lang="en-US" dirty="0">
              <a:cs typeface="Arial"/>
            </a:endParaRPr>
          </a:p>
          <a:p>
            <a:pPr marL="0" indent="0" algn="r">
              <a:buFont typeface="Arial" pitchFamily="34" charset="0"/>
              <a:buNone/>
            </a:pPr>
            <a:r>
              <a:rPr lang="en-US" sz="2400" dirty="0" smtClean="0">
                <a:solidFill>
                  <a:schemeClr val="accent1">
                    <a:lumMod val="50000"/>
                  </a:schemeClr>
                </a:solidFill>
                <a:cs typeface="Arial"/>
              </a:rPr>
              <a:t>23%</a:t>
            </a:r>
          </a:p>
          <a:p>
            <a:pPr marL="0" indent="0" algn="r">
              <a:buFont typeface="Arial" pitchFamily="34" charset="0"/>
              <a:buNone/>
            </a:pPr>
            <a:endParaRPr lang="en-US" dirty="0">
              <a:cs typeface="Arial"/>
            </a:endParaRPr>
          </a:p>
          <a:p>
            <a:pPr marL="0" indent="0" algn="r">
              <a:buFont typeface="Arial" pitchFamily="34" charset="0"/>
              <a:buNone/>
            </a:pPr>
            <a:endParaRPr lang="en-US" dirty="0" smtClean="0">
              <a:cs typeface="Arial"/>
            </a:endParaRPr>
          </a:p>
          <a:p>
            <a:pPr marL="0" indent="0" algn="r">
              <a:buFont typeface="Arial" pitchFamily="34" charset="0"/>
              <a:buNone/>
            </a:pPr>
            <a:r>
              <a:rPr lang="en-US" sz="2400" dirty="0" smtClean="0">
                <a:solidFill>
                  <a:schemeClr val="accent1">
                    <a:lumMod val="50000"/>
                  </a:schemeClr>
                </a:solidFill>
                <a:cs typeface="Arial"/>
              </a:rPr>
              <a:t>$49 billion</a:t>
            </a:r>
          </a:p>
          <a:p>
            <a:pPr marL="0" indent="0">
              <a:buFont typeface="Arial" pitchFamily="34" charset="0"/>
              <a:buNone/>
            </a:pPr>
            <a:endParaRPr lang="en-US" dirty="0"/>
          </a:p>
        </p:txBody>
      </p:sp>
      <p:sp>
        <p:nvSpPr>
          <p:cNvPr id="8" name="Rectangle 7"/>
          <p:cNvSpPr/>
          <p:nvPr/>
        </p:nvSpPr>
        <p:spPr>
          <a:xfrm>
            <a:off x="762000" y="64008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47700" y="5888519"/>
            <a:ext cx="7848600" cy="577081"/>
          </a:xfrm>
          <a:prstGeom prst="rect">
            <a:avLst/>
          </a:prstGeom>
          <a:noFill/>
        </p:spPr>
        <p:txBody>
          <a:bodyPr wrap="square" rtlCol="0">
            <a:spAutoFit/>
          </a:bodyPr>
          <a:lstStyle/>
          <a:p>
            <a:r>
              <a:rPr lang="en-US" sz="1050" baseline="30000" dirty="0" smtClean="0">
                <a:solidFill>
                  <a:schemeClr val="bg2">
                    <a:lumMod val="50000"/>
                  </a:schemeClr>
                </a:solidFill>
              </a:rPr>
              <a:t>1</a:t>
            </a:r>
            <a:r>
              <a:rPr lang="en-US" sz="1050" dirty="0" smtClean="0">
                <a:solidFill>
                  <a:schemeClr val="bg2">
                    <a:lumMod val="50000"/>
                  </a:schemeClr>
                </a:solidFill>
              </a:rPr>
              <a:t>Perera et al. Acute exacerbations of COPD in the United States, inpatient and predictors of cost and mortality. COPD 2012;9:131-144.</a:t>
            </a:r>
          </a:p>
          <a:p>
            <a:r>
              <a:rPr lang="en-US" sz="1050" baseline="30000" dirty="0" smtClean="0">
                <a:solidFill>
                  <a:schemeClr val="bg2">
                    <a:lumMod val="50000"/>
                  </a:schemeClr>
                </a:solidFill>
              </a:rPr>
              <a:t>2</a:t>
            </a:r>
            <a:r>
              <a:rPr lang="en-US" sz="1050" dirty="0" smtClean="0">
                <a:solidFill>
                  <a:schemeClr val="bg2">
                    <a:lumMod val="50000"/>
                  </a:schemeClr>
                </a:solidFill>
              </a:rPr>
              <a:t>Jencks et al. Rehospitalizations among patients in the Medicare fee-for-service program. N Engl J Med. 2009;360:1418-28.</a:t>
            </a:r>
          </a:p>
          <a:p>
            <a:r>
              <a:rPr lang="en-US" sz="1050" baseline="30000" dirty="0" smtClean="0">
                <a:solidFill>
                  <a:schemeClr val="bg2">
                    <a:lumMod val="50000"/>
                  </a:schemeClr>
                </a:solidFill>
              </a:rPr>
              <a:t>3</a:t>
            </a:r>
            <a:r>
              <a:rPr lang="en-US" sz="1050" dirty="0" smtClean="0">
                <a:solidFill>
                  <a:schemeClr val="bg2">
                    <a:lumMod val="50000"/>
                  </a:schemeClr>
                </a:solidFill>
              </a:rPr>
              <a:t>PRHI Readmission Reduction Guide. A Manual for Preventing Hospitalizations. January 2011:4.</a:t>
            </a:r>
            <a:endParaRPr lang="en-US" sz="1050" dirty="0">
              <a:solidFill>
                <a:schemeClr val="bg2">
                  <a:lumMod val="50000"/>
                </a:schemeClr>
              </a:solidFill>
            </a:endParaRPr>
          </a:p>
        </p:txBody>
      </p:sp>
    </p:spTree>
    <p:extLst>
      <p:ext uri="{BB962C8B-B14F-4D97-AF65-F5344CB8AC3E}">
        <p14:creationId xmlns="" xmlns:p14="http://schemas.microsoft.com/office/powerpoint/2010/main" val="19564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760" y="599256"/>
            <a:ext cx="8064896" cy="630792"/>
          </a:xfrm>
        </p:spPr>
        <p:txBody>
          <a:bodyPr/>
          <a:lstStyle/>
          <a:p>
            <a:r>
              <a:rPr lang="en-US" sz="2800" dirty="0" smtClean="0">
                <a:latin typeface="+mj-lt"/>
              </a:rPr>
              <a:t>Re-admission factors</a:t>
            </a:r>
            <a:endParaRPr lang="en-US" sz="2800" dirty="0">
              <a:latin typeface="+mj-lt"/>
            </a:endParaRPr>
          </a:p>
        </p:txBody>
      </p:sp>
      <p:sp>
        <p:nvSpPr>
          <p:cNvPr id="3" name="TextBox 2"/>
          <p:cNvSpPr txBox="1"/>
          <p:nvPr/>
        </p:nvSpPr>
        <p:spPr>
          <a:xfrm>
            <a:off x="1010093" y="2392326"/>
            <a:ext cx="4837814" cy="276999"/>
          </a:xfrm>
          <a:prstGeom prst="rect">
            <a:avLst/>
          </a:prstGeom>
          <a:noFill/>
        </p:spPr>
        <p:txBody>
          <a:bodyPr wrap="square" lIns="0" tIns="0" rIns="0" bIns="0" rtlCol="0">
            <a:spAutoFit/>
          </a:bodyPr>
          <a:lstStyle/>
          <a:p>
            <a:endParaRPr lang="en-US" dirty="0"/>
          </a:p>
        </p:txBody>
      </p:sp>
      <p:sp>
        <p:nvSpPr>
          <p:cNvPr id="4" name="TextBox 3"/>
          <p:cNvSpPr txBox="1"/>
          <p:nvPr/>
        </p:nvSpPr>
        <p:spPr>
          <a:xfrm>
            <a:off x="95692" y="6209414"/>
            <a:ext cx="8846289" cy="338554"/>
          </a:xfrm>
          <a:prstGeom prst="rect">
            <a:avLst/>
          </a:prstGeom>
          <a:noFill/>
        </p:spPr>
        <p:txBody>
          <a:bodyPr wrap="square" lIns="0" tIns="0" rIns="0" bIns="0" rtlCol="0">
            <a:spAutoFit/>
          </a:bodyPr>
          <a:lstStyle/>
          <a:p>
            <a:r>
              <a:rPr lang="en-US" sz="1100" dirty="0"/>
              <a:t>Source: AARC webcast August </a:t>
            </a:r>
            <a:r>
              <a:rPr lang="en-US" sz="1100" dirty="0" smtClean="0"/>
              <a:t>28, 2012 </a:t>
            </a:r>
            <a:r>
              <a:rPr lang="en-US" sz="1100" dirty="0"/>
              <a:t>“Hospital to Home-efforts at Reducing Hospital Readmissions”. </a:t>
            </a:r>
            <a:r>
              <a:rPr lang="en-US" sz="1100" dirty="0" smtClean="0"/>
              <a:t>                                                                                       Greg </a:t>
            </a:r>
            <a:r>
              <a:rPr lang="en-US" sz="1100" dirty="0"/>
              <a:t>Spratt BS, RRT; Kimberly Wiles BS, RRT; Becky Anderson RRT.</a:t>
            </a:r>
          </a:p>
        </p:txBody>
      </p:sp>
      <p:sp>
        <p:nvSpPr>
          <p:cNvPr id="5" name="Oval Callout 4"/>
          <p:cNvSpPr/>
          <p:nvPr/>
        </p:nvSpPr>
        <p:spPr>
          <a:xfrm>
            <a:off x="365760" y="1733373"/>
            <a:ext cx="2331720" cy="13179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69%</a:t>
            </a:r>
          </a:p>
          <a:p>
            <a:pPr algn="ctr"/>
            <a:r>
              <a:rPr lang="en-US" dirty="0" smtClean="0"/>
              <a:t>Medication Non-compliance </a:t>
            </a:r>
            <a:endParaRPr lang="en-US" dirty="0"/>
          </a:p>
        </p:txBody>
      </p:sp>
      <p:sp>
        <p:nvSpPr>
          <p:cNvPr id="6" name="Oval Callout 5"/>
          <p:cNvSpPr/>
          <p:nvPr/>
        </p:nvSpPr>
        <p:spPr>
          <a:xfrm>
            <a:off x="713232" y="3980859"/>
            <a:ext cx="2331720" cy="13179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p>
          <a:p>
            <a:pPr algn="ctr"/>
            <a:r>
              <a:rPr lang="en-US" dirty="0" smtClean="0"/>
              <a:t>Lacked Device Knowledge</a:t>
            </a:r>
            <a:endParaRPr lang="en-US" dirty="0"/>
          </a:p>
        </p:txBody>
      </p:sp>
      <p:sp>
        <p:nvSpPr>
          <p:cNvPr id="7" name="Oval Callout 6"/>
          <p:cNvSpPr/>
          <p:nvPr/>
        </p:nvSpPr>
        <p:spPr>
          <a:xfrm>
            <a:off x="3516187" y="892909"/>
            <a:ext cx="2331720" cy="13179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a:t>
            </a:r>
          </a:p>
          <a:p>
            <a:pPr algn="ctr"/>
            <a:r>
              <a:rPr lang="en-US" dirty="0" smtClean="0"/>
              <a:t>Lacked Medication Knowledge </a:t>
            </a:r>
            <a:endParaRPr lang="en-US" dirty="0"/>
          </a:p>
        </p:txBody>
      </p:sp>
      <p:sp>
        <p:nvSpPr>
          <p:cNvPr id="8" name="Oval Callout 7"/>
          <p:cNvSpPr/>
          <p:nvPr/>
        </p:nvSpPr>
        <p:spPr>
          <a:xfrm>
            <a:off x="3516187" y="4597855"/>
            <a:ext cx="2331720" cy="13179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a:t>
            </a:r>
          </a:p>
          <a:p>
            <a:pPr algn="ctr"/>
            <a:r>
              <a:rPr lang="en-US" dirty="0" smtClean="0"/>
              <a:t>Unable to self care</a:t>
            </a:r>
            <a:endParaRPr lang="en-US" dirty="0"/>
          </a:p>
        </p:txBody>
      </p:sp>
      <p:sp>
        <p:nvSpPr>
          <p:cNvPr id="9" name="Oval Callout 8"/>
          <p:cNvSpPr/>
          <p:nvPr/>
        </p:nvSpPr>
        <p:spPr>
          <a:xfrm>
            <a:off x="6428232" y="1733373"/>
            <a:ext cx="2331720" cy="13179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37%</a:t>
            </a:r>
          </a:p>
          <a:p>
            <a:pPr algn="ctr"/>
            <a:r>
              <a:rPr lang="en-US" dirty="0" smtClean="0"/>
              <a:t>No follow-up with physician</a:t>
            </a:r>
            <a:endParaRPr lang="en-US" dirty="0"/>
          </a:p>
        </p:txBody>
      </p:sp>
      <p:sp>
        <p:nvSpPr>
          <p:cNvPr id="10" name="Oval Callout 9"/>
          <p:cNvSpPr/>
          <p:nvPr/>
        </p:nvSpPr>
        <p:spPr>
          <a:xfrm>
            <a:off x="6428232" y="3780416"/>
            <a:ext cx="2331720" cy="13179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a:t>
            </a:r>
          </a:p>
          <a:p>
            <a:pPr algn="ctr"/>
            <a:r>
              <a:rPr lang="en-US" dirty="0" smtClean="0"/>
              <a:t>Infection post discharge</a:t>
            </a:r>
            <a:endParaRPr lang="en-US" dirty="0"/>
          </a:p>
        </p:txBody>
      </p:sp>
      <p:pic>
        <p:nvPicPr>
          <p:cNvPr id="11" name="Picture 10"/>
          <p:cNvPicPr>
            <a:picLocks noChangeAspect="1"/>
          </p:cNvPicPr>
          <p:nvPr/>
        </p:nvPicPr>
        <p:blipFill>
          <a:blip r:embed="rId3" cstate="print"/>
          <a:stretch>
            <a:fillRect/>
          </a:stretch>
        </p:blipFill>
        <p:spPr>
          <a:xfrm>
            <a:off x="3409188" y="2587551"/>
            <a:ext cx="2331720" cy="1842536"/>
          </a:xfrm>
          <a:prstGeom prst="rect">
            <a:avLst/>
          </a:prstGeom>
        </p:spPr>
      </p:pic>
    </p:spTree>
    <p:extLst>
      <p:ext uri="{BB962C8B-B14F-4D97-AF65-F5344CB8AC3E}">
        <p14:creationId xmlns="" xmlns:p14="http://schemas.microsoft.com/office/powerpoint/2010/main" val="21793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pPr>
            <a:r>
              <a:rPr lang="en-US" dirty="0" smtClean="0"/>
              <a:t>AVAPS-AE: Why do we need it?</a:t>
            </a:r>
            <a:r>
              <a:rPr lang="en-US" dirty="0"/>
              <a:t/>
            </a:r>
            <a:br>
              <a:rPr lang="en-US" dirty="0"/>
            </a:br>
            <a:r>
              <a:rPr lang="en-US" dirty="0"/>
              <a:t> </a:t>
            </a:r>
            <a:br>
              <a:rPr lang="en-US" dirty="0"/>
            </a:br>
            <a:endParaRPr lang="en-US" dirty="0"/>
          </a:p>
        </p:txBody>
      </p:sp>
      <p:sp>
        <p:nvSpPr>
          <p:cNvPr id="3" name="Slide Number Placeholder 2"/>
          <p:cNvSpPr>
            <a:spLocks noGrp="1"/>
          </p:cNvSpPr>
          <p:nvPr>
            <p:ph type="sldNum" sz="quarter" idx="10"/>
          </p:nvPr>
        </p:nvSpPr>
        <p:spPr/>
        <p:txBody>
          <a:bodyPr/>
          <a:lstStyle/>
          <a:p>
            <a:fld id="{20117264-5BBD-4983-BABC-9839F1C1C1E6}" type="slidenum">
              <a:rPr lang="en-US" smtClean="0"/>
              <a:pPr/>
              <a:t>8</a:t>
            </a:fld>
            <a:endParaRPr lang="en-US" dirty="0"/>
          </a:p>
        </p:txBody>
      </p:sp>
      <p:pic>
        <p:nvPicPr>
          <p:cNvPr id="307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04" y="1316317"/>
            <a:ext cx="9150804" cy="50395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235068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46062" y="1738313"/>
            <a:ext cx="8358385" cy="4037012"/>
          </a:xfrm>
        </p:spPr>
        <p:txBody>
          <a:bodyPr lIns="92075" tIns="46038" rIns="92075" bIns="46038">
            <a:normAutofit/>
          </a:bodyPr>
          <a:lstStyle/>
          <a:p>
            <a:pPr marL="288925" indent="-288925" defTabSz="171450">
              <a:lnSpc>
                <a:spcPct val="85000"/>
              </a:lnSpc>
              <a:spcBef>
                <a:spcPct val="5000"/>
              </a:spcBef>
              <a:buClr>
                <a:schemeClr val="tx1"/>
              </a:buClr>
              <a:tabLst>
                <a:tab pos="635000" algn="l"/>
              </a:tabLst>
            </a:pPr>
            <a:r>
              <a:rPr lang="en-US" dirty="0" smtClean="0"/>
              <a:t>5% of population is estimated to have undiagnosed OSA</a:t>
            </a:r>
            <a:r>
              <a:rPr lang="en-US" i="1" baseline="30000" dirty="0" smtClean="0"/>
              <a:t>1</a:t>
            </a:r>
            <a:r>
              <a:rPr lang="en-US" dirty="0" smtClean="0"/>
              <a:t> </a:t>
            </a:r>
          </a:p>
          <a:p>
            <a:pPr marL="288925" indent="-288925" defTabSz="171450">
              <a:lnSpc>
                <a:spcPct val="85000"/>
              </a:lnSpc>
              <a:spcBef>
                <a:spcPct val="5000"/>
              </a:spcBef>
              <a:buClr>
                <a:schemeClr val="tx1"/>
              </a:buClr>
              <a:buFontTx/>
              <a:buNone/>
              <a:tabLst>
                <a:tab pos="635000" algn="l"/>
              </a:tabLst>
            </a:pPr>
            <a:endParaRPr lang="en-US" dirty="0" smtClean="0"/>
          </a:p>
          <a:p>
            <a:pPr marL="288925" indent="-288925" defTabSz="171450">
              <a:lnSpc>
                <a:spcPct val="85000"/>
              </a:lnSpc>
              <a:spcBef>
                <a:spcPct val="5000"/>
              </a:spcBef>
              <a:buClr>
                <a:schemeClr val="tx1"/>
              </a:buClr>
              <a:tabLst>
                <a:tab pos="635000" algn="l"/>
              </a:tabLst>
            </a:pPr>
            <a:r>
              <a:rPr lang="en-US" dirty="0" smtClean="0"/>
              <a:t>As common as adult asthma</a:t>
            </a:r>
            <a:r>
              <a:rPr lang="en-US" i="1" baseline="30000" dirty="0" smtClean="0"/>
              <a:t>1</a:t>
            </a:r>
          </a:p>
          <a:p>
            <a:pPr marL="288925" indent="-288925" defTabSz="171450">
              <a:lnSpc>
                <a:spcPct val="85000"/>
              </a:lnSpc>
              <a:spcBef>
                <a:spcPct val="5000"/>
              </a:spcBef>
              <a:buClr>
                <a:schemeClr val="tx1"/>
              </a:buClr>
              <a:buFontTx/>
              <a:buNone/>
              <a:tabLst>
                <a:tab pos="635000" algn="l"/>
              </a:tabLst>
            </a:pPr>
            <a:endParaRPr lang="en-US" i="1" baseline="30000" dirty="0" smtClean="0"/>
          </a:p>
          <a:p>
            <a:pPr marL="288925" indent="-288925" defTabSz="171450">
              <a:lnSpc>
                <a:spcPct val="85000"/>
              </a:lnSpc>
              <a:spcBef>
                <a:spcPct val="5000"/>
              </a:spcBef>
              <a:buClr>
                <a:schemeClr val="tx1"/>
              </a:buClr>
              <a:tabLst>
                <a:tab pos="635000" algn="l"/>
              </a:tabLst>
            </a:pPr>
            <a:r>
              <a:rPr lang="en-US" dirty="0" smtClean="0"/>
              <a:t>Obstructive Sleep Apnea/Hypopnea (OSA/H) prevalence:</a:t>
            </a:r>
          </a:p>
          <a:p>
            <a:pPr marL="290513" lvl="1" indent="342900" defTabSz="171450">
              <a:lnSpc>
                <a:spcPct val="85000"/>
              </a:lnSpc>
              <a:spcBef>
                <a:spcPct val="5000"/>
              </a:spcBef>
              <a:buClr>
                <a:schemeClr val="tx1"/>
              </a:buClr>
              <a:tabLst>
                <a:tab pos="635000" algn="l"/>
              </a:tabLst>
            </a:pPr>
            <a:r>
              <a:rPr lang="en-US" dirty="0" smtClean="0"/>
              <a:t>Wisconsin study</a:t>
            </a:r>
            <a:r>
              <a:rPr lang="en-US" i="1" baseline="30000" dirty="0" smtClean="0"/>
              <a:t>2,3</a:t>
            </a:r>
            <a:r>
              <a:rPr lang="en-US" dirty="0" smtClean="0"/>
              <a:t>: </a:t>
            </a:r>
          </a:p>
          <a:p>
            <a:pPr marL="909638" lvl="2" indent="-274638" defTabSz="171450">
              <a:lnSpc>
                <a:spcPct val="85000"/>
              </a:lnSpc>
              <a:spcBef>
                <a:spcPct val="5000"/>
              </a:spcBef>
              <a:buClr>
                <a:schemeClr val="tx1"/>
              </a:buClr>
              <a:buFontTx/>
              <a:buChar char="&gt;"/>
              <a:tabLst>
                <a:tab pos="635000" algn="l"/>
              </a:tabLst>
            </a:pPr>
            <a:r>
              <a:rPr lang="en-US" sz="2000" dirty="0" smtClean="0"/>
              <a:t>24% of men, 9% of women: Apnea/Hypopnea Index (AHI) &gt; 5</a:t>
            </a:r>
          </a:p>
          <a:p>
            <a:pPr marL="909638" lvl="2" indent="-274638" defTabSz="171450">
              <a:lnSpc>
                <a:spcPct val="85000"/>
              </a:lnSpc>
              <a:spcBef>
                <a:spcPct val="5000"/>
              </a:spcBef>
              <a:buClr>
                <a:schemeClr val="tx1"/>
              </a:buClr>
              <a:buFontTx/>
              <a:buChar char="&gt;"/>
              <a:tabLst>
                <a:tab pos="635000" algn="l"/>
              </a:tabLst>
            </a:pPr>
            <a:r>
              <a:rPr lang="en-US" sz="2000" dirty="0" smtClean="0"/>
              <a:t>9% of men, 4% of women: AHI&gt;15</a:t>
            </a:r>
          </a:p>
          <a:p>
            <a:pPr marL="909638" lvl="2" indent="-274638" defTabSz="171450">
              <a:lnSpc>
                <a:spcPct val="85000"/>
              </a:lnSpc>
              <a:spcBef>
                <a:spcPct val="5000"/>
              </a:spcBef>
              <a:buClr>
                <a:schemeClr val="tx1"/>
              </a:buClr>
              <a:buFontTx/>
              <a:buChar char="&gt;"/>
              <a:tabLst>
                <a:tab pos="635000" algn="l"/>
              </a:tabLst>
            </a:pPr>
            <a:r>
              <a:rPr lang="en-US" sz="2000" dirty="0" smtClean="0"/>
              <a:t>4% of middle-aged men, 2% of middle-aged women: AHI &gt; 5 </a:t>
            </a:r>
            <a:r>
              <a:rPr lang="en-US" sz="2000" i="1" dirty="0" smtClean="0"/>
              <a:t>and </a:t>
            </a:r>
            <a:r>
              <a:rPr lang="en-US" sz="2000" dirty="0" smtClean="0"/>
              <a:t>daytime sleepiness</a:t>
            </a:r>
          </a:p>
          <a:p>
            <a:pPr marL="635000" lvl="2" indent="0" defTabSz="171450">
              <a:lnSpc>
                <a:spcPct val="85000"/>
              </a:lnSpc>
              <a:spcBef>
                <a:spcPct val="5000"/>
              </a:spcBef>
              <a:buClr>
                <a:schemeClr val="tx1"/>
              </a:buClr>
              <a:buNone/>
              <a:tabLst>
                <a:tab pos="635000" algn="l"/>
              </a:tabLst>
            </a:pPr>
            <a:endParaRPr lang="en-US" sz="2000" dirty="0" smtClean="0"/>
          </a:p>
          <a:p>
            <a:pPr marL="290513" lvl="1" indent="342900" defTabSz="171450">
              <a:lnSpc>
                <a:spcPct val="85000"/>
              </a:lnSpc>
              <a:spcBef>
                <a:spcPct val="5000"/>
              </a:spcBef>
              <a:buClr>
                <a:schemeClr val="tx1"/>
              </a:buClr>
              <a:tabLst>
                <a:tab pos="635000" algn="l"/>
              </a:tabLst>
            </a:pPr>
            <a:r>
              <a:rPr lang="en-US" dirty="0" smtClean="0"/>
              <a:t>Pennsylvania study</a:t>
            </a:r>
            <a:r>
              <a:rPr lang="en-US" i="1" baseline="30000" dirty="0" smtClean="0"/>
              <a:t>4</a:t>
            </a:r>
            <a:r>
              <a:rPr lang="en-US" dirty="0" smtClean="0"/>
              <a:t>:</a:t>
            </a:r>
          </a:p>
          <a:p>
            <a:pPr marL="1600200" lvl="3" indent="-228600" defTabSz="171450">
              <a:lnSpc>
                <a:spcPct val="85000"/>
              </a:lnSpc>
              <a:spcBef>
                <a:spcPct val="5000"/>
              </a:spcBef>
              <a:buClr>
                <a:schemeClr val="tx1"/>
              </a:buClr>
              <a:buFontTx/>
              <a:buNone/>
              <a:tabLst>
                <a:tab pos="635000" algn="l"/>
              </a:tabLst>
            </a:pPr>
            <a:r>
              <a:rPr lang="en-US" sz="2000" dirty="0" smtClean="0"/>
              <a:t>17% of men AHI &gt;5</a:t>
            </a:r>
          </a:p>
          <a:p>
            <a:pPr marL="1600200" lvl="3" indent="-228600" defTabSz="171450">
              <a:lnSpc>
                <a:spcPct val="85000"/>
              </a:lnSpc>
              <a:spcBef>
                <a:spcPct val="5000"/>
              </a:spcBef>
              <a:buClr>
                <a:schemeClr val="tx1"/>
              </a:buClr>
              <a:buFontTx/>
              <a:buNone/>
              <a:tabLst>
                <a:tab pos="635000" algn="l"/>
              </a:tabLst>
            </a:pPr>
            <a:r>
              <a:rPr lang="en-US" sz="2000" dirty="0" smtClean="0"/>
              <a:t>7% of men,  2% of women: AHI &gt;15</a:t>
            </a:r>
          </a:p>
        </p:txBody>
      </p:sp>
      <p:sp>
        <p:nvSpPr>
          <p:cNvPr id="15361" name="Rectangle 2"/>
          <p:cNvSpPr>
            <a:spLocks noGrp="1" noChangeArrowheads="1"/>
          </p:cNvSpPr>
          <p:nvPr>
            <p:ph type="title"/>
          </p:nvPr>
        </p:nvSpPr>
        <p:spPr>
          <a:xfrm>
            <a:off x="228600" y="688975"/>
            <a:ext cx="6934200" cy="682625"/>
          </a:xfrm>
        </p:spPr>
        <p:txBody>
          <a:bodyPr lIns="92075" tIns="46038" rIns="92075" bIns="46038" anchor="ctr">
            <a:normAutofit/>
          </a:bodyPr>
          <a:lstStyle/>
          <a:p>
            <a:r>
              <a:rPr lang="en-US" dirty="0" smtClean="0"/>
              <a:t>Prevalence of OSA in the United States</a:t>
            </a:r>
          </a:p>
        </p:txBody>
      </p:sp>
      <p:sp>
        <p:nvSpPr>
          <p:cNvPr id="15363" name="Text Box 4"/>
          <p:cNvSpPr txBox="1">
            <a:spLocks noChangeArrowheads="1"/>
          </p:cNvSpPr>
          <p:nvPr/>
        </p:nvSpPr>
        <p:spPr bwMode="auto">
          <a:xfrm>
            <a:off x="425450" y="5948363"/>
            <a:ext cx="1735138" cy="360362"/>
          </a:xfrm>
          <a:prstGeom prst="rect">
            <a:avLst/>
          </a:prstGeom>
          <a:noFill/>
          <a:ln w="9525">
            <a:noFill/>
            <a:miter lim="800000"/>
            <a:headEnd/>
            <a:tailEnd/>
          </a:ln>
        </p:spPr>
        <p:txBody>
          <a:bodyPr>
            <a:spAutoFit/>
          </a:bodyPr>
          <a:lstStyle/>
          <a:p>
            <a:pPr eaLnBrk="0" hangingPunct="0">
              <a:spcBef>
                <a:spcPct val="20000"/>
              </a:spcBef>
            </a:pPr>
            <a:r>
              <a:rPr lang="en-US" sz="800" baseline="30000" dirty="0">
                <a:solidFill>
                  <a:schemeClr val="tx1"/>
                </a:solidFill>
              </a:rPr>
              <a:t>1</a:t>
            </a:r>
            <a:r>
              <a:rPr lang="en-US" sz="800" dirty="0">
                <a:solidFill>
                  <a:schemeClr val="tx1"/>
                </a:solidFill>
              </a:rPr>
              <a:t> Young, et al., </a:t>
            </a:r>
            <a:r>
              <a:rPr lang="en-US" sz="800" i="1" dirty="0">
                <a:solidFill>
                  <a:schemeClr val="tx1"/>
                </a:solidFill>
              </a:rPr>
              <a:t>AJRCCM</a:t>
            </a:r>
            <a:r>
              <a:rPr lang="en-US" sz="800" dirty="0">
                <a:solidFill>
                  <a:schemeClr val="tx1"/>
                </a:solidFill>
              </a:rPr>
              <a:t> 2002</a:t>
            </a:r>
          </a:p>
          <a:p>
            <a:pPr eaLnBrk="0" hangingPunct="0">
              <a:spcBef>
                <a:spcPct val="20000"/>
              </a:spcBef>
            </a:pPr>
            <a:r>
              <a:rPr lang="en-US" sz="800" baseline="30000" dirty="0">
                <a:solidFill>
                  <a:schemeClr val="tx1"/>
                </a:solidFill>
              </a:rPr>
              <a:t>2</a:t>
            </a:r>
            <a:r>
              <a:rPr lang="en-US" sz="800" dirty="0">
                <a:solidFill>
                  <a:schemeClr val="tx1"/>
                </a:solidFill>
              </a:rPr>
              <a:t> Young, et al., </a:t>
            </a:r>
            <a:r>
              <a:rPr lang="en-US" sz="800" i="1" dirty="0">
                <a:solidFill>
                  <a:schemeClr val="tx1"/>
                </a:solidFill>
              </a:rPr>
              <a:t>NEJM </a:t>
            </a:r>
            <a:r>
              <a:rPr lang="en-US" sz="800" dirty="0">
                <a:solidFill>
                  <a:schemeClr val="tx1"/>
                </a:solidFill>
              </a:rPr>
              <a:t>1993 </a:t>
            </a:r>
            <a:endParaRPr lang="en-US" sz="1400" dirty="0">
              <a:solidFill>
                <a:schemeClr val="tx1"/>
              </a:solidFill>
            </a:endParaRPr>
          </a:p>
        </p:txBody>
      </p:sp>
      <p:sp>
        <p:nvSpPr>
          <p:cNvPr id="15364" name="Text Box 5"/>
          <p:cNvSpPr txBox="1">
            <a:spLocks noChangeArrowheads="1"/>
          </p:cNvSpPr>
          <p:nvPr/>
        </p:nvSpPr>
        <p:spPr bwMode="auto">
          <a:xfrm>
            <a:off x="2382838" y="5945188"/>
            <a:ext cx="2867025" cy="360362"/>
          </a:xfrm>
          <a:prstGeom prst="rect">
            <a:avLst/>
          </a:prstGeom>
          <a:noFill/>
          <a:ln w="9525">
            <a:noFill/>
            <a:miter lim="800000"/>
            <a:headEnd/>
            <a:tailEnd/>
          </a:ln>
        </p:spPr>
        <p:txBody>
          <a:bodyPr>
            <a:spAutoFit/>
          </a:bodyPr>
          <a:lstStyle/>
          <a:p>
            <a:pPr eaLnBrk="0" hangingPunct="0">
              <a:spcBef>
                <a:spcPct val="20000"/>
              </a:spcBef>
            </a:pPr>
            <a:r>
              <a:rPr lang="en-US" sz="800" baseline="30000" dirty="0">
                <a:solidFill>
                  <a:schemeClr val="tx1"/>
                </a:solidFill>
              </a:rPr>
              <a:t>3</a:t>
            </a:r>
            <a:r>
              <a:rPr lang="en-US" sz="800" dirty="0">
                <a:solidFill>
                  <a:schemeClr val="tx1"/>
                </a:solidFill>
              </a:rPr>
              <a:t> Redline, et al., </a:t>
            </a:r>
            <a:r>
              <a:rPr lang="en-US" sz="800" i="1" dirty="0">
                <a:solidFill>
                  <a:schemeClr val="tx1"/>
                </a:solidFill>
              </a:rPr>
              <a:t>AJRCCM </a:t>
            </a:r>
            <a:r>
              <a:rPr lang="en-US" sz="800" dirty="0">
                <a:solidFill>
                  <a:schemeClr val="tx1"/>
                </a:solidFill>
              </a:rPr>
              <a:t>1997</a:t>
            </a:r>
          </a:p>
          <a:p>
            <a:pPr eaLnBrk="0" hangingPunct="0">
              <a:spcBef>
                <a:spcPct val="20000"/>
              </a:spcBef>
            </a:pPr>
            <a:r>
              <a:rPr lang="en-US" sz="800" baseline="30000" dirty="0">
                <a:solidFill>
                  <a:schemeClr val="tx1"/>
                </a:solidFill>
              </a:rPr>
              <a:t>4</a:t>
            </a:r>
            <a:r>
              <a:rPr lang="en-US" sz="800" dirty="0">
                <a:solidFill>
                  <a:schemeClr val="tx1"/>
                </a:solidFill>
              </a:rPr>
              <a:t> Bixler, et al., </a:t>
            </a:r>
            <a:r>
              <a:rPr lang="en-US" sz="800" i="1" dirty="0">
                <a:solidFill>
                  <a:schemeClr val="tx1"/>
                </a:solidFill>
              </a:rPr>
              <a:t>AJRCCM</a:t>
            </a:r>
            <a:r>
              <a:rPr lang="en-US" sz="800" dirty="0">
                <a:solidFill>
                  <a:schemeClr val="tx1"/>
                </a:solidFill>
              </a:rPr>
              <a:t> 1998 &amp; 2001</a:t>
            </a:r>
            <a:endParaRPr lang="en-US" sz="1400" dirty="0">
              <a:solidFill>
                <a:schemeClr val="tx1"/>
              </a:solidFill>
            </a:endParaRPr>
          </a:p>
        </p:txBody>
      </p:sp>
    </p:spTree>
    <p:extLst>
      <p:ext uri="{BB962C8B-B14F-4D97-AF65-F5344CB8AC3E}">
        <p14:creationId xmlns="" xmlns:p14="http://schemas.microsoft.com/office/powerpoint/2010/main" val="212158798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LI" val="1"/>
  <p:tag name="LAYOUTLANGUAGE" val="1033"/>
  <p:tag name="CFG.LAYOUT" val="Default"/>
  <p:tag name="CFG.CUSTOMERVERSION" val="4"/>
  <p:tag name="CONFIG" val="Default"/>
  <p:tag name="CFG.VERSION" val="1"/>
  <p:tag name="CFG.LAYOUTID" val="DEFAULT"/>
  <p:tag name="MAPNAME" val="Map1"/>
  <p:tag name="LICENSEKEY" val="6c64627f-c5d4-423c-8804-6e663357a7fe"/>
  <p:tag name="ML_1" val="Phi"/>
  <p:tag name="FIELD.ADDINFO.CONTENT" val="Confidential"/>
  <p:tag name="FIELD.ADDINFO.VALUE" val="Confidential"/>
  <p:tag name="FIELD.ADDINFO.COMBOINDEX" val="0"/>
  <p:tag name="FIELD.DOCUMENTTYPE.CONTENT" val="CSTPresentation"/>
  <p:tag name="FIELD.DOCUMENTTYPE.VALUE" val="CSTPresentation"/>
  <p:tag name="FIELD.DOCUMENTTYPE.COMBOINDEX" val="0"/>
  <p:tag name="FIELDS.INITIALIZED" val="1"/>
  <p:tag name="FIELD.AUTHOR.COMBOINDEX" val="-2"/>
  <p:tag name="FIELD.DIVISION.COMBOINDEX" val="-2"/>
  <p:tag name="FIELD.DATE.COMBOINDEX" val="-2"/>
  <p:tag name="FIELD.CONTENTOWNER.COMBOINDEX" val="-2"/>
  <p:tag name="FIELD.ISONUMBER.COMBOINDEX" val="-2"/>
  <p:tag name="SLIDEMASTERMASTERNAME" val="Slide"/>
  <p:tag name="SLIDEMASTERSHAPESETGROUPCLASSNAME" val="ShapeSetGroup2"/>
  <p:tag name="SLIDEMASTERCOLORSETGROUPCLASSNAME" val="ColorSetGroupLight"/>
  <p:tag name="SLIDEMASTERFONTSETGROUPCLASSNAME" val="FontSetGroup2"/>
  <p:tag name="SLIDEMASTERSTYLESETGROUPCLASSNAME" val="StyleSetGroup1"/>
  <p:tag name="SLIDEMASTERMODIFIED" val="1"/>
  <p:tag name="MMPROD_NEXTUNIQUEID" val="10009"/>
  <p:tag name="FIELD.AUTHOR.CONTENT" val=""/>
  <p:tag name="FIELD.AUTHOR.VALUE" val=""/>
  <p:tag name="FIELD.DATE.CONTENT" val=""/>
  <p:tag name="FIELD.DATE.VALUE" val=""/>
  <p:tag name="MMPROD_UIDATA" val="&lt;database version=&quot;8.0&quot;&gt;&lt;object type=&quot;1&quot; unique_id=&quot;10001&quot;&gt;&lt;object type=&quot;8&quot; unique_id=&quot;10002&quot;&gt;&lt;/object&gt;&lt;object type=&quot;2&quot; unique_id=&quot;10003&quot;&gt;&lt;object type=&quot;3&quot; unique_id=&quot;10485&quot;&gt;&lt;property id=&quot;20148&quot; value=&quot;5&quot;/&gt;&lt;property id=&quot;20300&quot; value=&quot;Slide 5 - &amp;quot;BiPAP AVAPS enhancements  &amp;quot;&quot;/&gt;&lt;property id=&quot;20307&quot; value=&quot;279&quot;/&gt;&lt;/object&gt;&lt;object type=&quot;3&quot; unique_id=&quot;10581&quot;&gt;&lt;property id=&quot;20148&quot; value=&quot;5&quot;/&gt;&lt;property id=&quot;20300&quot; value=&quot;Slide 19 - &amp;quot;AVAPS-AE&amp;quot;&quot;/&gt;&lt;property id=&quot;20307&quot; value=&quot;282&quot;/&gt;&lt;/object&gt;&lt;object type=&quot;3&quot; unique_id=&quot;10582&quot;&gt;&lt;property id=&quot;20148&quot; value=&quot;5&quot;/&gt;&lt;property id=&quot;20300&quot; value=&quot;Slide 20&quot;/&gt;&lt;property id=&quot;20307&quot; value=&quot;280&quot;/&gt;&lt;/object&gt;&lt;object type=&quot;3&quot; unique_id=&quot;10815&quot;&gt;&lt;property id=&quot;20148&quot; value=&quot;5&quot;/&gt;&lt;property id=&quot;20300&quot; value=&quot;Slide 12 - &amp;quot;FOT – Flow resulting from pressure&amp;quot;&quot;/&gt;&lt;property id=&quot;20307&quot; value=&quot;291&quot;/&gt;&lt;/object&gt;&lt;object type=&quot;3&quot; unique_id=&quot;10977&quot;&gt;&lt;property id=&quot;20148&quot; value=&quot;5&quot;/&gt;&lt;property id=&quot;20300&quot; value=&quot;Slide 4 - &amp;quot;AVAPS: proven effective   &amp;amp;#x09;&amp;quot;&quot;/&gt;&lt;property id=&quot;20307&quot; value=&quot;293&quot;/&gt;&lt;/object&gt;&lt;object type=&quot;3&quot; unique_id=&quot;11503&quot;&gt;&lt;property id=&quot;20148&quot; value=&quot;5&quot;/&gt;&lt;property id=&quot;20300&quot; value=&quot;Slide 6 - &amp;quot;AVAPS-AE: Auto EPAP&amp;quot;&quot;/&gt;&lt;property id=&quot;20307&quot; value=&quot;299&quot;/&gt;&lt;/object&gt;&lt;object type=&quot;3&quot; unique_id=&quot;11732&quot;&gt;&lt;property id=&quot;20148&quot; value=&quot;5&quot;/&gt;&lt;property id=&quot;20300&quot; value=&quot;Slide 10&quot;/&gt;&lt;property id=&quot;20307&quot; value=&quot;301&quot;/&gt;&lt;/object&gt;&lt;object type=&quot;3&quot; unique_id=&quot;11733&quot;&gt;&lt;property id=&quot;20148&quot; value=&quot;5&quot;/&gt;&lt;property id=&quot;20300&quot; value=&quot;Slide 11 - &amp;quot;Benefits of FOT&amp;quot;&quot;/&gt;&lt;property id=&quot;20307&quot; value=&quot;302&quot;/&gt;&lt;/object&gt;&lt;object type=&quot;3&quot; unique_id=&quot;11734&quot;&gt;&lt;property id=&quot;20148&quot; value=&quot;5&quot;/&gt;&lt;property id=&quot;20300&quot; value=&quot;Slide 15 - &amp;quot;Auto Back-up rate&amp;quot;&quot;/&gt;&lt;property id=&quot;20307&quot; value=&quot;303&quot;/&gt;&lt;/object&gt;&lt;object type=&quot;3&quot; unique_id=&quot;11736&quot;&gt;&lt;property id=&quot;20148&quot; value=&quot;5&quot;/&gt;&lt;property id=&quot;20300&quot; value=&quot;Slide 1 - &amp;quot;AVAPS-AE Auto-titration mode of noninvasive ventilation &amp;quot;&quot;/&gt;&lt;property id=&quot;20307&quot; value=&quot;312&quot;/&gt;&lt;/object&gt;&lt;object type=&quot;3&quot; unique_id=&quot;11737&quot;&gt;&lt;property id=&quot;20148&quot; value=&quot;5&quot;/&gt;&lt;property id=&quot;20300&quot; value=&quot;Slide 2 - &amp;quot;AVAPS-AE   &amp;amp;#x09;&amp;quot;&quot;/&gt;&lt;property id=&quot;20307&quot; value=&quot;305&quot;/&gt;&lt;/object&gt;&lt;object type=&quot;3&quot; unique_id=&quot;11738&quot;&gt;&lt;property id=&quot;20148&quot; value=&quot;5&quot;/&gt;&lt;property id=&quot;20300&quot; value=&quot;Slide 3 - &amp;quot;AVAPS-AE: Why do we need it?   &amp;quot;&quot;/&gt;&lt;property id=&quot;20307&quot; value=&quot;313&quot;/&gt;&lt;/object&gt;&lt;object type=&quot;3&quot; unique_id=&quot;11739&quot;&gt;&lt;property id=&quot;20148&quot; value=&quot;5&quot;/&gt;&lt;property id=&quot;20300&quot; value=&quot;Slide 7 - &amp;quot; &amp;quot;&quot;/&gt;&lt;property id=&quot;20307&quot; value=&quot;322&quot;/&gt;&lt;/object&gt;&lt;object type=&quot;3&quot; unique_id=&quot;11740&quot;&gt;&lt;property id=&quot;20148&quot; value=&quot;5&quot;/&gt;&lt;property id=&quot;20300&quot; value=&quot;Slide 8 - &amp;quot;AVAPS-AE: Auto EPAP proactive analysis&amp;quot;&quot;/&gt;&lt;property id=&quot;20307&quot; value=&quot;319&quot;/&gt;&lt;/object&gt;&lt;object type=&quot;3&quot; unique_id=&quot;11741&quot;&gt;&lt;property id=&quot;20148&quot; value=&quot;5&quot;/&gt;&lt;property id=&quot;20300&quot; value=&quot;Slide 9 - &amp;quot;Auto EPAP today &amp;quot;&quot;/&gt;&lt;property id=&quot;20307&quot; value=&quot;309&quot;/&gt;&lt;/object&gt;&lt;object type=&quot;3&quot; unique_id=&quot;11742&quot;&gt;&lt;property id=&quot;20148&quot; value=&quot;5&quot;/&gt;&lt;property id=&quot;20300&quot; value=&quot;Slide 13 - &amp;quot;FOT – Patent vs. obstructed airway &amp;quot;&quot;/&gt;&lt;property id=&quot;20307&quot; value=&quot;311&quot;/&gt;&lt;/object&gt;&lt;object type=&quot;3&quot; unique_id=&quot;11743&quot;&gt;&lt;property id=&quot;20148&quot; value=&quot;5&quot;/&gt;&lt;property id=&quot;20300&quot; value=&quot;Slide 14 - &amp;quot;AVAPS-AE Maintaining tidal volume and airway patency&amp;quot;&quot;/&gt;&lt;property id=&quot;20307&quot; value=&quot;321&quot;/&gt;&lt;/object&gt;&lt;object type=&quot;3&quot; unique_id=&quot;11744&quot;&gt;&lt;property id=&quot;20148&quot; value=&quot;5&quot;/&gt;&lt;property id=&quot;20300&quot; value=&quot;Slide 16 - &amp;quot;Auto backup rate&amp;quot;&quot;/&gt;&lt;property id=&quot;20307&quot; value=&quot;316&quot;/&gt;&lt;/object&gt;&lt;object type=&quot;3&quot; unique_id=&quot;11745&quot;&gt;&lt;property id=&quot;20148&quot; value=&quot;5&quot;/&gt;&lt;property id=&quot;20300&quot; value=&quot;Slide 17 - &amp;quot;Auto backup rate&amp;quot;&quot;/&gt;&lt;property id=&quot;20307&quot; value=&quot;317&quot;/&gt;&lt;/object&gt;&lt;object type=&quot;3&quot; unique_id=&quot;11746&quot;&gt;&lt;property id=&quot;20148&quot; value=&quot;5&quot;/&gt;&lt;property id=&quot;20300&quot; value=&quot;Slide 18 - &amp;quot;Auto backup rate: Patient comfort features&amp;quot;&quot;/&gt;&lt;property id=&quot;20307&quot; value=&quot;320&quot;/&gt;&lt;/object&gt;&lt;/object&gt;&lt;/object&gt;&lt;/database&gt;"/>
  <p:tag name="SECTOMILLISECCONVERTED" val="1"/>
  <p:tag name="ML_UFSOK" val="e57e50e58e68e69e70e71e72e73e74e38e24e44e67e64e54e46e47e36e56e66e48e61e62e65e27e25"/>
</p:tagLst>
</file>

<file path=ppt/tags/tag10.xml><?xml version="1.0" encoding="utf-8"?>
<p:tagLst xmlns:a="http://schemas.openxmlformats.org/drawingml/2006/main" xmlns:r="http://schemas.openxmlformats.org/officeDocument/2006/relationships" xmlns:p="http://schemas.openxmlformats.org/presentationml/2006/main">
  <p:tag name="FONT" val="TitleSlideTitleFont"/>
  <p:tag name="FONTSETCLASSNAME" val="FontSet1"/>
  <p:tag name="COLORS" val="-2;-2;-2;-2;TitleSlideTitleFont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TitleOnTitleSlide"/>
  <p:tag name="SHAPECLASSPROTECTIONTYPE" val="0"/>
</p:tagLst>
</file>

<file path=ppt/tags/tag11.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Subtitle"/>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PhilipsLogoLarge"/>
  <p:tag name="SHAPECLASSFILE" val="PHLRTR2$C.gif"/>
  <p:tag name="SHAPECLASSPROTECTIONTYPE" val="31"/>
</p:tagLst>
</file>

<file path=ppt/tags/tag13.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COLORS" val="-2;-2;-2;-2;SlideColor;-2"/>
  <p:tag name="SHAPESETCLASSNAME" val="TitleSlide"/>
  <p:tag name="SHAPECLASSNAME" val="HiddenPageNumber"/>
</p:tagLst>
</file>

<file path=ppt/tags/tag14.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Footer"/>
  <p:tag name="SHAPECLASSPROTECTIONTYPE" val="31"/>
</p:tagLst>
</file>

<file path=ppt/tags/tag15.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Date"/>
  <p:tag name="SHAPECLASSPROTECTIONTYPE" val="31"/>
</p:tagLst>
</file>

<file path=ppt/tags/tag16.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SHAPESETCLASSNAME" val="Slide"/>
  <p:tag name="SHAPECLASSNAME" val="PageNumber"/>
  <p:tag name="COLORS" val="-2;-2;-2;-2;SlideFooterFontColor;-2"/>
</p:tagLst>
</file>

<file path=ppt/tags/tag17.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1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1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Topliner"/>
  <p:tag name="SHAPECLASSFILE" val="SHLBG2C$C.gif"/>
  <p:tag name="SHAPECLASSPROTECTIONTYPE" val="31"/>
</p:tagLst>
</file>

<file path=ppt/tags/tag20.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TITLEBIGCONTENTTEXT01"/>
  <p:tag name="COLORSETGROUPCLASSNAME" val="ColorSetGroupLight"/>
  <p:tag name="FONTSETGROUPCLASSNAME" val="FontSetGroup1"/>
  <p:tag name="SHAPECLASSNAME" val="ContentBigRightG3S4"/>
  <p:tag name="SHAPECLASSPROTECTIONTYPE" val="3"/>
</p:tagLst>
</file>

<file path=ppt/tags/tag2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2.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 name="CONFIG" val="Default"/>
</p:tagLst>
</file>

<file path=ppt/tags/tag23.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WW" val="-1"/>
  <p:tag name="COLORS" val="-2;-2;-2;-2;SlideTextFontColor;-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WW" val="-1"/>
  <p:tag name="COLORS" val="-2;-2;-2;-2;-3;-2"/>
</p:tagLst>
</file>

<file path=ppt/tags/tag25.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ONLY"/>
  <p:tag name="COLORSETGROUPCLASSNAME" val="ColorSetGroupLight"/>
  <p:tag name="COLORSETCLASSNAME" val="ColorSet1"/>
  <p:tag name="FONTSETGROUPCLASSNAME" val="FontSetGroup2"/>
  <p:tag name="STYLESETGROUPCLASSNAME" val="StyleSetGroup1"/>
  <p:tag name="MAPNAME" val="Map1"/>
  <p:tag name="CFG.LAYOUT" val="Default"/>
  <p:tag name="MLI" val="1"/>
  <p:tag name="TITLE 1_SHAPECLASSPROTECTIONTYPE" val="0"/>
</p:tagLst>
</file>

<file path=ppt/tags/tag26.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ONLY"/>
  <p:tag name="COLORSETGROUPCLASSNAME" val="ColorSetGroupLight"/>
  <p:tag name="FONTSETGROUPCLASSNAME" val="FontSetGroup2"/>
  <p:tag name="SHAPECLASSNAME" val="TitleOnSlide"/>
  <p:tag name="SHAPECLASSPROTECTIONTYPE" val="0"/>
  <p:tag name="COLORS" val="-2;-2;-2;-2;SlideTextFontColor;-2"/>
</p:tagLst>
</file>

<file path=ppt/tags/tag27.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PhilipsLogo"/>
  <p:tag name="SHAPECLASSFILE" val="PHSMTR2$C.gif"/>
  <p:tag name="SHAPECLASSPROTECTIONTYPE" val="31"/>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1.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WW" val="-1"/>
  <p:tag name="COLORS" val="-2;-2;-2;-2;SlideTextFontColor;-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3.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34.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3;-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4.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NAME" val="TitleOnSlide"/>
  <p:tag name="SHAPECLASSPROTECTIONTYPE" val="0"/>
  <p:tag name="COLORS" val="-2;-2;-2;-2;SlideTitleFontColor;-2"/>
</p:tagLst>
</file>

<file path=ppt/tags/tag5.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SHAPESETCLASSNAME" val="Slide"/>
  <p:tag name="SHAPECLASSNAME" val="PageNumber"/>
  <p:tag name="COLORS" val="-2;-2;-2;-2;SlideFooterFontColor;-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Slide"/>
  <p:tag name="COLORSETGROUPCLASSNAME" val="ColorSetGroupLight"/>
  <p:tag name="FONTSETGROUPCLASSNAME" val="FontSetGroup2"/>
  <p:tag name="SHAPECLASSNAME" val="LargeTextBox"/>
  <p:tag name="SHAPECLASSPROTECTIONTYPE" val="0"/>
  <p:tag name="COLORS" val="-2;-2;-2;-2;SlideTextFontColor;-2"/>
</p:tagLst>
</file>

<file path=ppt/tags/tag7.xml><?xml version="1.0" encoding="utf-8"?>
<p:tagLst xmlns:a="http://schemas.openxmlformats.org/drawingml/2006/main" xmlns:r="http://schemas.openxmlformats.org/officeDocument/2006/relationships" xmlns:p="http://schemas.openxmlformats.org/presentationml/2006/main">
  <p:tag name="FONT" val="SlideAddInfoFont"/>
  <p:tag name="FONTSETCLASSNAME" val="FontSet1"/>
  <p:tag name="COLORS" val="-2;-2;-2;-2;SlideFooterFontColor;-2"/>
  <p:tag name="COLORSETCLASSNAME" val="ColorSet1"/>
  <p:tag name="SCRIPT" val="1"/>
  <p:tag name="FIELDS" val="ADDINFO;"/>
  <p:tag name="MLI" val="1"/>
  <p:tag name="SHAPESETGROUPCLASSNAME" val="ShapeSetGroup2"/>
  <p:tag name="SHAPESETCLASSNAME" val="Slide"/>
  <p:tag name="COLORSETGROUPCLASSNAME" val="ColorSetGroupLight"/>
  <p:tag name="FONTSETGROUPCLASSNAME" val="FontSetGroup2"/>
  <p:tag name="SHAPECLASSNAME" val="AdditonalInformations"/>
  <p:tag name="SHAPECLASSPROTECTIONTYPE" val="47"/>
</p:tagLst>
</file>

<file path=ppt/tags/tag8.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FooterFontColor;-2"/>
  <p:tag name="COLORSETCLASSNAME" val="ColorSet1"/>
  <p:tag name="SCRIPT" val="1"/>
  <p:tag name="FIELDS" val="DIVISION;CONTENTOWNER;DATE;ISONUMBER;"/>
  <p:tag name="MLI" val="1"/>
  <p:tag name="SHAPESETGROUPCLASSNAME" val="ShapeSetGroup2"/>
  <p:tag name="SHAPESETCLASSNAME" val="Slide"/>
  <p:tag name="COLORSETGROUPCLASSNAME" val="ColorSetGroupLight"/>
  <p:tag name="FONTSETGROUPCLASSNAME" val="FontSetGroup2"/>
  <p:tag name="SHAPECLASSNAME" val="Footer"/>
  <p:tag name="SHAPECLASSPROTECTIONTYPE" val="47"/>
</p:tagLst>
</file>

<file path=ppt/tags/tag9.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heme/theme1.xml><?xml version="1.0" encoding="utf-8"?>
<a:theme xmlns:a="http://schemas.openxmlformats.org/drawingml/2006/main" name="Standarddesign">
  <a:themeElements>
    <a:clrScheme name="PhCST">
      <a:dk1>
        <a:srgbClr val="000000"/>
      </a:dk1>
      <a:lt1>
        <a:srgbClr val="FFFFFF"/>
      </a:lt1>
      <a:dk2>
        <a:srgbClr val="000000"/>
      </a:dk2>
      <a:lt2>
        <a:srgbClr val="9EA1B2"/>
      </a:lt2>
      <a:accent1>
        <a:srgbClr val="91C7FF"/>
      </a:accent1>
      <a:accent2>
        <a:srgbClr val="0B5ED7"/>
      </a:accent2>
      <a:accent3>
        <a:srgbClr val="FFBB57"/>
      </a:accent3>
      <a:accent4>
        <a:srgbClr val="00A7BC"/>
      </a:accent4>
      <a:accent5>
        <a:srgbClr val="DB8BD5"/>
      </a:accent5>
      <a:accent6>
        <a:srgbClr val="7CBD2A"/>
      </a:accent6>
      <a:hlink>
        <a:srgbClr val="0B5ED7"/>
      </a:hlink>
      <a:folHlink>
        <a:srgbClr val="AC0098"/>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Standarddesign 1">
        <a:dk1>
          <a:srgbClr val="000000"/>
        </a:dk1>
        <a:lt1>
          <a:srgbClr val="FFFFFF"/>
        </a:lt1>
        <a:dk2>
          <a:srgbClr val="000000"/>
        </a:dk2>
        <a:lt2>
          <a:srgbClr val="9EA1B2"/>
        </a:lt2>
        <a:accent1>
          <a:srgbClr val="C1E3EB"/>
        </a:accent1>
        <a:accent2>
          <a:srgbClr val="69C3DA"/>
        </a:accent2>
        <a:accent3>
          <a:srgbClr val="FFFFFF"/>
        </a:accent3>
        <a:accent4>
          <a:srgbClr val="000000"/>
        </a:accent4>
        <a:accent5>
          <a:srgbClr val="DDEFF3"/>
        </a:accent5>
        <a:accent6>
          <a:srgbClr val="5EB0C5"/>
        </a:accent6>
        <a:hlink>
          <a:srgbClr val="FFBB57"/>
        </a:hlink>
        <a:folHlink>
          <a:srgbClr val="005A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DB566487667841B66D42465C4A1076" ma:contentTypeVersion="1" ma:contentTypeDescription="Create a new document." ma:contentTypeScope="" ma:versionID="4a0d0cd4250304264f5f7faf5d2678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34AE1A6-D4FE-4B92-817E-ACBDBF517751}">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03DD1A5-88EC-488E-933C-13A8886E0D7B}">
  <ds:schemaRefs>
    <ds:schemaRef ds:uri="http://schemas.microsoft.com/sharepoint/v3/contenttype/forms"/>
  </ds:schemaRefs>
</ds:datastoreItem>
</file>

<file path=customXml/itemProps3.xml><?xml version="1.0" encoding="utf-8"?>
<ds:datastoreItem xmlns:ds="http://schemas.openxmlformats.org/officeDocument/2006/customXml" ds:itemID="{CAA8ED07-56B6-47DE-8AE2-6C6B54157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3415</Words>
  <Application>Microsoft Office PowerPoint</Application>
  <PresentationFormat>On-screen Show (4:3)</PresentationFormat>
  <Paragraphs>330</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Standarddesign</vt:lpstr>
      <vt:lpstr>Slide 1</vt:lpstr>
      <vt:lpstr>Slide 2</vt:lpstr>
      <vt:lpstr>Objectives</vt:lpstr>
      <vt:lpstr>AVAPS-AE     Average Volume Assured Pressure Support – AutoTitrating EPAP  </vt:lpstr>
      <vt:lpstr>Slide 5</vt:lpstr>
      <vt:lpstr>Slide 6</vt:lpstr>
      <vt:lpstr>Slide 7</vt:lpstr>
      <vt:lpstr>AVAPS-AE: Why do we need it?   </vt:lpstr>
      <vt:lpstr>Prevalence of OSA in the United States</vt:lpstr>
      <vt:lpstr>STOP-BANG Questionnaire</vt:lpstr>
      <vt:lpstr>Measures of sleep apnea frequency</vt:lpstr>
      <vt:lpstr>Measures of sleep apnea frequency</vt:lpstr>
      <vt:lpstr>Classification of respiratory events</vt:lpstr>
      <vt:lpstr>Patients to consider for OSA screening</vt:lpstr>
      <vt:lpstr>PAP therapy for patients with OSA </vt:lpstr>
      <vt:lpstr>AVAPS: proven effective    </vt:lpstr>
      <vt:lpstr>AVAPS: Potential indications</vt:lpstr>
      <vt:lpstr>AVAPS</vt:lpstr>
      <vt:lpstr>AVAPS on the V60 vs. Trilogy </vt:lpstr>
      <vt:lpstr>AVAPS on the V60</vt:lpstr>
      <vt:lpstr>AVAPS on the V60</vt:lpstr>
      <vt:lpstr>AVAPS on the V60</vt:lpstr>
      <vt:lpstr>AVAPS option on the Trilogy</vt:lpstr>
      <vt:lpstr>AVAPS feature</vt:lpstr>
      <vt:lpstr>Trilogy AVAPS enhancements  </vt:lpstr>
      <vt:lpstr>AVAPS on the Trilogy</vt:lpstr>
    </vt:vector>
  </TitlesOfParts>
  <Company>Philips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Seymour, John</dc:creator>
  <cp:lastModifiedBy>jshimizu</cp:lastModifiedBy>
  <cp:revision>774</cp:revision>
  <cp:lastPrinted>2012-08-20T19:28:35Z</cp:lastPrinted>
  <dcterms:created xsi:type="dcterms:W3CDTF">2012-06-18T13:21:59Z</dcterms:created>
  <dcterms:modified xsi:type="dcterms:W3CDTF">2018-10-20T00:22:17Z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CST">
    <vt:lpwstr/>
  </property>
  <property fmtid="{D5CDD505-2E9C-101B-9397-08002B2CF9AE}" pid="3" name="Sector">
    <vt:lpwstr/>
  </property>
  <property fmtid="{D5CDD505-2E9C-101B-9397-08002B2CF9AE}" pid="4" name="Date">
    <vt:lpwstr/>
  </property>
  <property fmtid="{D5CDD505-2E9C-101B-9397-08002B2CF9AE}" pid="5" name="Right">
    <vt:lpwstr/>
  </property>
  <property fmtid="{D5CDD505-2E9C-101B-9397-08002B2CF9AE}" pid="6" name="Reference">
    <vt:lpwstr/>
  </property>
  <property fmtid="{D5CDD505-2E9C-101B-9397-08002B2CF9AE}" pid="7" name="Confidential">
    <vt:lpwstr>Confidential</vt:lpwstr>
  </property>
  <property fmtid="{D5CDD505-2E9C-101B-9397-08002B2CF9AE}" pid="8" name="CSTDocumentType">
    <vt:lpwstr>CSTPresentation</vt:lpwstr>
  </property>
  <property fmtid="{D5CDD505-2E9C-101B-9397-08002B2CF9AE}" pid="9" name="ContentTypeId">
    <vt:lpwstr>0x010100F4DB566487667841B66D42465C4A1076</vt:lpwstr>
  </property>
</Properties>
</file>