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tags/tag238.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Override PartName="/ppt/tags/tag252.xml" ContentType="application/vnd.openxmlformats-officedocument.presentationml.tags+xml"/>
  <Override PartName="/ppt/tags/tag263.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gs/tag241.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230.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tags/tag192.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268.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257.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tags/tag142.xml" ContentType="application/vnd.openxmlformats-officedocument.presentationml.tags+xml"/>
  <Override PartName="/ppt/tags/tag153.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19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notesSlides/notesSlide10.xml" ContentType="application/vnd.openxmlformats-officedocument.presentationml.notesSlide+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49.xml" ContentType="application/vnd.openxmlformats-officedocument.presentationml.tags+xml"/>
  <Override PartName="/ppt/diagrams/data1.xml" ContentType="application/vnd.openxmlformats-officedocument.drawingml.diagramData+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Default Extension="gif" ContentType="image/gif"/>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diagrams/drawing1.xml" ContentType="application/vnd.ms-office.drawingml.diagramDrawing+xml"/>
  <Override PartName="/ppt/notesSlides/notesSlide19.xml" ContentType="application/vnd.openxmlformats-officedocument.presentationml.notesSlid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diagrams/quickStyle1.xml" ContentType="application/vnd.openxmlformats-officedocument.drawingml.diagramStyle+xml"/>
  <Default Extension="jpeg" ContentType="image/jpeg"/>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82" r:id="rId5"/>
    <p:sldId id="322" r:id="rId6"/>
    <p:sldId id="319" r:id="rId7"/>
    <p:sldId id="309" r:id="rId8"/>
    <p:sldId id="301" r:id="rId9"/>
    <p:sldId id="302" r:id="rId10"/>
    <p:sldId id="291" r:id="rId11"/>
    <p:sldId id="311" r:id="rId12"/>
    <p:sldId id="321" r:id="rId13"/>
    <p:sldId id="303" r:id="rId14"/>
    <p:sldId id="316" r:id="rId15"/>
    <p:sldId id="317" r:id="rId16"/>
    <p:sldId id="320" r:id="rId17"/>
    <p:sldId id="347" r:id="rId18"/>
    <p:sldId id="365" r:id="rId19"/>
    <p:sldId id="366" r:id="rId20"/>
    <p:sldId id="367" r:id="rId21"/>
    <p:sldId id="368" r:id="rId22"/>
    <p:sldId id="383" r:id="rId23"/>
    <p:sldId id="384" r:id="rId24"/>
    <p:sldId id="387" r:id="rId25"/>
    <p:sldId id="385" r:id="rId26"/>
    <p:sldId id="386" r:id="rId27"/>
    <p:sldId id="390" r:id="rId28"/>
    <p:sldId id="369" r:id="rId29"/>
    <p:sldId id="392" r:id="rId30"/>
    <p:sldId id="370" r:id="rId31"/>
  </p:sldIdLst>
  <p:sldSz cx="9144000" cy="6858000" type="screen4x3"/>
  <p:notesSz cx="6980238" cy="9223375"/>
  <p:custDataLst>
    <p:tags r:id="rId34"/>
  </p:custDataLst>
  <p:defaultTextStyle>
    <a:defPPr>
      <a:defRPr lang="en-US"/>
    </a:defPPr>
    <a:lvl1pPr algn="l" rtl="0" fontAlgn="base">
      <a:spcBef>
        <a:spcPct val="0"/>
      </a:spcBef>
      <a:spcAft>
        <a:spcPct val="0"/>
      </a:spcAft>
      <a:buNone/>
      <a:defRPr lang="en-US" sz="2000" b="0" i="0" u="none" kern="1200">
        <a:solidFill>
          <a:srgbClr val="000000"/>
        </a:solidFill>
        <a:latin typeface="Arial"/>
        <a:ea typeface="+mn-ea"/>
        <a:cs typeface="+mn-cs"/>
      </a:defRPr>
    </a:lvl1pPr>
    <a:lvl2pPr marL="455613" indent="1588" algn="l" rtl="0" fontAlgn="base">
      <a:spcBef>
        <a:spcPct val="0"/>
      </a:spcBef>
      <a:spcAft>
        <a:spcPct val="0"/>
      </a:spcAft>
      <a:defRPr sz="2000" kern="1200">
        <a:solidFill>
          <a:srgbClr val="000000"/>
        </a:solidFill>
        <a:latin typeface="Arial" charset="0"/>
        <a:ea typeface="+mn-ea"/>
        <a:cs typeface="+mn-cs"/>
      </a:defRPr>
    </a:lvl2pPr>
    <a:lvl3pPr marL="912813" indent="1588" algn="l" rtl="0" fontAlgn="base">
      <a:spcBef>
        <a:spcPct val="0"/>
      </a:spcBef>
      <a:spcAft>
        <a:spcPct val="0"/>
      </a:spcAft>
      <a:defRPr sz="2000" kern="1200">
        <a:solidFill>
          <a:srgbClr val="000000"/>
        </a:solidFill>
        <a:latin typeface="Arial" charset="0"/>
        <a:ea typeface="+mn-ea"/>
        <a:cs typeface="+mn-cs"/>
      </a:defRPr>
    </a:lvl3pPr>
    <a:lvl4pPr marL="1370013" indent="1588" algn="l" rtl="0" fontAlgn="base">
      <a:spcBef>
        <a:spcPct val="0"/>
      </a:spcBef>
      <a:spcAft>
        <a:spcPct val="0"/>
      </a:spcAft>
      <a:defRPr sz="2000" kern="1200">
        <a:solidFill>
          <a:srgbClr val="000000"/>
        </a:solidFill>
        <a:latin typeface="Arial" charset="0"/>
        <a:ea typeface="+mn-ea"/>
        <a:cs typeface="+mn-cs"/>
      </a:defRPr>
    </a:lvl4pPr>
    <a:lvl5pPr marL="1827213" indent="1588" algn="l" rtl="0" fontAlgn="base">
      <a:spcBef>
        <a:spcPct val="0"/>
      </a:spcBef>
      <a:spcAft>
        <a:spcPct val="0"/>
      </a:spcAft>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25">
          <p15:clr>
            <a:srgbClr val="A4A3A4"/>
          </p15:clr>
        </p15:guide>
      </p15:sldGuideLst>
    </p:ext>
    <p:ext uri="{2D200454-40CA-4A62-9FC3-DE9A4176ACB9}">
      <p15:notesGuideLst xmlns="" xmlns:p15="http://schemas.microsoft.com/office/powerpoint/2012/main">
        <p15:guide id="1" orient="horz" pos="2905">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m McKenzie" initials="RJM" lastIdx="17" clrIdx="0"/>
  <p:cmAuthor id="1" name="Seymour, John" initials="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C0098"/>
    <a:srgbClr val="FF0000"/>
    <a:srgbClr val="FF6600"/>
    <a:srgbClr val="D0E393"/>
    <a:srgbClr val="008080"/>
    <a:srgbClr val="EDC5EA"/>
    <a:srgbClr val="FED998"/>
    <a:srgbClr val="D9EEB4"/>
    <a:srgbClr val="ACE0E4"/>
    <a:srgbClr val="C1E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83382" autoAdjust="0"/>
  </p:normalViewPr>
  <p:slideViewPr>
    <p:cSldViewPr>
      <p:cViewPr varScale="1">
        <p:scale>
          <a:sx n="76" d="100"/>
          <a:sy n="76" d="100"/>
        </p:scale>
        <p:origin x="1824" y="84"/>
      </p:cViewPr>
      <p:guideLst>
        <p:guide orient="horz" pos="2160"/>
        <p:guide pos="2925"/>
      </p:guideLst>
    </p:cSldViewPr>
  </p:slideViewPr>
  <p:outlineViewPr>
    <p:cViewPr>
      <p:scale>
        <a:sx n="33" d="100"/>
        <a:sy n="33" d="100"/>
      </p:scale>
      <p:origin x="0" y="-2658"/>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380" y="216"/>
      </p:cViewPr>
      <p:guideLst>
        <p:guide orient="horz" pos="2905"/>
        <p:guide pos="21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1B469-F331-4C2F-86B8-D3E647F634EE}" type="doc">
      <dgm:prSet loTypeId="urn:microsoft.com/office/officeart/2005/8/layout/hProcess9" loCatId="process" qsTypeId="urn:microsoft.com/office/officeart/2005/8/quickstyle/simple4" qsCatId="simple" csTypeId="urn:microsoft.com/office/officeart/2005/8/colors/accent1_2" csCatId="accent1" phldr="1"/>
      <dgm:spPr/>
    </dgm:pt>
    <dgm:pt modelId="{404BA550-904D-4B3E-9C7B-E8AB818DB209}">
      <dgm:prSet phldrT="[Text]"/>
      <dgm:spPr/>
      <dgm:t>
        <a:bodyPr/>
        <a:lstStyle/>
        <a:p>
          <a:r>
            <a:rPr lang="en-US" dirty="0" smtClean="0"/>
            <a:t>1</a:t>
          </a:r>
          <a:r>
            <a:rPr lang="en-US" baseline="30000" dirty="0" smtClean="0"/>
            <a:t>st</a:t>
          </a:r>
          <a:r>
            <a:rPr lang="en-US" dirty="0" smtClean="0"/>
            <a:t> week after discharge: 2 home visits*and 1 phone call by RT</a:t>
          </a:r>
          <a:endParaRPr lang="en-US" dirty="0"/>
        </a:p>
      </dgm:t>
    </dgm:pt>
    <dgm:pt modelId="{16EF190B-BEED-4677-BB64-3FCF3415A54A}" type="parTrans" cxnId="{FDB88D3B-7151-4AD1-A0BA-EA7CE12254D9}">
      <dgm:prSet/>
      <dgm:spPr/>
      <dgm:t>
        <a:bodyPr/>
        <a:lstStyle/>
        <a:p>
          <a:endParaRPr lang="en-US"/>
        </a:p>
      </dgm:t>
    </dgm:pt>
    <dgm:pt modelId="{92553FFA-BA72-4166-A2D4-AA034ECD9071}" type="sibTrans" cxnId="{FDB88D3B-7151-4AD1-A0BA-EA7CE12254D9}">
      <dgm:prSet/>
      <dgm:spPr/>
      <dgm:t>
        <a:bodyPr/>
        <a:lstStyle/>
        <a:p>
          <a:endParaRPr lang="en-US"/>
        </a:p>
      </dgm:t>
    </dgm:pt>
    <dgm:pt modelId="{4A022AA9-C428-48B0-AA18-1D9D550201CF}">
      <dgm:prSet phldrT="[Text]"/>
      <dgm:spPr/>
      <dgm:t>
        <a:bodyPr/>
        <a:lstStyle/>
        <a:p>
          <a:r>
            <a:rPr lang="en-US" dirty="0" smtClean="0"/>
            <a:t>Next 90 days: Monthly Visits</a:t>
          </a:r>
          <a:endParaRPr lang="en-US" dirty="0"/>
        </a:p>
      </dgm:t>
    </dgm:pt>
    <dgm:pt modelId="{483381AE-7951-444D-A5DC-CCFA495E19D5}" type="parTrans" cxnId="{2FD0124B-4762-4156-9CF0-B8F806E860B9}">
      <dgm:prSet/>
      <dgm:spPr/>
      <dgm:t>
        <a:bodyPr/>
        <a:lstStyle/>
        <a:p>
          <a:endParaRPr lang="en-US"/>
        </a:p>
      </dgm:t>
    </dgm:pt>
    <dgm:pt modelId="{B0149834-BBE8-483F-8CCE-0D9076ABB35C}" type="sibTrans" cxnId="{2FD0124B-4762-4156-9CF0-B8F806E860B9}">
      <dgm:prSet/>
      <dgm:spPr/>
      <dgm:t>
        <a:bodyPr/>
        <a:lstStyle/>
        <a:p>
          <a:endParaRPr lang="en-US"/>
        </a:p>
      </dgm:t>
    </dgm:pt>
    <dgm:pt modelId="{E25F4B4F-FF65-4B4E-8B00-D09AB8CC7613}">
      <dgm:prSet phldrT="[Text]"/>
      <dgm:spPr/>
      <dgm:t>
        <a:bodyPr/>
        <a:lstStyle/>
        <a:p>
          <a:r>
            <a:rPr lang="en-US" dirty="0" smtClean="0"/>
            <a:t>Ongoing care: Visits every 3 months</a:t>
          </a:r>
          <a:endParaRPr lang="en-US" dirty="0"/>
        </a:p>
      </dgm:t>
    </dgm:pt>
    <dgm:pt modelId="{3E1F610B-210D-4B21-BC34-1AE877DB5F27}" type="parTrans" cxnId="{FC0AA328-A5BB-415A-8729-F8205C2B05D9}">
      <dgm:prSet/>
      <dgm:spPr/>
      <dgm:t>
        <a:bodyPr/>
        <a:lstStyle/>
        <a:p>
          <a:endParaRPr lang="en-US"/>
        </a:p>
      </dgm:t>
    </dgm:pt>
    <dgm:pt modelId="{C1E330DA-8989-4907-91B3-AAF88C987F79}" type="sibTrans" cxnId="{FC0AA328-A5BB-415A-8729-F8205C2B05D9}">
      <dgm:prSet/>
      <dgm:spPr/>
      <dgm:t>
        <a:bodyPr/>
        <a:lstStyle/>
        <a:p>
          <a:endParaRPr lang="en-US"/>
        </a:p>
      </dgm:t>
    </dgm:pt>
    <dgm:pt modelId="{6DEA5F12-107C-4E91-B3A0-EEEF06D4B959}">
      <dgm:prSet/>
      <dgm:spPr/>
      <dgm:t>
        <a:bodyPr/>
        <a:lstStyle/>
        <a:p>
          <a:r>
            <a:rPr lang="en-US" dirty="0" smtClean="0"/>
            <a:t>First 30 days after discharge: Additional 6 home visits</a:t>
          </a:r>
        </a:p>
        <a:p>
          <a:r>
            <a:rPr lang="en-US" dirty="0" smtClean="0"/>
            <a:t>Telestation Monitoring</a:t>
          </a:r>
          <a:endParaRPr lang="en-US" dirty="0"/>
        </a:p>
      </dgm:t>
    </dgm:pt>
    <dgm:pt modelId="{0DCF185C-5EC7-43CD-8413-3F5FE23F8108}" type="sibTrans" cxnId="{3D2F3047-ED0F-4434-9C59-81E9B6135984}">
      <dgm:prSet/>
      <dgm:spPr/>
      <dgm:t>
        <a:bodyPr/>
        <a:lstStyle/>
        <a:p>
          <a:endParaRPr lang="en-US"/>
        </a:p>
      </dgm:t>
    </dgm:pt>
    <dgm:pt modelId="{F7462CA6-D340-446B-AFB6-43FCBB75013B}" type="parTrans" cxnId="{3D2F3047-ED0F-4434-9C59-81E9B6135984}">
      <dgm:prSet/>
      <dgm:spPr/>
      <dgm:t>
        <a:bodyPr/>
        <a:lstStyle/>
        <a:p>
          <a:endParaRPr lang="en-US"/>
        </a:p>
      </dgm:t>
    </dgm:pt>
    <dgm:pt modelId="{49992D1C-201B-46C4-AB6E-0FF506AC2F09}" type="pres">
      <dgm:prSet presAssocID="{1631B469-F331-4C2F-86B8-D3E647F634EE}" presName="CompostProcess" presStyleCnt="0">
        <dgm:presLayoutVars>
          <dgm:dir/>
          <dgm:resizeHandles val="exact"/>
        </dgm:presLayoutVars>
      </dgm:prSet>
      <dgm:spPr/>
    </dgm:pt>
    <dgm:pt modelId="{DCBD807A-7775-4675-806A-C43E13EC0ED3}" type="pres">
      <dgm:prSet presAssocID="{1631B469-F331-4C2F-86B8-D3E647F634EE}" presName="arrow" presStyleLbl="bgShp" presStyleIdx="0" presStyleCnt="1"/>
      <dgm:spPr/>
    </dgm:pt>
    <dgm:pt modelId="{71ACF694-A1CC-42BA-9B85-FA0A034FB6E8}" type="pres">
      <dgm:prSet presAssocID="{1631B469-F331-4C2F-86B8-D3E647F634EE}" presName="linearProcess" presStyleCnt="0"/>
      <dgm:spPr/>
    </dgm:pt>
    <dgm:pt modelId="{8D6E4CCE-C9E6-4C23-9F8C-21AB65E8EB4F}" type="pres">
      <dgm:prSet presAssocID="{404BA550-904D-4B3E-9C7B-E8AB818DB209}" presName="textNode" presStyleLbl="node1" presStyleIdx="0" presStyleCnt="4">
        <dgm:presLayoutVars>
          <dgm:bulletEnabled val="1"/>
        </dgm:presLayoutVars>
      </dgm:prSet>
      <dgm:spPr/>
      <dgm:t>
        <a:bodyPr/>
        <a:lstStyle/>
        <a:p>
          <a:endParaRPr lang="en-US"/>
        </a:p>
      </dgm:t>
    </dgm:pt>
    <dgm:pt modelId="{0AB1DBE0-E8FA-45F2-9F81-721B736AF28E}" type="pres">
      <dgm:prSet presAssocID="{92553FFA-BA72-4166-A2D4-AA034ECD9071}" presName="sibTrans" presStyleCnt="0"/>
      <dgm:spPr/>
    </dgm:pt>
    <dgm:pt modelId="{784AD28F-F328-4F57-91FD-E703E1CE03DE}" type="pres">
      <dgm:prSet presAssocID="{6DEA5F12-107C-4E91-B3A0-EEEF06D4B959}" presName="textNode" presStyleLbl="node1" presStyleIdx="1" presStyleCnt="4">
        <dgm:presLayoutVars>
          <dgm:bulletEnabled val="1"/>
        </dgm:presLayoutVars>
      </dgm:prSet>
      <dgm:spPr/>
      <dgm:t>
        <a:bodyPr/>
        <a:lstStyle/>
        <a:p>
          <a:endParaRPr lang="en-US"/>
        </a:p>
      </dgm:t>
    </dgm:pt>
    <dgm:pt modelId="{542BE8D3-D571-40A8-8DE1-E742BF9C3BB4}" type="pres">
      <dgm:prSet presAssocID="{0DCF185C-5EC7-43CD-8413-3F5FE23F8108}" presName="sibTrans" presStyleCnt="0"/>
      <dgm:spPr/>
    </dgm:pt>
    <dgm:pt modelId="{060FEADF-A066-4938-9ADA-523274993B50}" type="pres">
      <dgm:prSet presAssocID="{4A022AA9-C428-48B0-AA18-1D9D550201CF}" presName="textNode" presStyleLbl="node1" presStyleIdx="2" presStyleCnt="4">
        <dgm:presLayoutVars>
          <dgm:bulletEnabled val="1"/>
        </dgm:presLayoutVars>
      </dgm:prSet>
      <dgm:spPr/>
      <dgm:t>
        <a:bodyPr/>
        <a:lstStyle/>
        <a:p>
          <a:endParaRPr lang="en-US"/>
        </a:p>
      </dgm:t>
    </dgm:pt>
    <dgm:pt modelId="{A07D99E0-989A-4D07-A3B2-6F63A642C184}" type="pres">
      <dgm:prSet presAssocID="{B0149834-BBE8-483F-8CCE-0D9076ABB35C}" presName="sibTrans" presStyleCnt="0"/>
      <dgm:spPr/>
    </dgm:pt>
    <dgm:pt modelId="{49DDA498-C995-4B66-8B30-F93723378B4E}" type="pres">
      <dgm:prSet presAssocID="{E25F4B4F-FF65-4B4E-8B00-D09AB8CC7613}" presName="textNode" presStyleLbl="node1" presStyleIdx="3" presStyleCnt="4">
        <dgm:presLayoutVars>
          <dgm:bulletEnabled val="1"/>
        </dgm:presLayoutVars>
      </dgm:prSet>
      <dgm:spPr/>
      <dgm:t>
        <a:bodyPr/>
        <a:lstStyle/>
        <a:p>
          <a:endParaRPr lang="en-US"/>
        </a:p>
      </dgm:t>
    </dgm:pt>
  </dgm:ptLst>
  <dgm:cxnLst>
    <dgm:cxn modelId="{2FD0124B-4762-4156-9CF0-B8F806E860B9}" srcId="{1631B469-F331-4C2F-86B8-D3E647F634EE}" destId="{4A022AA9-C428-48B0-AA18-1D9D550201CF}" srcOrd="2" destOrd="0" parTransId="{483381AE-7951-444D-A5DC-CCFA495E19D5}" sibTransId="{B0149834-BBE8-483F-8CCE-0D9076ABB35C}"/>
    <dgm:cxn modelId="{B52E708D-672A-4E30-BBED-B12ADE1CE730}" type="presOf" srcId="{1631B469-F331-4C2F-86B8-D3E647F634EE}" destId="{49992D1C-201B-46C4-AB6E-0FF506AC2F09}" srcOrd="0" destOrd="0" presId="urn:microsoft.com/office/officeart/2005/8/layout/hProcess9"/>
    <dgm:cxn modelId="{3D2F3047-ED0F-4434-9C59-81E9B6135984}" srcId="{1631B469-F331-4C2F-86B8-D3E647F634EE}" destId="{6DEA5F12-107C-4E91-B3A0-EEEF06D4B959}" srcOrd="1" destOrd="0" parTransId="{F7462CA6-D340-446B-AFB6-43FCBB75013B}" sibTransId="{0DCF185C-5EC7-43CD-8413-3F5FE23F8108}"/>
    <dgm:cxn modelId="{37BED53F-E481-48A4-8FC4-FF773A73864E}" type="presOf" srcId="{6DEA5F12-107C-4E91-B3A0-EEEF06D4B959}" destId="{784AD28F-F328-4F57-91FD-E703E1CE03DE}" srcOrd="0" destOrd="0" presId="urn:microsoft.com/office/officeart/2005/8/layout/hProcess9"/>
    <dgm:cxn modelId="{6EC1321E-3E39-48DD-A036-AEAF420330C0}" type="presOf" srcId="{4A022AA9-C428-48B0-AA18-1D9D550201CF}" destId="{060FEADF-A066-4938-9ADA-523274993B50}" srcOrd="0" destOrd="0" presId="urn:microsoft.com/office/officeart/2005/8/layout/hProcess9"/>
    <dgm:cxn modelId="{E6BBE6D8-1C68-4136-834B-DC429EF4CDE4}" type="presOf" srcId="{E25F4B4F-FF65-4B4E-8B00-D09AB8CC7613}" destId="{49DDA498-C995-4B66-8B30-F93723378B4E}" srcOrd="0" destOrd="0" presId="urn:microsoft.com/office/officeart/2005/8/layout/hProcess9"/>
    <dgm:cxn modelId="{0599C20E-E431-4FD8-A377-0BA37FFCAB37}" type="presOf" srcId="{404BA550-904D-4B3E-9C7B-E8AB818DB209}" destId="{8D6E4CCE-C9E6-4C23-9F8C-21AB65E8EB4F}" srcOrd="0" destOrd="0" presId="urn:microsoft.com/office/officeart/2005/8/layout/hProcess9"/>
    <dgm:cxn modelId="{FC0AA328-A5BB-415A-8729-F8205C2B05D9}" srcId="{1631B469-F331-4C2F-86B8-D3E647F634EE}" destId="{E25F4B4F-FF65-4B4E-8B00-D09AB8CC7613}" srcOrd="3" destOrd="0" parTransId="{3E1F610B-210D-4B21-BC34-1AE877DB5F27}" sibTransId="{C1E330DA-8989-4907-91B3-AAF88C987F79}"/>
    <dgm:cxn modelId="{FDB88D3B-7151-4AD1-A0BA-EA7CE12254D9}" srcId="{1631B469-F331-4C2F-86B8-D3E647F634EE}" destId="{404BA550-904D-4B3E-9C7B-E8AB818DB209}" srcOrd="0" destOrd="0" parTransId="{16EF190B-BEED-4677-BB64-3FCF3415A54A}" sibTransId="{92553FFA-BA72-4166-A2D4-AA034ECD9071}"/>
    <dgm:cxn modelId="{426ACF37-7DC5-4611-93A2-18C096A3EE64}" type="presParOf" srcId="{49992D1C-201B-46C4-AB6E-0FF506AC2F09}" destId="{DCBD807A-7775-4675-806A-C43E13EC0ED3}" srcOrd="0" destOrd="0" presId="urn:microsoft.com/office/officeart/2005/8/layout/hProcess9"/>
    <dgm:cxn modelId="{B11579F5-FD28-40D7-9AA2-247E4ABF46C7}" type="presParOf" srcId="{49992D1C-201B-46C4-AB6E-0FF506AC2F09}" destId="{71ACF694-A1CC-42BA-9B85-FA0A034FB6E8}" srcOrd="1" destOrd="0" presId="urn:microsoft.com/office/officeart/2005/8/layout/hProcess9"/>
    <dgm:cxn modelId="{3F668EE0-5DDD-4B5A-A21A-0D03484503AD}" type="presParOf" srcId="{71ACF694-A1CC-42BA-9B85-FA0A034FB6E8}" destId="{8D6E4CCE-C9E6-4C23-9F8C-21AB65E8EB4F}" srcOrd="0" destOrd="0" presId="urn:microsoft.com/office/officeart/2005/8/layout/hProcess9"/>
    <dgm:cxn modelId="{5B7AE6DD-1F21-4DBC-A3D0-9E2B0485CBDD}" type="presParOf" srcId="{71ACF694-A1CC-42BA-9B85-FA0A034FB6E8}" destId="{0AB1DBE0-E8FA-45F2-9F81-721B736AF28E}" srcOrd="1" destOrd="0" presId="urn:microsoft.com/office/officeart/2005/8/layout/hProcess9"/>
    <dgm:cxn modelId="{E9D67593-447F-4FD4-951E-3B2C5AB4F313}" type="presParOf" srcId="{71ACF694-A1CC-42BA-9B85-FA0A034FB6E8}" destId="{784AD28F-F328-4F57-91FD-E703E1CE03DE}" srcOrd="2" destOrd="0" presId="urn:microsoft.com/office/officeart/2005/8/layout/hProcess9"/>
    <dgm:cxn modelId="{C213A3C8-1178-4AA8-B625-AF7C26115B04}" type="presParOf" srcId="{71ACF694-A1CC-42BA-9B85-FA0A034FB6E8}" destId="{542BE8D3-D571-40A8-8DE1-E742BF9C3BB4}" srcOrd="3" destOrd="0" presId="urn:microsoft.com/office/officeart/2005/8/layout/hProcess9"/>
    <dgm:cxn modelId="{C5DCB5FC-B8DA-46A5-A681-CCE030617C67}" type="presParOf" srcId="{71ACF694-A1CC-42BA-9B85-FA0A034FB6E8}" destId="{060FEADF-A066-4938-9ADA-523274993B50}" srcOrd="4" destOrd="0" presId="urn:microsoft.com/office/officeart/2005/8/layout/hProcess9"/>
    <dgm:cxn modelId="{EC92A556-7F23-4865-B56A-4E13D270CBDE}" type="presParOf" srcId="{71ACF694-A1CC-42BA-9B85-FA0A034FB6E8}" destId="{A07D99E0-989A-4D07-A3B2-6F63A642C184}" srcOrd="5" destOrd="0" presId="urn:microsoft.com/office/officeart/2005/8/layout/hProcess9"/>
    <dgm:cxn modelId="{BFF639E3-5278-4592-8C91-D4F8B46371BC}" type="presParOf" srcId="{71ACF694-A1CC-42BA-9B85-FA0A034FB6E8}" destId="{49DDA498-C995-4B66-8B30-F93723378B4E}"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58137-943F-41C8-A42E-F2F490FEFDF4}" type="doc">
      <dgm:prSet loTypeId="urn:microsoft.com/office/officeart/2009/layout/CircleArrowProcess" loCatId="process" qsTypeId="urn:microsoft.com/office/officeart/2005/8/quickstyle/simple1" qsCatId="simple" csTypeId="urn:microsoft.com/office/officeart/2005/8/colors/accent1_3" csCatId="accent1" phldr="1"/>
      <dgm:spPr/>
      <dgm:t>
        <a:bodyPr/>
        <a:lstStyle/>
        <a:p>
          <a:endParaRPr lang="en-US"/>
        </a:p>
      </dgm:t>
    </dgm:pt>
    <dgm:pt modelId="{7D0AC66D-DA99-473E-8748-39B63E172586}">
      <dgm:prSet phldrT="[Text]"/>
      <dgm:spPr/>
      <dgm:t>
        <a:bodyPr/>
        <a:lstStyle/>
        <a:p>
          <a:r>
            <a:rPr lang="en-US" dirty="0" smtClean="0"/>
            <a:t>Overall Goals</a:t>
          </a:r>
          <a:endParaRPr lang="en-US" dirty="0"/>
        </a:p>
      </dgm:t>
    </dgm:pt>
    <dgm:pt modelId="{121AFB1F-A7DD-4AEC-A55C-7A23AC38A40E}" type="parTrans" cxnId="{18592F44-D3EE-4709-96D3-7195186C3C08}">
      <dgm:prSet/>
      <dgm:spPr/>
      <dgm:t>
        <a:bodyPr/>
        <a:lstStyle/>
        <a:p>
          <a:endParaRPr lang="en-US"/>
        </a:p>
      </dgm:t>
    </dgm:pt>
    <dgm:pt modelId="{60D5CCD2-C93B-49B3-8DB9-5920543C2A8B}" type="sibTrans" cxnId="{18592F44-D3EE-4709-96D3-7195186C3C08}">
      <dgm:prSet/>
      <dgm:spPr/>
      <dgm:t>
        <a:bodyPr/>
        <a:lstStyle/>
        <a:p>
          <a:endParaRPr lang="en-US"/>
        </a:p>
      </dgm:t>
    </dgm:pt>
    <dgm:pt modelId="{250A101B-1D82-4F11-9E10-8D83EAB0A738}">
      <dgm:prSet phldrT="[Text]"/>
      <dgm:spPr/>
      <dgm:t>
        <a:bodyPr/>
        <a:lstStyle/>
        <a:p>
          <a:r>
            <a:rPr lang="en-US" dirty="0" smtClean="0"/>
            <a:t>Ultimate Goals</a:t>
          </a:r>
          <a:endParaRPr lang="en-US" dirty="0"/>
        </a:p>
      </dgm:t>
    </dgm:pt>
    <dgm:pt modelId="{05CF0272-2279-4045-AF9C-4AF94424F351}" type="parTrans" cxnId="{BE8A5104-8505-4A7B-9E5D-C420A12B993E}">
      <dgm:prSet/>
      <dgm:spPr/>
      <dgm:t>
        <a:bodyPr/>
        <a:lstStyle/>
        <a:p>
          <a:endParaRPr lang="en-US"/>
        </a:p>
      </dgm:t>
    </dgm:pt>
    <dgm:pt modelId="{70B643F3-11AB-4A6E-8436-2AB6B10B11BF}" type="sibTrans" cxnId="{BE8A5104-8505-4A7B-9E5D-C420A12B993E}">
      <dgm:prSet/>
      <dgm:spPr/>
      <dgm:t>
        <a:bodyPr/>
        <a:lstStyle/>
        <a:p>
          <a:endParaRPr lang="en-US"/>
        </a:p>
      </dgm:t>
    </dgm:pt>
    <dgm:pt modelId="{E761F302-7892-4EB2-93EB-96BB8E0EE7C3}">
      <dgm:prSet phldrT="[Text]"/>
      <dgm:spPr/>
      <dgm:t>
        <a:bodyPr/>
        <a:lstStyle/>
        <a:p>
          <a:r>
            <a:rPr lang="en-US" dirty="0" smtClean="0"/>
            <a:t>Stable COPD Patient</a:t>
          </a:r>
          <a:endParaRPr lang="en-US" dirty="0"/>
        </a:p>
      </dgm:t>
    </dgm:pt>
    <dgm:pt modelId="{4B6991C3-8FFB-445A-BBBA-E49CCC74B1B6}" type="parTrans" cxnId="{6B1D0BF1-E5B6-4BC4-A1D0-BAE1DA4DC3BB}">
      <dgm:prSet/>
      <dgm:spPr/>
      <dgm:t>
        <a:bodyPr/>
        <a:lstStyle/>
        <a:p>
          <a:endParaRPr lang="en-US"/>
        </a:p>
      </dgm:t>
    </dgm:pt>
    <dgm:pt modelId="{DEE85FB4-6E01-43B7-842E-49BB740F6C6E}" type="sibTrans" cxnId="{6B1D0BF1-E5B6-4BC4-A1D0-BAE1DA4DC3BB}">
      <dgm:prSet/>
      <dgm:spPr/>
      <dgm:t>
        <a:bodyPr/>
        <a:lstStyle/>
        <a:p>
          <a:endParaRPr lang="en-US"/>
        </a:p>
      </dgm:t>
    </dgm:pt>
    <dgm:pt modelId="{7E012354-2AD6-497B-AC0C-F45520BC30C8}" type="pres">
      <dgm:prSet presAssocID="{E0158137-943F-41C8-A42E-F2F490FEFDF4}" presName="Name0" presStyleCnt="0">
        <dgm:presLayoutVars>
          <dgm:chMax val="7"/>
          <dgm:chPref val="7"/>
          <dgm:dir/>
          <dgm:animLvl val="lvl"/>
        </dgm:presLayoutVars>
      </dgm:prSet>
      <dgm:spPr/>
      <dgm:t>
        <a:bodyPr/>
        <a:lstStyle/>
        <a:p>
          <a:endParaRPr lang="en-US"/>
        </a:p>
      </dgm:t>
    </dgm:pt>
    <dgm:pt modelId="{25693988-36AA-480B-96C9-E2B864719878}" type="pres">
      <dgm:prSet presAssocID="{7D0AC66D-DA99-473E-8748-39B63E172586}" presName="Accent1" presStyleCnt="0"/>
      <dgm:spPr/>
    </dgm:pt>
    <dgm:pt modelId="{40281FB5-2472-44DC-BDAA-C85B135A2999}" type="pres">
      <dgm:prSet presAssocID="{7D0AC66D-DA99-473E-8748-39B63E172586}" presName="Accent" presStyleLbl="node1" presStyleIdx="0" presStyleCnt="3"/>
      <dgm:spPr/>
    </dgm:pt>
    <dgm:pt modelId="{3F89BE12-A643-412C-8E8C-8B101B688FFE}" type="pres">
      <dgm:prSet presAssocID="{7D0AC66D-DA99-473E-8748-39B63E172586}" presName="Parent1" presStyleLbl="revTx" presStyleIdx="0" presStyleCnt="3">
        <dgm:presLayoutVars>
          <dgm:chMax val="1"/>
          <dgm:chPref val="1"/>
          <dgm:bulletEnabled val="1"/>
        </dgm:presLayoutVars>
      </dgm:prSet>
      <dgm:spPr/>
      <dgm:t>
        <a:bodyPr/>
        <a:lstStyle/>
        <a:p>
          <a:endParaRPr lang="en-US"/>
        </a:p>
      </dgm:t>
    </dgm:pt>
    <dgm:pt modelId="{B9E331AD-2C09-43B7-ABEF-6FC43FA0A674}" type="pres">
      <dgm:prSet presAssocID="{250A101B-1D82-4F11-9E10-8D83EAB0A738}" presName="Accent2" presStyleCnt="0"/>
      <dgm:spPr/>
    </dgm:pt>
    <dgm:pt modelId="{4EB9C192-FD0F-49D8-9383-4EE36D2CB290}" type="pres">
      <dgm:prSet presAssocID="{250A101B-1D82-4F11-9E10-8D83EAB0A738}" presName="Accent" presStyleLbl="node1" presStyleIdx="1" presStyleCnt="3"/>
      <dgm:spPr/>
    </dgm:pt>
    <dgm:pt modelId="{D260209B-B22B-46A2-B41F-57ECE33A2873}" type="pres">
      <dgm:prSet presAssocID="{250A101B-1D82-4F11-9E10-8D83EAB0A738}" presName="Parent2" presStyleLbl="revTx" presStyleIdx="1" presStyleCnt="3">
        <dgm:presLayoutVars>
          <dgm:chMax val="1"/>
          <dgm:chPref val="1"/>
          <dgm:bulletEnabled val="1"/>
        </dgm:presLayoutVars>
      </dgm:prSet>
      <dgm:spPr/>
      <dgm:t>
        <a:bodyPr/>
        <a:lstStyle/>
        <a:p>
          <a:endParaRPr lang="en-US"/>
        </a:p>
      </dgm:t>
    </dgm:pt>
    <dgm:pt modelId="{1C4872C1-061B-440E-B46C-7CA2216B19A8}" type="pres">
      <dgm:prSet presAssocID="{E761F302-7892-4EB2-93EB-96BB8E0EE7C3}" presName="Accent3" presStyleCnt="0"/>
      <dgm:spPr/>
    </dgm:pt>
    <dgm:pt modelId="{BD178375-08E5-4863-99CD-1118E935E21A}" type="pres">
      <dgm:prSet presAssocID="{E761F302-7892-4EB2-93EB-96BB8E0EE7C3}" presName="Accent" presStyleLbl="node1" presStyleIdx="2" presStyleCnt="3"/>
      <dgm:spPr/>
    </dgm:pt>
    <dgm:pt modelId="{8D01EF60-1DF0-4177-B0FF-F69084A760B4}" type="pres">
      <dgm:prSet presAssocID="{E761F302-7892-4EB2-93EB-96BB8E0EE7C3}" presName="Parent3" presStyleLbl="revTx" presStyleIdx="2" presStyleCnt="3">
        <dgm:presLayoutVars>
          <dgm:chMax val="1"/>
          <dgm:chPref val="1"/>
          <dgm:bulletEnabled val="1"/>
        </dgm:presLayoutVars>
      </dgm:prSet>
      <dgm:spPr/>
      <dgm:t>
        <a:bodyPr/>
        <a:lstStyle/>
        <a:p>
          <a:endParaRPr lang="en-US"/>
        </a:p>
      </dgm:t>
    </dgm:pt>
  </dgm:ptLst>
  <dgm:cxnLst>
    <dgm:cxn modelId="{18592F44-D3EE-4709-96D3-7195186C3C08}" srcId="{E0158137-943F-41C8-A42E-F2F490FEFDF4}" destId="{7D0AC66D-DA99-473E-8748-39B63E172586}" srcOrd="0" destOrd="0" parTransId="{121AFB1F-A7DD-4AEC-A55C-7A23AC38A40E}" sibTransId="{60D5CCD2-C93B-49B3-8DB9-5920543C2A8B}"/>
    <dgm:cxn modelId="{734EFF69-7A80-4B32-B788-E24BF27566AB}" type="presOf" srcId="{E0158137-943F-41C8-A42E-F2F490FEFDF4}" destId="{7E012354-2AD6-497B-AC0C-F45520BC30C8}" srcOrd="0" destOrd="0" presId="urn:microsoft.com/office/officeart/2009/layout/CircleArrowProcess"/>
    <dgm:cxn modelId="{F8174004-B163-4BF6-9C9A-6EADEDE0F0FC}" type="presOf" srcId="{E761F302-7892-4EB2-93EB-96BB8E0EE7C3}" destId="{8D01EF60-1DF0-4177-B0FF-F69084A760B4}" srcOrd="0" destOrd="0" presId="urn:microsoft.com/office/officeart/2009/layout/CircleArrowProcess"/>
    <dgm:cxn modelId="{BE8A5104-8505-4A7B-9E5D-C420A12B993E}" srcId="{E0158137-943F-41C8-A42E-F2F490FEFDF4}" destId="{250A101B-1D82-4F11-9E10-8D83EAB0A738}" srcOrd="1" destOrd="0" parTransId="{05CF0272-2279-4045-AF9C-4AF94424F351}" sibTransId="{70B643F3-11AB-4A6E-8436-2AB6B10B11BF}"/>
    <dgm:cxn modelId="{6B1D0BF1-E5B6-4BC4-A1D0-BAE1DA4DC3BB}" srcId="{E0158137-943F-41C8-A42E-F2F490FEFDF4}" destId="{E761F302-7892-4EB2-93EB-96BB8E0EE7C3}" srcOrd="2" destOrd="0" parTransId="{4B6991C3-8FFB-445A-BBBA-E49CCC74B1B6}" sibTransId="{DEE85FB4-6E01-43B7-842E-49BB740F6C6E}"/>
    <dgm:cxn modelId="{19AD87D5-7A16-4125-A943-EBFAB557B047}" type="presOf" srcId="{250A101B-1D82-4F11-9E10-8D83EAB0A738}" destId="{D260209B-B22B-46A2-B41F-57ECE33A2873}" srcOrd="0" destOrd="0" presId="urn:microsoft.com/office/officeart/2009/layout/CircleArrowProcess"/>
    <dgm:cxn modelId="{2CE2563D-4B93-488A-B91C-E926E1240E9F}" type="presOf" srcId="{7D0AC66D-DA99-473E-8748-39B63E172586}" destId="{3F89BE12-A643-412C-8E8C-8B101B688FFE}" srcOrd="0" destOrd="0" presId="urn:microsoft.com/office/officeart/2009/layout/CircleArrowProcess"/>
    <dgm:cxn modelId="{615F61BC-7816-4959-949F-5B6E05E7501D}" type="presParOf" srcId="{7E012354-2AD6-497B-AC0C-F45520BC30C8}" destId="{25693988-36AA-480B-96C9-E2B864719878}" srcOrd="0" destOrd="0" presId="urn:microsoft.com/office/officeart/2009/layout/CircleArrowProcess"/>
    <dgm:cxn modelId="{45583EC6-047D-41BF-B46C-1968A3076872}" type="presParOf" srcId="{25693988-36AA-480B-96C9-E2B864719878}" destId="{40281FB5-2472-44DC-BDAA-C85B135A2999}" srcOrd="0" destOrd="0" presId="urn:microsoft.com/office/officeart/2009/layout/CircleArrowProcess"/>
    <dgm:cxn modelId="{C0FB583A-EE3E-4DF8-99F8-AA72540292B8}" type="presParOf" srcId="{7E012354-2AD6-497B-AC0C-F45520BC30C8}" destId="{3F89BE12-A643-412C-8E8C-8B101B688FFE}" srcOrd="1" destOrd="0" presId="urn:microsoft.com/office/officeart/2009/layout/CircleArrowProcess"/>
    <dgm:cxn modelId="{C030502F-3314-480B-B38C-A0F6CB2E65F8}" type="presParOf" srcId="{7E012354-2AD6-497B-AC0C-F45520BC30C8}" destId="{B9E331AD-2C09-43B7-ABEF-6FC43FA0A674}" srcOrd="2" destOrd="0" presId="urn:microsoft.com/office/officeart/2009/layout/CircleArrowProcess"/>
    <dgm:cxn modelId="{5292C562-B428-4796-88DB-BEE627BCD2B5}" type="presParOf" srcId="{B9E331AD-2C09-43B7-ABEF-6FC43FA0A674}" destId="{4EB9C192-FD0F-49D8-9383-4EE36D2CB290}" srcOrd="0" destOrd="0" presId="urn:microsoft.com/office/officeart/2009/layout/CircleArrowProcess"/>
    <dgm:cxn modelId="{C738CE6B-6652-4E45-80F5-2C5E08B47FEB}" type="presParOf" srcId="{7E012354-2AD6-497B-AC0C-F45520BC30C8}" destId="{D260209B-B22B-46A2-B41F-57ECE33A2873}" srcOrd="3" destOrd="0" presId="urn:microsoft.com/office/officeart/2009/layout/CircleArrowProcess"/>
    <dgm:cxn modelId="{46F9A063-9CB2-4838-B88A-1CD488512334}" type="presParOf" srcId="{7E012354-2AD6-497B-AC0C-F45520BC30C8}" destId="{1C4872C1-061B-440E-B46C-7CA2216B19A8}" srcOrd="4" destOrd="0" presId="urn:microsoft.com/office/officeart/2009/layout/CircleArrowProcess"/>
    <dgm:cxn modelId="{D6668A71-0ADB-47ED-9C46-3A3179691452}" type="presParOf" srcId="{1C4872C1-061B-440E-B46C-7CA2216B19A8}" destId="{BD178375-08E5-4863-99CD-1118E935E21A}" srcOrd="0" destOrd="0" presId="urn:microsoft.com/office/officeart/2009/layout/CircleArrowProcess"/>
    <dgm:cxn modelId="{8DEB14B5-A5E8-4516-A3BB-BD70F437A229}" type="presParOf" srcId="{7E012354-2AD6-497B-AC0C-F45520BC30C8}" destId="{8D01EF60-1DF0-4177-B0FF-F69084A760B4}" srcOrd="5"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BD807A-7775-4675-806A-C43E13EC0ED3}">
      <dsp:nvSpPr>
        <dsp:cNvPr id="0" name=""/>
        <dsp:cNvSpPr/>
      </dsp:nvSpPr>
      <dsp:spPr>
        <a:xfrm>
          <a:off x="594359" y="0"/>
          <a:ext cx="6736080" cy="40640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6E4CCE-C9E6-4C23-9F8C-21AB65E8EB4F}">
      <dsp:nvSpPr>
        <dsp:cNvPr id="0" name=""/>
        <dsp:cNvSpPr/>
      </dsp:nvSpPr>
      <dsp:spPr>
        <a:xfrm>
          <a:off x="3966" y="1219199"/>
          <a:ext cx="1907678"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a:t>
          </a:r>
          <a:r>
            <a:rPr lang="en-US" sz="1600" kern="1200" baseline="30000" dirty="0" smtClean="0"/>
            <a:t>st</a:t>
          </a:r>
          <a:r>
            <a:rPr lang="en-US" sz="1600" kern="1200" dirty="0" smtClean="0"/>
            <a:t> week after discharge: 2 home visits*and 1 phone call by RT</a:t>
          </a:r>
          <a:endParaRPr lang="en-US" sz="1600" kern="1200" dirty="0"/>
        </a:p>
      </dsp:txBody>
      <dsp:txXfrm>
        <a:off x="3966" y="1219199"/>
        <a:ext cx="1907678" cy="1625600"/>
      </dsp:txXfrm>
    </dsp:sp>
    <dsp:sp modelId="{784AD28F-F328-4F57-91FD-E703E1CE03DE}">
      <dsp:nvSpPr>
        <dsp:cNvPr id="0" name=""/>
        <dsp:cNvSpPr/>
      </dsp:nvSpPr>
      <dsp:spPr>
        <a:xfrm>
          <a:off x="2007029" y="1219199"/>
          <a:ext cx="1907678"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First 30 days after discharge: Additional 6 home visits</a:t>
          </a:r>
        </a:p>
        <a:p>
          <a:pPr lvl="0" algn="ctr" defTabSz="711200">
            <a:lnSpc>
              <a:spcPct val="90000"/>
            </a:lnSpc>
            <a:spcBef>
              <a:spcPct val="0"/>
            </a:spcBef>
            <a:spcAft>
              <a:spcPct val="35000"/>
            </a:spcAft>
          </a:pPr>
          <a:r>
            <a:rPr lang="en-US" sz="1600" kern="1200" dirty="0" smtClean="0"/>
            <a:t>Telestation Monitoring</a:t>
          </a:r>
          <a:endParaRPr lang="en-US" sz="1600" kern="1200" dirty="0"/>
        </a:p>
      </dsp:txBody>
      <dsp:txXfrm>
        <a:off x="2007029" y="1219199"/>
        <a:ext cx="1907678" cy="1625600"/>
      </dsp:txXfrm>
    </dsp:sp>
    <dsp:sp modelId="{060FEADF-A066-4938-9ADA-523274993B50}">
      <dsp:nvSpPr>
        <dsp:cNvPr id="0" name=""/>
        <dsp:cNvSpPr/>
      </dsp:nvSpPr>
      <dsp:spPr>
        <a:xfrm>
          <a:off x="4010091" y="1219199"/>
          <a:ext cx="1907678"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Next 90 days: Monthly Visits</a:t>
          </a:r>
          <a:endParaRPr lang="en-US" sz="1600" kern="1200" dirty="0"/>
        </a:p>
      </dsp:txBody>
      <dsp:txXfrm>
        <a:off x="4010091" y="1219199"/>
        <a:ext cx="1907678" cy="1625600"/>
      </dsp:txXfrm>
    </dsp:sp>
    <dsp:sp modelId="{49DDA498-C995-4B66-8B30-F93723378B4E}">
      <dsp:nvSpPr>
        <dsp:cNvPr id="0" name=""/>
        <dsp:cNvSpPr/>
      </dsp:nvSpPr>
      <dsp:spPr>
        <a:xfrm>
          <a:off x="6013154" y="1219199"/>
          <a:ext cx="1907678" cy="1625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Ongoing care: Visits every 3 months</a:t>
          </a:r>
          <a:endParaRPr lang="en-US" sz="1600" kern="1200" dirty="0"/>
        </a:p>
      </dsp:txBody>
      <dsp:txXfrm>
        <a:off x="6013154" y="1219199"/>
        <a:ext cx="1907678" cy="16256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281FB5-2472-44DC-BDAA-C85B135A2999}">
      <dsp:nvSpPr>
        <dsp:cNvPr id="0" name=""/>
        <dsp:cNvSpPr/>
      </dsp:nvSpPr>
      <dsp:spPr>
        <a:xfrm>
          <a:off x="2213559" y="0"/>
          <a:ext cx="2310657" cy="2311008"/>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89BE12-A643-412C-8E8C-8B101B688FFE}">
      <dsp:nvSpPr>
        <dsp:cNvPr id="0" name=""/>
        <dsp:cNvSpPr/>
      </dsp:nvSpPr>
      <dsp:spPr>
        <a:xfrm>
          <a:off x="2724291" y="834344"/>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Overall Goals</a:t>
          </a:r>
          <a:endParaRPr lang="en-US" sz="1600" kern="1200" dirty="0"/>
        </a:p>
      </dsp:txBody>
      <dsp:txXfrm>
        <a:off x="2724291" y="834344"/>
        <a:ext cx="1283987" cy="641840"/>
      </dsp:txXfrm>
    </dsp:sp>
    <dsp:sp modelId="{4EB9C192-FD0F-49D8-9383-4EE36D2CB290}">
      <dsp:nvSpPr>
        <dsp:cNvPr id="0" name=""/>
        <dsp:cNvSpPr/>
      </dsp:nvSpPr>
      <dsp:spPr>
        <a:xfrm>
          <a:off x="1571782" y="1327845"/>
          <a:ext cx="2310657" cy="2311008"/>
        </a:xfrm>
        <a:prstGeom prst="leftCircularArrow">
          <a:avLst>
            <a:gd name="adj1" fmla="val 10980"/>
            <a:gd name="adj2" fmla="val 1142322"/>
            <a:gd name="adj3" fmla="val 6300000"/>
            <a:gd name="adj4" fmla="val 18900000"/>
            <a:gd name="adj5" fmla="val 12500"/>
          </a:avLst>
        </a:prstGeom>
        <a:solidFill>
          <a:schemeClr val="accent1">
            <a:shade val="80000"/>
            <a:hueOff val="70997"/>
            <a:satOff val="16138"/>
            <a:lumOff val="7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60209B-B22B-46A2-B41F-57ECE33A2873}">
      <dsp:nvSpPr>
        <dsp:cNvPr id="0" name=""/>
        <dsp:cNvSpPr/>
      </dsp:nvSpPr>
      <dsp:spPr>
        <a:xfrm>
          <a:off x="2085117" y="2169871"/>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Ultimate Goals</a:t>
          </a:r>
          <a:endParaRPr lang="en-US" sz="1600" kern="1200" dirty="0"/>
        </a:p>
      </dsp:txBody>
      <dsp:txXfrm>
        <a:off x="2085117" y="2169871"/>
        <a:ext cx="1283987" cy="641840"/>
      </dsp:txXfrm>
    </dsp:sp>
    <dsp:sp modelId="{BD178375-08E5-4863-99CD-1118E935E21A}">
      <dsp:nvSpPr>
        <dsp:cNvPr id="0" name=""/>
        <dsp:cNvSpPr/>
      </dsp:nvSpPr>
      <dsp:spPr>
        <a:xfrm>
          <a:off x="2378017" y="2814591"/>
          <a:ext cx="1985212" cy="1986008"/>
        </a:xfrm>
        <a:prstGeom prst="blockArc">
          <a:avLst>
            <a:gd name="adj1" fmla="val 13500000"/>
            <a:gd name="adj2" fmla="val 10800000"/>
            <a:gd name="adj3" fmla="val 12740"/>
          </a:avLst>
        </a:prstGeom>
        <a:solidFill>
          <a:schemeClr val="accent1">
            <a:shade val="80000"/>
            <a:hueOff val="141994"/>
            <a:satOff val="32277"/>
            <a:lumOff val="157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1EF60-1DF0-4177-B0FF-F69084A760B4}">
      <dsp:nvSpPr>
        <dsp:cNvPr id="0" name=""/>
        <dsp:cNvSpPr/>
      </dsp:nvSpPr>
      <dsp:spPr>
        <a:xfrm>
          <a:off x="2727328" y="3507318"/>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Stable COPD Patient</a:t>
          </a:r>
          <a:endParaRPr lang="en-US" sz="1600" kern="1200" dirty="0"/>
        </a:p>
      </dsp:txBody>
      <dsp:txXfrm>
        <a:off x="2727328" y="3507318"/>
        <a:ext cx="1283987" cy="6418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4099" name="Rectangle 3"/>
          <p:cNvSpPr>
            <a:spLocks noGrp="1" noChangeArrowheads="1"/>
          </p:cNvSpPr>
          <p:nvPr>
            <p:ph type="dt" sz="quarter" idx="1"/>
          </p:nvPr>
        </p:nvSpPr>
        <p:spPr bwMode="auto">
          <a:xfrm>
            <a:off x="3953853"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dirty="0"/>
          </a:p>
        </p:txBody>
      </p:sp>
      <p:sp>
        <p:nvSpPr>
          <p:cNvPr id="4100" name="Rectangle 4"/>
          <p:cNvSpPr>
            <a:spLocks noGrp="1" noChangeArrowheads="1"/>
          </p:cNvSpPr>
          <p:nvPr>
            <p:ph type="ftr" sz="quarter" idx="2"/>
          </p:nvPr>
        </p:nvSpPr>
        <p:spPr bwMode="auto">
          <a:xfrm>
            <a:off x="0"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3953853"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2C8AFE2D-D015-4BB2-BA5A-1A9E034EB16B}" type="slidenum">
              <a:rPr lang="en-US"/>
              <a:pPr>
                <a:defRPr/>
              </a:pPr>
              <a:t>‹#›</a:t>
            </a:fld>
            <a:endParaRPr lang="en-US" dirty="0"/>
          </a:p>
        </p:txBody>
      </p:sp>
    </p:spTree>
    <p:extLst>
      <p:ext uri="{BB962C8B-B14F-4D97-AF65-F5344CB8AC3E}">
        <p14:creationId xmlns="" xmlns:p14="http://schemas.microsoft.com/office/powerpoint/2010/main" val="2961855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53853" y="1"/>
            <a:ext cx="3024770" cy="46116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4275" y="692150"/>
            <a:ext cx="4611688" cy="34591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98024" y="4381104"/>
            <a:ext cx="5584190" cy="4150519"/>
          </a:xfrm>
          <a:prstGeom prst="rect">
            <a:avLst/>
          </a:prstGeom>
          <a:noFill/>
          <a:ln w="9525">
            <a:noFill/>
            <a:miter lim="800000"/>
            <a:headEnd/>
            <a:tailEnd/>
          </a:ln>
          <a:effectLst/>
        </p:spPr>
        <p:txBody>
          <a:bodyPr vert="horz" wrap="square" lIns="92583" tIns="46292" rIns="92583" bIns="46292"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5126" name="Rectangle 6"/>
          <p:cNvSpPr>
            <a:spLocks noGrp="1" noChangeArrowheads="1"/>
          </p:cNvSpPr>
          <p:nvPr>
            <p:ph type="ftr" sz="quarter" idx="4"/>
          </p:nvPr>
        </p:nvSpPr>
        <p:spPr bwMode="auto">
          <a:xfrm>
            <a:off x="0"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953853" y="8760606"/>
            <a:ext cx="3024770" cy="461169"/>
          </a:xfrm>
          <a:prstGeom prst="rect">
            <a:avLst/>
          </a:prstGeom>
          <a:noFill/>
          <a:ln w="9525">
            <a:noFill/>
            <a:miter lim="800000"/>
            <a:headEnd/>
            <a:tailEnd/>
          </a:ln>
          <a:effectLst/>
        </p:spPr>
        <p:txBody>
          <a:bodyPr vert="horz" wrap="square" lIns="92583" tIns="46292" rIns="92583" bIns="46292"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F0D38BD6-357D-4FE7-979C-99094279EC26}" type="slidenum">
              <a:rPr lang="en-US"/>
              <a:pPr>
                <a:defRPr/>
              </a:pPr>
              <a:t>‹#›</a:t>
            </a:fld>
            <a:endParaRPr lang="en-US" dirty="0"/>
          </a:p>
        </p:txBody>
      </p:sp>
    </p:spTree>
    <p:extLst>
      <p:ext uri="{BB962C8B-B14F-4D97-AF65-F5344CB8AC3E}">
        <p14:creationId xmlns="" xmlns:p14="http://schemas.microsoft.com/office/powerpoint/2010/main" val="812833257"/>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1</a:t>
            </a:fld>
            <a:endParaRPr lang="en-US" dirty="0"/>
          </a:p>
        </p:txBody>
      </p:sp>
    </p:spTree>
    <p:extLst>
      <p:ext uri="{BB962C8B-B14F-4D97-AF65-F5344CB8AC3E}">
        <p14:creationId xmlns="" xmlns:p14="http://schemas.microsoft.com/office/powerpoint/2010/main" val="3506872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  Auto backup rate is near resting  rate</a:t>
            </a:r>
          </a:p>
          <a:p>
            <a:r>
              <a:rPr lang="en-US" sz="1000" dirty="0" smtClean="0">
                <a:latin typeface="Arial" pitchFamily="34" charset="0"/>
                <a:cs typeface="Arial" pitchFamily="34" charset="0"/>
              </a:rPr>
              <a:t>      &gt; Near spontaneous rate</a:t>
            </a:r>
          </a:p>
          <a:p>
            <a:r>
              <a:rPr lang="en-US" sz="1000" dirty="0" smtClean="0">
                <a:latin typeface="Arial" pitchFamily="34" charset="0"/>
                <a:cs typeface="Arial" pitchFamily="34" charset="0"/>
              </a:rPr>
              <a:t>      &gt; Minus 2 resting rate</a:t>
            </a:r>
          </a:p>
          <a:p>
            <a:r>
              <a:rPr lang="en-US" sz="1000" dirty="0" smtClean="0">
                <a:latin typeface="Arial" pitchFamily="34" charset="0"/>
                <a:cs typeface="Arial" pitchFamily="34" charset="0"/>
              </a:rPr>
              <a:t>•  Comfortable assistance when needed</a:t>
            </a:r>
          </a:p>
          <a:p>
            <a:r>
              <a:rPr lang="en-US" sz="1000" dirty="0" smtClean="0">
                <a:latin typeface="Arial" pitchFamily="34" charset="0"/>
                <a:cs typeface="Arial" pitchFamily="34" charset="0"/>
              </a:rPr>
              <a:t>•  No manual adjustments required  (auto-default setting)</a:t>
            </a:r>
          </a:p>
          <a:p>
            <a:r>
              <a:rPr lang="en-US" sz="1000" dirty="0" smtClean="0">
                <a:latin typeface="Arial" pitchFamily="34" charset="0"/>
                <a:cs typeface="Arial" pitchFamily="34" charset="0"/>
              </a:rPr>
              <a:t>•  Can define a rate if a specific</a:t>
            </a:r>
            <a:r>
              <a:rPr lang="en-US" sz="1000" baseline="0" dirty="0" smtClean="0">
                <a:latin typeface="Arial" pitchFamily="34" charset="0"/>
                <a:cs typeface="Arial" pitchFamily="34" charset="0"/>
              </a:rPr>
              <a:t> rate is desired or it can be set so that there is no backup rate </a:t>
            </a:r>
          </a:p>
          <a:p>
            <a:r>
              <a:rPr lang="en-US" sz="1000" dirty="0">
                <a:latin typeface="Arial" pitchFamily="34" charset="0"/>
                <a:cs typeface="Arial" pitchFamily="34" charset="0"/>
              </a:rPr>
              <a:t> </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 which is the same as spontaneous rate</a:t>
            </a:r>
            <a:endParaRPr lang="en-US" sz="10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10</a:t>
            </a:fld>
            <a:endParaRPr lang="en-US" dirty="0"/>
          </a:p>
        </p:txBody>
      </p:sp>
    </p:spTree>
    <p:extLst>
      <p:ext uri="{BB962C8B-B14F-4D97-AF65-F5344CB8AC3E}">
        <p14:creationId xmlns="" xmlns:p14="http://schemas.microsoft.com/office/powerpoint/2010/main" val="421164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The auto backup rate for </a:t>
            </a:r>
            <a:r>
              <a:rPr lang="en-US" sz="1000" i="0" u="none" baseline="0" dirty="0" smtClean="0">
                <a:latin typeface="Arial" pitchFamily="34" charset="0"/>
                <a:cs typeface="Arial" pitchFamily="34" charset="0"/>
              </a:rPr>
              <a:t>AVAPS-AE </a:t>
            </a:r>
            <a:r>
              <a:rPr lang="en-US" sz="1000" dirty="0" smtClean="0">
                <a:latin typeface="Arial" pitchFamily="34" charset="0"/>
                <a:cs typeface="Arial" pitchFamily="34" charset="0"/>
              </a:rPr>
              <a:t>will average</a:t>
            </a:r>
            <a:r>
              <a:rPr lang="en-US" sz="1000" baseline="0" dirty="0" smtClean="0">
                <a:latin typeface="Arial" pitchFamily="34" charset="0"/>
                <a:cs typeface="Arial" pitchFamily="34" charset="0"/>
              </a:rPr>
              <a:t> the breath times over a 50 spontaneous breath rolling window (Array) over the 1</a:t>
            </a:r>
            <a:r>
              <a:rPr lang="en-US" sz="1000" baseline="30000" dirty="0" smtClean="0">
                <a:latin typeface="Arial" pitchFamily="34" charset="0"/>
                <a:cs typeface="Arial" pitchFamily="34" charset="0"/>
              </a:rPr>
              <a:t>st</a:t>
            </a:r>
            <a:r>
              <a:rPr lang="en-US" sz="1000" baseline="0" dirty="0" smtClean="0">
                <a:latin typeface="Arial" pitchFamily="34" charset="0"/>
                <a:cs typeface="Arial" pitchFamily="34" charset="0"/>
              </a:rPr>
              <a:t> hour and use the highest 50 average value of spontaneous breaths to calculate the patient’s spontaneous rate. </a:t>
            </a:r>
          </a:p>
          <a:p>
            <a:r>
              <a:rPr lang="en-US" sz="1000" baseline="0" dirty="0" smtClean="0">
                <a:latin typeface="Arial" pitchFamily="34" charset="0"/>
                <a:cs typeface="Arial" pitchFamily="34" charset="0"/>
              </a:rPr>
              <a:t>The algorithm will continue to monitor the spontaneous breath times after the first 50 breaths and if the spontaneous rate increases during the 1</a:t>
            </a:r>
            <a:r>
              <a:rPr lang="en-US" sz="1000" baseline="30000" dirty="0" smtClean="0">
                <a:latin typeface="Arial" pitchFamily="34" charset="0"/>
                <a:cs typeface="Arial" pitchFamily="34" charset="0"/>
              </a:rPr>
              <a:t>st</a:t>
            </a:r>
            <a:r>
              <a:rPr lang="en-US" sz="1000" baseline="0" dirty="0" smtClean="0">
                <a:latin typeface="Arial" pitchFamily="34" charset="0"/>
                <a:cs typeface="Arial" pitchFamily="34" charset="0"/>
              </a:rPr>
              <a:t>  hour of use each night, then the rate will be updated to the higher rate. </a:t>
            </a:r>
          </a:p>
          <a:p>
            <a:r>
              <a:rPr lang="en-US" sz="1000" baseline="0" dirty="0" smtClean="0">
                <a:latin typeface="Arial" pitchFamily="34" charset="0"/>
                <a:cs typeface="Arial" pitchFamily="34" charset="0"/>
              </a:rPr>
              <a:t>Lower spontaneous rates will not update the rate. </a:t>
            </a:r>
          </a:p>
          <a:p>
            <a:r>
              <a:rPr lang="en-US" sz="1000" baseline="0" dirty="0" smtClean="0">
                <a:latin typeface="Arial" pitchFamily="34" charset="0"/>
                <a:cs typeface="Arial" pitchFamily="34" charset="0"/>
              </a:rPr>
              <a:t>Once a spontaneous rate has been determined, the unit will update the backup rate to 2 bpm less than the spontaneous rate. </a:t>
            </a:r>
          </a:p>
          <a:p>
            <a:r>
              <a:rPr lang="en-US" sz="1000" baseline="0" dirty="0" smtClean="0">
                <a:latin typeface="Arial" pitchFamily="34" charset="0"/>
                <a:cs typeface="Arial" pitchFamily="34" charset="0"/>
              </a:rPr>
              <a:t>The lowest auto backup rate is approximately 10 and the highest is 20, however the patient can breath more than 20 breaths per minute.</a:t>
            </a:r>
          </a:p>
          <a:p>
            <a:r>
              <a:rPr lang="en-US" sz="1000" baseline="0" dirty="0" smtClean="0">
                <a:latin typeface="Arial" pitchFamily="34" charset="0"/>
                <a:cs typeface="Arial" pitchFamily="34" charset="0"/>
              </a:rPr>
              <a:t>If a higher rate than 20 or rate less than 10 is required, then the clinician can turn off the auto function and set a desired rate or turn off any machine-delivered rate. </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11</a:t>
            </a:fld>
            <a:endParaRPr lang="en-US" dirty="0"/>
          </a:p>
        </p:txBody>
      </p:sp>
    </p:spTree>
    <p:extLst>
      <p:ext uri="{BB962C8B-B14F-4D97-AF65-F5344CB8AC3E}">
        <p14:creationId xmlns="" xmlns:p14="http://schemas.microsoft.com/office/powerpoint/2010/main" val="45863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Once the auto backup rate has been determined by </a:t>
            </a:r>
            <a:r>
              <a:rPr lang="en-US" sz="1000" i="0" u="none" baseline="0" dirty="0" smtClean="0">
                <a:latin typeface="Arial" pitchFamily="34" charset="0"/>
                <a:cs typeface="Arial" pitchFamily="34" charset="0"/>
              </a:rPr>
              <a:t>AVAPS-AE </a:t>
            </a:r>
            <a:r>
              <a:rPr lang="en-US" sz="1000" baseline="0" dirty="0" smtClean="0">
                <a:latin typeface="Arial" pitchFamily="34" charset="0"/>
                <a:cs typeface="Arial" pitchFamily="34" charset="0"/>
              </a:rPr>
              <a:t>with 50 spontaneous breaths it will then maintain the patient near this rate for the remainder of the night</a:t>
            </a:r>
            <a:r>
              <a:rPr lang="en-US" sz="1000" dirty="0">
                <a:latin typeface="Arial" pitchFamily="34" charset="0"/>
                <a:cs typeface="Arial" pitchFamily="34" charset="0"/>
              </a:rPr>
              <a:t> </a:t>
            </a:r>
            <a:r>
              <a:rPr lang="en-US" sz="1000" baseline="0" dirty="0" smtClean="0">
                <a:latin typeface="Arial" pitchFamily="34" charset="0"/>
                <a:cs typeface="Arial" pitchFamily="34" charset="0"/>
              </a:rPr>
              <a:t>(the patient can always go higher than this rate). </a:t>
            </a:r>
          </a:p>
          <a:p>
            <a:r>
              <a:rPr lang="en-US" sz="1000" baseline="0" dirty="0" smtClean="0">
                <a:latin typeface="Arial" pitchFamily="34" charset="0"/>
                <a:cs typeface="Arial" pitchFamily="34" charset="0"/>
              </a:rPr>
              <a:t>So, as seen here in the first few breaths, the rate is delivering the auto backup rate because the patient is not triggering breaths. If the patient starts to trigger breaths above the auto backup rate, the algorithm will promote synchrony with the vent by allowing some flexibility with the rate.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As the patient continues to trigger more spontaneous breaths, the rate may be suppressed by as much as 25% of the spontaneous rate. If the spontaneous rate is 18 bpm, that would set the target rate at about 16 bpm. The lower limit of the comfort buffer zone will now be 25% below the rate of 18 bpm.  So the lower limit of the comfort zone is ~ 13.5 bpm. 16 bpm is an interval of about 3.8 seconds between triggers. 13.5 bpm is about 4.4 seconds between triggers. This means that if the patient has been breathing spontaneously and has developed the full amount of buffer they will be allowed to take a spontaneous breath as long as 4.4 seconds apart. If the patient fails to trigger after 4.4 seconds they will get a timed breath from the device and the amount of comfort zone buffer will be reduced. If the patient continues without triggers the rate will slowly bring them back to the target within one minute. </a:t>
            </a:r>
          </a:p>
          <a:p>
            <a:r>
              <a:rPr lang="en-US" sz="1000" baseline="0" dirty="0" smtClean="0">
                <a:latin typeface="Arial" pitchFamily="34" charset="0"/>
                <a:cs typeface="Arial" pitchFamily="34" charset="0"/>
              </a:rPr>
              <a:t>Remember….Spontaneous triggers add to the buffer zone (up to the max of 25% below the spont rate) and timed triggers will reduce it. </a:t>
            </a:r>
          </a:p>
          <a:p>
            <a:r>
              <a:rPr lang="en-US" sz="1000" baseline="0" dirty="0" smtClean="0">
                <a:latin typeface="Arial" pitchFamily="34" charset="0"/>
                <a:cs typeface="Arial" pitchFamily="34" charset="0"/>
              </a:rPr>
              <a:t> </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12</a:t>
            </a:fld>
            <a:endParaRPr lang="en-US" dirty="0"/>
          </a:p>
        </p:txBody>
      </p:sp>
    </p:spTree>
    <p:extLst>
      <p:ext uri="{BB962C8B-B14F-4D97-AF65-F5344CB8AC3E}">
        <p14:creationId xmlns="" xmlns:p14="http://schemas.microsoft.com/office/powerpoint/2010/main" val="458631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13</a:t>
            </a:fld>
            <a:endParaRPr lang="en-US" dirty="0"/>
          </a:p>
        </p:txBody>
      </p:sp>
    </p:spTree>
    <p:extLst>
      <p:ext uri="{BB962C8B-B14F-4D97-AF65-F5344CB8AC3E}">
        <p14:creationId xmlns="" xmlns:p14="http://schemas.microsoft.com/office/powerpoint/2010/main" val="210885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Philips</a:t>
            </a:r>
            <a:r>
              <a:rPr lang="en-US" dirty="0">
                <a:latin typeface="Arial"/>
                <a:cs typeface="Arial"/>
              </a:rPr>
              <a:t>, in partnership with Barnes Healthcare, recently conducted a clinical study that examined the interactions between technology, the care team, and readmissions. </a:t>
            </a:r>
            <a:endParaRPr lang="en-US" dirty="0">
              <a:latin typeface="Calibri"/>
            </a:endParaRPr>
          </a:p>
        </p:txBody>
      </p:sp>
      <p:sp>
        <p:nvSpPr>
          <p:cNvPr id="4" name="Slide Number Placeholder 3"/>
          <p:cNvSpPr>
            <a:spLocks noGrp="1"/>
          </p:cNvSpPr>
          <p:nvPr>
            <p:ph type="sldNum" sz="quarter" idx="10"/>
          </p:nvPr>
        </p:nvSpPr>
        <p:spPr/>
        <p:txBody>
          <a:bodyPr/>
          <a:lstStyle/>
          <a:p>
            <a:fld id="{9F734E29-E15A-7A45-AD65-2C80D3B9264A}" type="slidenum">
              <a:rPr lang="en-US" smtClean="0"/>
              <a:pPr/>
              <a:t>15</a:t>
            </a:fld>
            <a:endParaRPr lang="en-US" dirty="0"/>
          </a:p>
        </p:txBody>
      </p:sp>
    </p:spTree>
    <p:extLst>
      <p:ext uri="{BB962C8B-B14F-4D97-AF65-F5344CB8AC3E}">
        <p14:creationId xmlns="" xmlns:p14="http://schemas.microsoft.com/office/powerpoint/2010/main" val="1230507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a:t>
            </a:r>
            <a:r>
              <a:rPr lang="en-US" baseline="0" dirty="0" smtClean="0"/>
              <a:t> education and monitoring is pivotal to the success of Barnes Program.  As you can see there are ongoing visits to the patient in the first, week, month and in 3 month intervals on an ongoing basis. Telestation home monitoring was part of the each patient’s care plan for the first 30 days</a:t>
            </a:r>
            <a:endParaRPr lang="en-US" dirty="0"/>
          </a:p>
        </p:txBody>
      </p:sp>
      <p:sp>
        <p:nvSpPr>
          <p:cNvPr id="4" name="Slide Number Placeholder 3"/>
          <p:cNvSpPr>
            <a:spLocks noGrp="1"/>
          </p:cNvSpPr>
          <p:nvPr>
            <p:ph type="sldNum" sz="quarter" idx="10"/>
          </p:nvPr>
        </p:nvSpPr>
        <p:spPr/>
        <p:txBody>
          <a:bodyPr/>
          <a:lstStyle/>
          <a:p>
            <a:fld id="{AEF502EF-EEE1-4F40-8481-8A1686D0E0E6}" type="slidenum">
              <a:rPr lang="en-US" smtClean="0">
                <a:solidFill>
                  <a:prstClr val="black"/>
                </a:solidFill>
              </a:rPr>
              <a:pPr/>
              <a:t>16</a:t>
            </a:fld>
            <a:endParaRPr lang="en-US" dirty="0">
              <a:solidFill>
                <a:prstClr val="black"/>
              </a:solidFill>
            </a:endParaRPr>
          </a:p>
        </p:txBody>
      </p:sp>
    </p:spTree>
    <p:extLst>
      <p:ext uri="{BB962C8B-B14F-4D97-AF65-F5344CB8AC3E}">
        <p14:creationId xmlns="" xmlns:p14="http://schemas.microsoft.com/office/powerpoint/2010/main" val="3175735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And while we're talking results, let's look at the hard data that this study produced. if there was just one slide I could show you, it would be this. One COPD resulted in an 88% reduction in hospital readmission. It is the only clinical protocol out there backed by this sort of proof.</a:t>
            </a:r>
            <a:r>
              <a:rPr lang="en-US" dirty="0">
                <a:latin typeface="Calibri"/>
              </a:rPr>
              <a:t/>
            </a:r>
            <a:br>
              <a:rPr lang="en-US" dirty="0">
                <a:latin typeface="Calibri"/>
              </a:rPr>
            </a:br>
            <a:endParaRPr lang="en-US" dirty="0">
              <a:latin typeface="Calibri"/>
            </a:endParaRPr>
          </a:p>
        </p:txBody>
      </p:sp>
      <p:sp>
        <p:nvSpPr>
          <p:cNvPr id="4" name="Slide Number Placeholder 3"/>
          <p:cNvSpPr>
            <a:spLocks noGrp="1"/>
          </p:cNvSpPr>
          <p:nvPr>
            <p:ph type="sldNum" sz="quarter" idx="10"/>
          </p:nvPr>
        </p:nvSpPr>
        <p:spPr/>
        <p:txBody>
          <a:bodyPr/>
          <a:lstStyle/>
          <a:p>
            <a:fld id="{9F734E29-E15A-7A45-AD65-2C80D3B9264A}" type="slidenum">
              <a:rPr lang="en-US" smtClean="0"/>
              <a:pPr/>
              <a:t>17</a:t>
            </a:fld>
            <a:endParaRPr lang="en-US" dirty="0"/>
          </a:p>
        </p:txBody>
      </p:sp>
    </p:spTree>
    <p:extLst>
      <p:ext uri="{BB962C8B-B14F-4D97-AF65-F5344CB8AC3E}">
        <p14:creationId xmlns="" xmlns:p14="http://schemas.microsoft.com/office/powerpoint/2010/main" val="123857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stop for a minute and look at some of the things we have been discussing today.</a:t>
            </a:r>
          </a:p>
          <a:p>
            <a:endParaRPr lang="en-US" baseline="0" dirty="0" smtClean="0"/>
          </a:p>
          <a:p>
            <a:r>
              <a:rPr lang="en-US" baseline="0" dirty="0" smtClean="0"/>
              <a:t>As we know, a</a:t>
            </a:r>
            <a:r>
              <a:rPr lang="en-US" dirty="0" smtClean="0"/>
              <a:t>n effective COPD management plan includes the</a:t>
            </a:r>
            <a:r>
              <a:rPr lang="en-US" baseline="0" dirty="0" smtClean="0"/>
              <a:t> ability for the HCP to </a:t>
            </a:r>
            <a:r>
              <a:rPr lang="en-US" dirty="0" smtClean="0"/>
              <a:t>(1) assess and monitor disease; (2) reduce risk factors; and (3) manage stable COPD</a:t>
            </a:r>
          </a:p>
          <a:p>
            <a:endParaRPr lang="en-US" dirty="0" smtClean="0"/>
          </a:p>
          <a:p>
            <a:r>
              <a:rPr lang="en-US" dirty="0" smtClean="0"/>
              <a:t>So the</a:t>
            </a:r>
            <a:r>
              <a:rPr lang="en-US" baseline="0" dirty="0" smtClean="0"/>
              <a:t> overall</a:t>
            </a:r>
            <a:r>
              <a:rPr lang="en-US" dirty="0" smtClean="0"/>
              <a:t> goals for the patient to become stable should include:</a:t>
            </a:r>
          </a:p>
          <a:p>
            <a:endParaRPr lang="en-US" dirty="0" smtClean="0"/>
          </a:p>
          <a:p>
            <a:pPr marL="171450" indent="-171450" rtl="0" eaLnBrk="1" fontAlgn="ctr" latinLnBrk="0" hangingPunct="1">
              <a:buFont typeface="Wingdings" panose="05000000000000000000" pitchFamily="2" charset="2"/>
              <a:buChar char="Ø"/>
            </a:pPr>
            <a:r>
              <a:rPr lang="en-US" sz="1200" b="0" i="0" u="none" strike="noStrike" kern="1200" dirty="0" smtClean="0">
                <a:solidFill>
                  <a:schemeClr val="tx1"/>
                </a:solidFill>
                <a:effectLst/>
                <a:latin typeface="+mn-lt"/>
                <a:ea typeface="+mn-ea"/>
                <a:cs typeface="+mn-cs"/>
              </a:rPr>
              <a:t>Inhibit disease progression</a:t>
            </a:r>
          </a:p>
          <a:p>
            <a:pPr marL="171450" indent="-171450" rtl="0" eaLnBrk="1" fontAlgn="ctr" latinLnBrk="0" hangingPunct="1">
              <a:buFont typeface="Wingdings" panose="05000000000000000000" pitchFamily="2" charset="2"/>
              <a:buChar char="Ø"/>
            </a:pPr>
            <a:r>
              <a:rPr lang="en-US" sz="1200" b="0" i="0" u="none" strike="noStrike" kern="1200" dirty="0" smtClean="0">
                <a:solidFill>
                  <a:schemeClr val="tx1"/>
                </a:solidFill>
                <a:effectLst/>
                <a:latin typeface="+mn-lt"/>
                <a:ea typeface="+mn-ea"/>
                <a:cs typeface="+mn-cs"/>
              </a:rPr>
              <a:t>Alleviate symptoms</a:t>
            </a:r>
          </a:p>
          <a:p>
            <a:pPr marL="171450" indent="-171450" rtl="0" eaLnBrk="1" fontAlgn="ctr" latinLnBrk="0" hangingPunct="1">
              <a:buFont typeface="Wingdings" panose="05000000000000000000" pitchFamily="2" charset="2"/>
              <a:buChar char="Ø"/>
            </a:pPr>
            <a:r>
              <a:rPr lang="en-US" sz="1200" b="0" i="0" u="none" strike="noStrike" kern="1200" dirty="0" smtClean="0">
                <a:solidFill>
                  <a:schemeClr val="tx1"/>
                </a:solidFill>
                <a:effectLst/>
                <a:latin typeface="+mn-lt"/>
                <a:ea typeface="+mn-ea"/>
                <a:cs typeface="+mn-cs"/>
              </a:rPr>
              <a:t>Increase exercise tolerance</a:t>
            </a:r>
          </a:p>
          <a:p>
            <a:pPr marL="171450" indent="-171450" rtl="0" eaLnBrk="1" fontAlgn="ctr" latinLnBrk="0" hangingPunct="1">
              <a:buFont typeface="Wingdings" panose="05000000000000000000" pitchFamily="2" charset="2"/>
              <a:buChar char="Ø"/>
            </a:pPr>
            <a:r>
              <a:rPr lang="en-US" sz="1200" b="0" i="0" u="none" strike="noStrike" kern="1200" dirty="0" smtClean="0">
                <a:solidFill>
                  <a:schemeClr val="tx1"/>
                </a:solidFill>
                <a:effectLst/>
                <a:latin typeface="+mn-lt"/>
                <a:ea typeface="+mn-ea"/>
                <a:cs typeface="+mn-cs"/>
              </a:rPr>
              <a:t>Improve health status</a:t>
            </a:r>
          </a:p>
          <a:p>
            <a:endParaRPr lang="en-US" dirty="0" smtClean="0"/>
          </a:p>
          <a:p>
            <a:r>
              <a:rPr lang="en-US" dirty="0" smtClean="0"/>
              <a:t>And thus the </a:t>
            </a:r>
            <a:r>
              <a:rPr lang="en-US" baseline="0" dirty="0" smtClean="0"/>
              <a:t>ultimate goals for the patient to remain stable will be to :</a:t>
            </a:r>
          </a:p>
          <a:p>
            <a:pPr marL="171450" indent="-171450">
              <a:buFont typeface="Arial" panose="020B0604020202020204" pitchFamily="34" charset="0"/>
              <a:buChar char="•"/>
            </a:pPr>
            <a:r>
              <a:rPr lang="en-US" dirty="0" smtClean="0"/>
              <a:t>Prevent and treat exacerbations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Prevent and treat complications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Moderate mortality</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401FDFE-8634-4FE8-B69B-E3D6388E3B68}" type="slidenum">
              <a:rPr lang="en-US" smtClean="0"/>
              <a:pPr/>
              <a:t>18</a:t>
            </a:fld>
            <a:endParaRPr lang="en-US" dirty="0"/>
          </a:p>
        </p:txBody>
      </p:sp>
    </p:spTree>
    <p:extLst>
      <p:ext uri="{BB962C8B-B14F-4D97-AF65-F5344CB8AC3E}">
        <p14:creationId xmlns="" xmlns:p14="http://schemas.microsoft.com/office/powerpoint/2010/main" val="3565478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I</a:t>
            </a:r>
            <a:r>
              <a:rPr lang="en-US" sz="1000" baseline="0" dirty="0" smtClean="0">
                <a:latin typeface="Arial" pitchFamily="34" charset="0"/>
                <a:cs typeface="Arial" pitchFamily="34" charset="0"/>
              </a:rPr>
              <a:t> would like to introduce you to a new mode of NIV designed to treat all of your respiratory insufficiency patients in either the hospital or the home environments.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The</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three main components to AVAPS-AE are:</a:t>
            </a:r>
          </a:p>
          <a:p>
            <a:pPr marL="228600" indent="-228600">
              <a:buFont typeface="+mj-lt"/>
              <a:buAutoNum type="arabicPeriod"/>
            </a:pPr>
            <a:r>
              <a:rPr lang="en-US" sz="1000" baseline="0" dirty="0" smtClean="0">
                <a:latin typeface="Arial" pitchFamily="34" charset="0"/>
                <a:cs typeface="Arial" pitchFamily="34" charset="0"/>
              </a:rPr>
              <a:t>AVAPS, Average Volume Assured Pressure Support – A proven NIV algorithm that allows you to volume ventilate a patient noninvasively using a pressure support device. </a:t>
            </a:r>
          </a:p>
          <a:p>
            <a:pPr marL="228600" indent="-228600">
              <a:buFont typeface="+mj-lt"/>
              <a:buAutoNum type="arabicPeriod"/>
            </a:pPr>
            <a:endParaRPr lang="en-US" sz="1000" baseline="0" dirty="0" smtClean="0">
              <a:latin typeface="Arial" pitchFamily="34" charset="0"/>
              <a:cs typeface="Arial" pitchFamily="34" charset="0"/>
            </a:endParaRPr>
          </a:p>
          <a:p>
            <a:pPr marL="228600" indent="-228600">
              <a:buFont typeface="+mj-lt"/>
              <a:buAutoNum type="arabicPeriod"/>
            </a:pPr>
            <a:r>
              <a:rPr lang="en-US" sz="1000" baseline="0" dirty="0" smtClean="0">
                <a:latin typeface="Arial" pitchFamily="34" charset="0"/>
                <a:cs typeface="Arial" pitchFamily="34" charset="0"/>
              </a:rPr>
              <a:t>Auto EPAP – Airway obstruction is an important  factor when considering to noninvasively ventilate a patient. Philips Respironics has</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been treating patients diagnosed with airway obstructions with these algorithms for more than 20 years and now we are bringing it to you in a NIV device. </a:t>
            </a:r>
          </a:p>
          <a:p>
            <a:pPr marL="228600" indent="-228600">
              <a:buFont typeface="+mj-lt"/>
              <a:buAutoNum type="arabicPeriod"/>
            </a:pPr>
            <a:endParaRPr lang="en-US" sz="1000" baseline="0" dirty="0" smtClean="0">
              <a:latin typeface="Arial" pitchFamily="34" charset="0"/>
              <a:cs typeface="Arial" pitchFamily="34" charset="0"/>
            </a:endParaRPr>
          </a:p>
          <a:p>
            <a:pPr marL="228600" indent="-228600">
              <a:buFont typeface="+mj-lt"/>
              <a:buAutoNum type="arabicPeriod"/>
            </a:pPr>
            <a:r>
              <a:rPr lang="en-US" sz="1000" baseline="0" dirty="0" smtClean="0">
                <a:latin typeface="Arial" pitchFamily="34" charset="0"/>
                <a:cs typeface="Arial" pitchFamily="34" charset="0"/>
              </a:rPr>
              <a:t>Auto backup </a:t>
            </a:r>
            <a:r>
              <a:rPr lang="en-US" sz="1000" dirty="0">
                <a:latin typeface="Arial" pitchFamily="34" charset="0"/>
                <a:cs typeface="Arial" pitchFamily="34" charset="0"/>
              </a:rPr>
              <a:t>r</a:t>
            </a:r>
            <a:r>
              <a:rPr lang="en-US" sz="1000" baseline="0" dirty="0" smtClean="0">
                <a:latin typeface="Arial" pitchFamily="34" charset="0"/>
                <a:cs typeface="Arial" pitchFamily="34" charset="0"/>
              </a:rPr>
              <a:t>ate – The auto backup rate allows the BiPAP A40 to determine the appropriate rate for the</a:t>
            </a:r>
            <a:r>
              <a:rPr lang="en-US" sz="1000" dirty="0" smtClean="0">
                <a:latin typeface="Arial" pitchFamily="34" charset="0"/>
                <a:cs typeface="Arial" pitchFamily="34" charset="0"/>
              </a:rPr>
              <a:t> p</a:t>
            </a:r>
            <a:r>
              <a:rPr lang="en-US" sz="1000" baseline="0" dirty="0" smtClean="0">
                <a:latin typeface="Arial" pitchFamily="34" charset="0"/>
                <a:cs typeface="Arial" pitchFamily="34" charset="0"/>
              </a:rPr>
              <a:t>atient. The resulting rate is similar to what clinicians have been doing for years to determine an appropriate back-up rate for a patient. </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3C6A9B-2138-43C2-9054-0B992EAA68B9}" type="slidenum">
              <a:rPr lang="en-US" smtClean="0"/>
              <a:pPr>
                <a:defRPr/>
              </a:pPr>
              <a:t>25</a:t>
            </a:fld>
            <a:endParaRPr lang="en-US" dirty="0"/>
          </a:p>
        </p:txBody>
      </p:sp>
    </p:spTree>
    <p:extLst>
      <p:ext uri="{BB962C8B-B14F-4D97-AF65-F5344CB8AC3E}">
        <p14:creationId xmlns="" xmlns:p14="http://schemas.microsoft.com/office/powerpoint/2010/main" val="223864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I</a:t>
            </a:r>
            <a:r>
              <a:rPr lang="en-US" sz="1000" baseline="0" dirty="0" smtClean="0">
                <a:latin typeface="Arial" pitchFamily="34" charset="0"/>
                <a:cs typeface="Arial" pitchFamily="34" charset="0"/>
              </a:rPr>
              <a:t> would like to introduce you to a new mode of NIV designed to treat all of your respiratory insufficiency patients in either the hospital or the home environments. </a:t>
            </a:r>
          </a:p>
          <a:p>
            <a:endParaRPr lang="en-US" sz="1000" baseline="0" dirty="0" smtClean="0">
              <a:latin typeface="Arial" pitchFamily="34" charset="0"/>
              <a:cs typeface="Arial" pitchFamily="34" charset="0"/>
            </a:endParaRPr>
          </a:p>
          <a:p>
            <a:r>
              <a:rPr lang="en-US" sz="1000" baseline="0" dirty="0" smtClean="0">
                <a:latin typeface="Arial" pitchFamily="34" charset="0"/>
                <a:cs typeface="Arial" pitchFamily="34" charset="0"/>
              </a:rPr>
              <a:t>The</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three main components to AVAPS-AE are:</a:t>
            </a:r>
          </a:p>
          <a:p>
            <a:pPr marL="228600" indent="-228600">
              <a:buFont typeface="+mj-lt"/>
              <a:buAutoNum type="arabicPeriod"/>
            </a:pPr>
            <a:r>
              <a:rPr lang="en-US" sz="1000" baseline="0" dirty="0" smtClean="0">
                <a:latin typeface="Arial" pitchFamily="34" charset="0"/>
                <a:cs typeface="Arial" pitchFamily="34" charset="0"/>
              </a:rPr>
              <a:t>AVAPS, Average Volume Assured Pressure Support – A proven NIV algorithm that allows you to volume ventilate a patient noninvasively using a pressure support device. </a:t>
            </a:r>
          </a:p>
          <a:p>
            <a:pPr marL="228600" indent="-228600">
              <a:buFont typeface="+mj-lt"/>
              <a:buAutoNum type="arabicPeriod"/>
            </a:pPr>
            <a:endParaRPr lang="en-US" sz="1000" baseline="0" dirty="0" smtClean="0">
              <a:latin typeface="Arial" pitchFamily="34" charset="0"/>
              <a:cs typeface="Arial" pitchFamily="34" charset="0"/>
            </a:endParaRPr>
          </a:p>
          <a:p>
            <a:pPr marL="228600" indent="-228600">
              <a:buFont typeface="+mj-lt"/>
              <a:buAutoNum type="arabicPeriod"/>
            </a:pPr>
            <a:r>
              <a:rPr lang="en-US" sz="1000" baseline="0" dirty="0" smtClean="0">
                <a:latin typeface="Arial" pitchFamily="34" charset="0"/>
                <a:cs typeface="Arial" pitchFamily="34" charset="0"/>
              </a:rPr>
              <a:t>Auto EPAP – Airway obstruction is an important  factor when considering to noninvasively ventilate a patient. Philips Respironics has</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been treating patients diagnosed with airway obstructions with these algorithms for more than 20 years and now we are bringing it to you in a NIV device. </a:t>
            </a:r>
          </a:p>
          <a:p>
            <a:pPr marL="228600" indent="-228600">
              <a:buFont typeface="+mj-lt"/>
              <a:buAutoNum type="arabicPeriod"/>
            </a:pPr>
            <a:endParaRPr lang="en-US" sz="1000" baseline="0" dirty="0" smtClean="0">
              <a:latin typeface="Arial" pitchFamily="34" charset="0"/>
              <a:cs typeface="Arial" pitchFamily="34" charset="0"/>
            </a:endParaRPr>
          </a:p>
          <a:p>
            <a:pPr marL="228600" indent="-228600">
              <a:buFont typeface="+mj-lt"/>
              <a:buAutoNum type="arabicPeriod"/>
            </a:pPr>
            <a:r>
              <a:rPr lang="en-US" sz="1000" baseline="0" dirty="0" smtClean="0">
                <a:latin typeface="Arial" pitchFamily="34" charset="0"/>
                <a:cs typeface="Arial" pitchFamily="34" charset="0"/>
              </a:rPr>
              <a:t>Auto backup </a:t>
            </a:r>
            <a:r>
              <a:rPr lang="en-US" sz="1000" dirty="0">
                <a:latin typeface="Arial" pitchFamily="34" charset="0"/>
                <a:cs typeface="Arial" pitchFamily="34" charset="0"/>
              </a:rPr>
              <a:t>r</a:t>
            </a:r>
            <a:r>
              <a:rPr lang="en-US" sz="1000" baseline="0" dirty="0" smtClean="0">
                <a:latin typeface="Arial" pitchFamily="34" charset="0"/>
                <a:cs typeface="Arial" pitchFamily="34" charset="0"/>
              </a:rPr>
              <a:t>ate – The auto backup rate allows the BiPAP A40 to determine the appropriate rate for the</a:t>
            </a:r>
            <a:r>
              <a:rPr lang="en-US" sz="1000" dirty="0" smtClean="0">
                <a:latin typeface="Arial" pitchFamily="34" charset="0"/>
                <a:cs typeface="Arial" pitchFamily="34" charset="0"/>
              </a:rPr>
              <a:t> p</a:t>
            </a:r>
            <a:r>
              <a:rPr lang="en-US" sz="1000" baseline="0" dirty="0" smtClean="0">
                <a:latin typeface="Arial" pitchFamily="34" charset="0"/>
                <a:cs typeface="Arial" pitchFamily="34" charset="0"/>
              </a:rPr>
              <a:t>atient. The resulting rate is similar to what clinicians have been doing for years to determine an appropriate back-up rate for a patient. </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3C6A9B-2138-43C2-9054-0B992EAA68B9}" type="slidenum">
              <a:rPr lang="en-US" smtClean="0"/>
              <a:pPr>
                <a:defRPr/>
              </a:pPr>
              <a:t>26</a:t>
            </a:fld>
            <a:endParaRPr lang="en-US" dirty="0"/>
          </a:p>
        </p:txBody>
      </p:sp>
    </p:spTree>
    <p:extLst>
      <p:ext uri="{BB962C8B-B14F-4D97-AF65-F5344CB8AC3E}">
        <p14:creationId xmlns="" xmlns:p14="http://schemas.microsoft.com/office/powerpoint/2010/main" val="296214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easy way to implement</a:t>
            </a:r>
            <a:r>
              <a:rPr lang="en-US" baseline="0" dirty="0" smtClean="0"/>
              <a:t> an auto device of any kind it to do the “wait then react” technique. Wait for an event to occur and then react to it by raising the pressure. That way allows events to occur first and then it tries to fix them. We think the proactive method is better and can eliminate some of those events that drive other algorithms.  </a:t>
            </a:r>
            <a:endParaRPr lang="en-US" dirty="0" smtClean="0"/>
          </a:p>
          <a:p>
            <a:r>
              <a:rPr lang="en-US" dirty="0" smtClean="0"/>
              <a:t>This</a:t>
            </a:r>
            <a:r>
              <a:rPr lang="en-US" baseline="0" dirty="0" smtClean="0"/>
              <a:t> slide graphically illustrates the method used in our proactive searches for the best therapy pressure for EPAP. If you watch the picture at the left you can see initially that the airway is shown to be occluded. As pressure is gradually increased to the airway initially it remains occluded with very high airway resistance. </a:t>
            </a:r>
          </a:p>
          <a:p>
            <a:endParaRPr lang="en-US" baseline="0" dirty="0" smtClean="0"/>
          </a:p>
          <a:p>
            <a:pPr marL="171396" indent="-171396">
              <a:buFont typeface="Arial" pitchFamily="34" charset="0"/>
              <a:buChar char="•"/>
            </a:pPr>
            <a:r>
              <a:rPr lang="en-US" baseline="0" dirty="0" smtClean="0"/>
              <a:t>When enough pressure has been applied to the airway the airway opens andresistance drops sharply. </a:t>
            </a:r>
          </a:p>
          <a:p>
            <a:pPr marL="171396" indent="-171396">
              <a:buFont typeface="Arial" pitchFamily="34" charset="0"/>
              <a:buChar char="•"/>
            </a:pPr>
            <a:r>
              <a:rPr lang="en-US" baseline="0" dirty="0" smtClean="0"/>
              <a:t>With continued increases in pressure the resistance changes become very small. </a:t>
            </a:r>
          </a:p>
          <a:p>
            <a:pPr marL="626867" lvl="1" indent="-171396">
              <a:buFont typeface="Arial" pitchFamily="34" charset="0"/>
              <a:buChar char="•"/>
            </a:pPr>
            <a:r>
              <a:rPr lang="en-US" baseline="0" dirty="0" smtClean="0"/>
              <a:t>This is the area we call Popt or optimized pressure. </a:t>
            </a:r>
          </a:p>
          <a:p>
            <a:pPr marL="626867" lvl="1" indent="-171396">
              <a:buFont typeface="Arial" pitchFamily="34" charset="0"/>
              <a:buChar char="•"/>
            </a:pPr>
            <a:r>
              <a:rPr lang="en-US" baseline="0" dirty="0" smtClean="0"/>
              <a:t>At this point the device will stop adding pressure to avoid unnecessary and uncomfortable pressure increases. </a:t>
            </a:r>
          </a:p>
          <a:p>
            <a:pPr marL="626867" lvl="1" indent="-171396">
              <a:buFont typeface="Arial" pitchFamily="34" charset="0"/>
              <a:buChar char="•"/>
            </a:pPr>
            <a:r>
              <a:rPr lang="en-US" baseline="0" dirty="0" smtClean="0"/>
              <a:t>The device will hold pressure at this level until the next search phase. </a:t>
            </a:r>
          </a:p>
          <a:p>
            <a:pPr marL="171396" indent="-171396">
              <a:buFont typeface="Arial" pitchFamily="34" charset="0"/>
              <a:buChar char="•"/>
            </a:pPr>
            <a:r>
              <a:rPr lang="en-US" baseline="0" dirty="0" smtClean="0"/>
              <a:t>The next search will be with gradual pressure decreases looking for the critical pressure boundary where small pressure decreases cause large changes is resistance. </a:t>
            </a:r>
          </a:p>
          <a:p>
            <a:pPr marL="626867" lvl="1" indent="-171396">
              <a:buFont typeface="Arial" pitchFamily="34" charset="0"/>
              <a:buChar char="•"/>
            </a:pPr>
            <a:r>
              <a:rPr lang="en-US" baseline="0" dirty="0" smtClean="0"/>
              <a:t>This is what we call the Pcrit or critical pressure area. </a:t>
            </a:r>
          </a:p>
          <a:p>
            <a:pPr marL="171396" indent="-171396">
              <a:buFont typeface="Arial" pitchFamily="34" charset="0"/>
              <a:buChar char="•"/>
            </a:pPr>
            <a:endParaRPr lang="en-US" baseline="0" dirty="0" smtClean="0"/>
          </a:p>
          <a:p>
            <a:pPr marL="171396" indent="-171396">
              <a:buFont typeface="Arial" pitchFamily="34" charset="0"/>
              <a:buChar char="•"/>
            </a:pPr>
            <a:r>
              <a:rPr lang="en-US" baseline="0" dirty="0" smtClean="0"/>
              <a:t>The idea behind the proactive searches is to keep the pressure in a therapeutic range between the critical and optimal pressure areas, providing the lowest  pressure needed for airway patency throughout the night. </a:t>
            </a:r>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2</a:t>
            </a:fld>
            <a:endParaRPr lang="en-US" dirty="0"/>
          </a:p>
        </p:txBody>
      </p:sp>
    </p:spTree>
    <p:extLst>
      <p:ext uri="{BB962C8B-B14F-4D97-AF65-F5344CB8AC3E}">
        <p14:creationId xmlns="" xmlns:p14="http://schemas.microsoft.com/office/powerpoint/2010/main" val="1956437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02EF-EEE1-4F40-8481-8A1686D0E0E6}" type="slidenum">
              <a:rPr lang="en-US" smtClean="0"/>
              <a:pPr/>
              <a:t>27</a:t>
            </a:fld>
            <a:endParaRPr lang="en-US" dirty="0"/>
          </a:p>
        </p:txBody>
      </p:sp>
    </p:spTree>
    <p:extLst>
      <p:ext uri="{BB962C8B-B14F-4D97-AF65-F5344CB8AC3E}">
        <p14:creationId xmlns="" xmlns:p14="http://schemas.microsoft.com/office/powerpoint/2010/main" val="240257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This illustrates the proactive nature of our auto EPAP algorithm.</a:t>
            </a:r>
            <a:r>
              <a:rPr lang="en-US" sz="1000" baseline="0" dirty="0" smtClean="0">
                <a:latin typeface="Arial" pitchFamily="34" charset="0"/>
                <a:cs typeface="Arial" pitchFamily="34" charset="0"/>
              </a:rPr>
              <a:t> </a:t>
            </a:r>
          </a:p>
          <a:p>
            <a:endParaRPr lang="en-US" sz="1000" baseline="0" dirty="0" smtClean="0">
              <a:latin typeface="Arial" pitchFamily="34" charset="0"/>
              <a:cs typeface="Arial" pitchFamily="34" charset="0"/>
            </a:endParaRPr>
          </a:p>
          <a:p>
            <a:pPr marL="171450" indent="-171450">
              <a:buFont typeface="Arial" pitchFamily="34" charset="0"/>
              <a:buChar char="•"/>
            </a:pPr>
            <a:r>
              <a:rPr lang="en-US" sz="1000" baseline="0" dirty="0" smtClean="0">
                <a:latin typeface="Arial" pitchFamily="34" charset="0"/>
                <a:cs typeface="Arial" pitchFamily="34" charset="0"/>
              </a:rPr>
              <a:t>The device will </a:t>
            </a:r>
            <a:r>
              <a:rPr lang="en-US" sz="1000" i="1" u="sng" baseline="0" dirty="0" smtClean="0">
                <a:latin typeface="Arial" pitchFamily="34" charset="0"/>
                <a:cs typeface="Arial" pitchFamily="34" charset="0"/>
              </a:rPr>
              <a:t>proactively </a:t>
            </a:r>
            <a:r>
              <a:rPr lang="en-US" sz="1000" i="0" u="none" baseline="0" dirty="0" smtClean="0">
                <a:latin typeface="Arial" pitchFamily="34" charset="0"/>
                <a:cs typeface="Arial" pitchFamily="34" charset="0"/>
              </a:rPr>
              <a:t>increase EPAP pressure to evaluate the impact the increase has on the airway. </a:t>
            </a:r>
          </a:p>
          <a:p>
            <a:pPr marL="171450" indent="-171450">
              <a:buFont typeface="Arial" pitchFamily="34" charset="0"/>
              <a:buChar char="•"/>
            </a:pPr>
            <a:r>
              <a:rPr lang="en-US" sz="1000" i="0" u="none" baseline="0" dirty="0" smtClean="0">
                <a:latin typeface="Arial" pitchFamily="34" charset="0"/>
                <a:cs typeface="Arial" pitchFamily="34" charset="0"/>
              </a:rPr>
              <a:t>This AVAPS-AE is</a:t>
            </a:r>
            <a:r>
              <a:rPr lang="en-US" sz="1000" i="0" u="none" dirty="0" smtClean="0">
                <a:latin typeface="Arial" pitchFamily="34" charset="0"/>
                <a:cs typeface="Arial" pitchFamily="34" charset="0"/>
              </a:rPr>
              <a:t> s</a:t>
            </a:r>
            <a:r>
              <a:rPr lang="en-US" sz="1000" i="0" u="none" baseline="0" dirty="0" smtClean="0">
                <a:latin typeface="Arial" pitchFamily="34" charset="0"/>
                <a:cs typeface="Arial" pitchFamily="34" charset="0"/>
              </a:rPr>
              <a:t>eeking the optimum pressure or conducting a Popt search. </a:t>
            </a:r>
          </a:p>
          <a:p>
            <a:pPr marL="627063" lvl="1" indent="-171450">
              <a:buFont typeface="Arial" pitchFamily="34" charset="0"/>
              <a:buChar char="•"/>
            </a:pPr>
            <a:r>
              <a:rPr lang="en-US" sz="1000" i="0" u="none" baseline="0" dirty="0" smtClean="0">
                <a:latin typeface="Arial" pitchFamily="34" charset="0"/>
                <a:cs typeface="Arial" pitchFamily="34" charset="0"/>
              </a:rPr>
              <a:t>AVAPS-AE will do this until the pressure changes have no improvement on the airway. </a:t>
            </a:r>
          </a:p>
          <a:p>
            <a:pPr marL="171450" lvl="0" indent="-171450">
              <a:buFont typeface="Arial" pitchFamily="34" charset="0"/>
              <a:buChar char="•"/>
            </a:pPr>
            <a:r>
              <a:rPr lang="en-US" sz="1000" i="0" u="none" baseline="0" dirty="0" smtClean="0">
                <a:latin typeface="Arial" pitchFamily="34" charset="0"/>
                <a:cs typeface="Arial" pitchFamily="34" charset="0"/>
              </a:rPr>
              <a:t>At that point, AVAPS-AE will restore the pressure to the level prior to the last change and it will then search downward on the next </a:t>
            </a:r>
            <a:r>
              <a:rPr lang="en-US" sz="1000" dirty="0" smtClean="0">
                <a:latin typeface="Arial" pitchFamily="34" charset="0"/>
                <a:cs typeface="Arial" pitchFamily="34" charset="0"/>
              </a:rPr>
              <a:t>cycle</a:t>
            </a:r>
            <a:r>
              <a:rPr lang="en-US" sz="1000" i="0" u="none" baseline="0" dirty="0" smtClean="0">
                <a:latin typeface="Arial" pitchFamily="34" charset="0"/>
                <a:cs typeface="Arial" pitchFamily="34" charset="0"/>
              </a:rPr>
              <a:t>. </a:t>
            </a:r>
          </a:p>
          <a:p>
            <a:pPr marL="627063" lvl="1" indent="-171450">
              <a:buFont typeface="Arial" pitchFamily="34" charset="0"/>
              <a:buChar char="•"/>
            </a:pPr>
            <a:r>
              <a:rPr lang="en-US" sz="1000" i="0" u="none" baseline="0" dirty="0" smtClean="0">
                <a:latin typeface="Arial" pitchFamily="34" charset="0"/>
                <a:cs typeface="Arial" pitchFamily="34" charset="0"/>
              </a:rPr>
              <a:t>This is called a critical pressure search or Pcrit. </a:t>
            </a:r>
          </a:p>
          <a:p>
            <a:pPr marL="627063" lvl="1" indent="-171450">
              <a:buFont typeface="Arial" pitchFamily="34" charset="0"/>
              <a:buChar char="•"/>
            </a:pPr>
            <a:r>
              <a:rPr lang="en-US" sz="1000" i="0" u="none" baseline="0" dirty="0" smtClean="0">
                <a:latin typeface="Arial" pitchFamily="34" charset="0"/>
                <a:cs typeface="Arial" pitchFamily="34" charset="0"/>
              </a:rPr>
              <a:t>The Pcrit search will lower pressure gradually until the airway patency starts to decrease. </a:t>
            </a:r>
          </a:p>
          <a:p>
            <a:pPr marL="171450" lvl="0" indent="-171450">
              <a:buFont typeface="Arial" pitchFamily="34" charset="0"/>
              <a:buChar char="•"/>
            </a:pPr>
            <a:r>
              <a:rPr lang="en-US" sz="1000" i="0" u="none" baseline="0" dirty="0" smtClean="0">
                <a:latin typeface="Arial" pitchFamily="34" charset="0"/>
                <a:cs typeface="Arial" pitchFamily="34" charset="0"/>
              </a:rPr>
              <a:t>At that point the device will reverse the last pressure decrease and then repeat the process  by conducting a Popt search next. </a:t>
            </a:r>
          </a:p>
          <a:p>
            <a:endParaRPr lang="en-US" sz="1000" i="0" u="none" baseline="0" dirty="0" smtClean="0">
              <a:latin typeface="Arial" pitchFamily="34" charset="0"/>
              <a:cs typeface="Arial" pitchFamily="34" charset="0"/>
            </a:endParaRPr>
          </a:p>
          <a:p>
            <a:r>
              <a:rPr lang="en-US" sz="1000" i="0" u="none" baseline="0" dirty="0" smtClean="0">
                <a:latin typeface="Arial" pitchFamily="34" charset="0"/>
                <a:cs typeface="Arial" pitchFamily="34" charset="0"/>
              </a:rPr>
              <a:t>This method allows the algorithm to anticipate the changing EPAP pressure needs before an obstructive event occurs. </a:t>
            </a:r>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3</a:t>
            </a:fld>
            <a:endParaRPr lang="en-US" dirty="0"/>
          </a:p>
        </p:txBody>
      </p:sp>
    </p:spTree>
    <p:extLst>
      <p:ext uri="{BB962C8B-B14F-4D97-AF65-F5344CB8AC3E}">
        <p14:creationId xmlns="" xmlns:p14="http://schemas.microsoft.com/office/powerpoint/2010/main" val="366788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So, why did we change the way we detect airway</a:t>
            </a:r>
            <a:r>
              <a:rPr lang="en-US" sz="1000" baseline="0" dirty="0" smtClean="0">
                <a:latin typeface="Arial" pitchFamily="34" charset="0"/>
                <a:cs typeface="Arial" pitchFamily="34" charset="0"/>
              </a:rPr>
              <a:t> obstruction?</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difference is not how the</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airway responds to pressure, but rather what else we are doing with the device in regards to pressure support. </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It starts with the type of patients we are treating. Patients with sleep disordered breathing can benefit from having an auto titrating CPAP or BiPAP device, but often they can be treated with a simple CPAP device. </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BiPAP AutoSV is intended for periodic breathing patients that have rapidly changing pressure support requirements. </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BiPAP AutoSV is capable of changing pressures from breath to breath by as much as 5 cm of pressure, but it typically delivers pressure support less than 10 cm</a:t>
            </a:r>
            <a:r>
              <a:rPr lang="en-US" sz="1000" dirty="0" smtClean="0">
                <a:latin typeface="Arial" pitchFamily="34" charset="0"/>
                <a:cs typeface="Arial" pitchFamily="34" charset="0"/>
              </a:rPr>
              <a:t> of</a:t>
            </a:r>
            <a:r>
              <a:rPr lang="en-US" sz="1000" baseline="0" dirty="0" smtClean="0">
                <a:latin typeface="Arial" pitchFamily="34" charset="0"/>
                <a:cs typeface="Arial" pitchFamily="34" charset="0"/>
              </a:rPr>
              <a:t> water. </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Chronic hypoventilators typically need higher levels of pressure support, sometimes much higher than what is needed by a patient who is using BiPAP AutoSV. </a:t>
            </a:r>
          </a:p>
          <a:p>
            <a:endParaRPr lang="en-US" sz="8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4</a:t>
            </a:fld>
            <a:endParaRPr lang="en-US" dirty="0"/>
          </a:p>
        </p:txBody>
      </p:sp>
    </p:spTree>
    <p:extLst>
      <p:ext uri="{BB962C8B-B14F-4D97-AF65-F5344CB8AC3E}">
        <p14:creationId xmlns="" xmlns:p14="http://schemas.microsoft.com/office/powerpoint/2010/main" val="198094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3775" y="4381104"/>
            <a:ext cx="6264696" cy="4479055"/>
          </a:xfrm>
        </p:spPr>
        <p:txBody>
          <a:bodyPr/>
          <a:lstStyle/>
          <a:p>
            <a:r>
              <a:rPr lang="en-US" sz="1000" strike="noStrike" baseline="0" dirty="0" smtClean="0">
                <a:latin typeface="Arial" pitchFamily="34" charset="0"/>
                <a:cs typeface="Arial" pitchFamily="34" charset="0"/>
              </a:rPr>
              <a:t>For </a:t>
            </a:r>
            <a:r>
              <a:rPr lang="en-US" sz="1000" b="1" strike="noStrike" baseline="0" dirty="0" smtClean="0">
                <a:latin typeface="Arial" pitchFamily="34" charset="0"/>
                <a:cs typeface="Arial" pitchFamily="34" charset="0"/>
              </a:rPr>
              <a:t>respiratory patients</a:t>
            </a:r>
            <a:r>
              <a:rPr lang="en-US" sz="1000" strike="noStrike" baseline="0" dirty="0" smtClean="0">
                <a:latin typeface="Arial" pitchFamily="34" charset="0"/>
                <a:cs typeface="Arial" pitchFamily="34" charset="0"/>
              </a:rPr>
              <a:t>, our </a:t>
            </a:r>
            <a:r>
              <a:rPr lang="en-US" sz="1000" baseline="0" dirty="0" smtClean="0">
                <a:latin typeface="Arial" pitchFamily="34" charset="0"/>
                <a:cs typeface="Arial" pitchFamily="34" charset="0"/>
              </a:rPr>
              <a:t>new method for an auto EPAP in AVAPS-AE is on the right. In the AVAPS-AE device, we use</a:t>
            </a:r>
            <a:r>
              <a:rPr lang="en-US" sz="1000" dirty="0" smtClean="0">
                <a:latin typeface="Arial" pitchFamily="34" charset="0"/>
                <a:cs typeface="Arial" pitchFamily="34" charset="0"/>
              </a:rPr>
              <a:t> FOT (</a:t>
            </a:r>
            <a:r>
              <a:rPr lang="en-US" sz="1000" baseline="0" dirty="0" smtClean="0">
                <a:latin typeface="Arial" pitchFamily="34" charset="0"/>
                <a:cs typeface="Arial" pitchFamily="34" charset="0"/>
              </a:rPr>
              <a:t>forced oscillation technique) to measure the airway resistance. The FOT signal is delivered </a:t>
            </a:r>
            <a:r>
              <a:rPr lang="en-US" sz="1000" dirty="0" smtClean="0">
                <a:latin typeface="Arial" pitchFamily="34" charset="0"/>
                <a:cs typeface="Arial" pitchFamily="34" charset="0"/>
              </a:rPr>
              <a:t>at </a:t>
            </a:r>
            <a:r>
              <a:rPr lang="en-US" sz="1000" baseline="0" dirty="0" smtClean="0">
                <a:latin typeface="Arial" pitchFamily="34" charset="0"/>
                <a:cs typeface="Arial" pitchFamily="34" charset="0"/>
              </a:rPr>
              <a:t>5Hz, using a 1 cm amplitude sinusoidal signal. This resistance measurement is used instead of the flow waveform signal to determine if pressure changes result </a:t>
            </a:r>
            <a:r>
              <a:rPr lang="en-US" sz="1000" strike="noStrike" baseline="0" dirty="0" smtClean="0">
                <a:latin typeface="Arial" pitchFamily="34" charset="0"/>
                <a:cs typeface="Arial" pitchFamily="34" charset="0"/>
              </a:rPr>
              <a:t>in improvements to airway patency.</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Simply put, the pressure oscillations will cause flow oscillations. If the airway is obstructed, the flow oscillations will be smaller than they would be if the airway was patent. This is very similar to the pressure pulse we use to detect a “closed” or “open” airway on our CPAP devices. FOT has been used to measure resistances for many years and is in use </a:t>
            </a:r>
            <a:r>
              <a:rPr lang="en-US" sz="1000" dirty="0" smtClean="0">
                <a:latin typeface="Arial" pitchFamily="34" charset="0"/>
                <a:cs typeface="Arial" pitchFamily="34" charset="0"/>
              </a:rPr>
              <a:t>on</a:t>
            </a:r>
            <a:r>
              <a:rPr lang="en-US" sz="1000" baseline="0" dirty="0" smtClean="0">
                <a:latin typeface="Arial" pitchFamily="34" charset="0"/>
                <a:cs typeface="Arial" pitchFamily="34" charset="0"/>
              </a:rPr>
              <a:t> several other devices in the medical industry.</a:t>
            </a:r>
          </a:p>
          <a:p>
            <a:endParaRPr lang="en-US" sz="800" baseline="0" dirty="0" smtClean="0">
              <a:latin typeface="Arial" pitchFamily="34" charset="0"/>
              <a:cs typeface="Arial" pitchFamily="34" charset="0"/>
            </a:endParaRPr>
          </a:p>
          <a:p>
            <a:r>
              <a:rPr lang="en-US" sz="1000" dirty="0" smtClean="0">
                <a:latin typeface="Arial" pitchFamily="34" charset="0"/>
                <a:cs typeface="Arial" pitchFamily="34" charset="0"/>
              </a:rPr>
              <a:t>So, why did we change from the flow limitation</a:t>
            </a:r>
            <a:r>
              <a:rPr lang="en-US" sz="1000" baseline="0" dirty="0" smtClean="0">
                <a:latin typeface="Arial" pitchFamily="34" charset="0"/>
                <a:cs typeface="Arial" pitchFamily="34" charset="0"/>
              </a:rPr>
              <a:t> method? </a:t>
            </a:r>
          </a:p>
          <a:p>
            <a:endParaRPr lang="en-US" sz="800" baseline="0" dirty="0" smtClean="0"/>
          </a:p>
          <a:p>
            <a:r>
              <a:rPr lang="en-US" sz="1000" baseline="0" dirty="0" smtClean="0">
                <a:latin typeface="Arial" pitchFamily="34" charset="0"/>
                <a:cs typeface="Arial" pitchFamily="34" charset="0"/>
              </a:rPr>
              <a:t>It goes back to patient type and the amount of pressure support that these patients need. Patients on NIV devices sometimes need very high levels of PS and this influenced our ability to detect airway obstruction based</a:t>
            </a:r>
            <a:r>
              <a:rPr lang="en-US" sz="1000" dirty="0" smtClean="0">
                <a:latin typeface="Arial" pitchFamily="34" charset="0"/>
                <a:cs typeface="Arial" pitchFamily="34" charset="0"/>
              </a:rPr>
              <a:t> </a:t>
            </a:r>
            <a:r>
              <a:rPr lang="en-US" sz="1000" baseline="0" dirty="0" smtClean="0">
                <a:latin typeface="Arial" pitchFamily="34" charset="0"/>
                <a:cs typeface="Arial" pitchFamily="34" charset="0"/>
              </a:rPr>
              <a:t>on the patient’s inspiratory flow pattern. </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The PS was tending to normalize the flow pattern when it was delivered at higher levels. FOT enables accurate measurement of airway resistance in patients who need high levels of  PS.</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5</a:t>
            </a:fld>
            <a:endParaRPr lang="en-US" dirty="0"/>
          </a:p>
        </p:txBody>
      </p:sp>
    </p:spTree>
    <p:extLst>
      <p:ext uri="{BB962C8B-B14F-4D97-AF65-F5344CB8AC3E}">
        <p14:creationId xmlns="" xmlns:p14="http://schemas.microsoft.com/office/powerpoint/2010/main" val="91693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024" y="4381104"/>
            <a:ext cx="5584190" cy="4695079"/>
          </a:xfrm>
        </p:spPr>
        <p:txBody>
          <a:bodyPr/>
          <a:lstStyle/>
          <a:p>
            <a:r>
              <a:rPr lang="en-US" sz="1000" dirty="0" smtClean="0">
                <a:latin typeface="Arial" pitchFamily="34" charset="0"/>
                <a:cs typeface="Arial" pitchFamily="34" charset="0"/>
              </a:rPr>
              <a:t>This</a:t>
            </a:r>
            <a:r>
              <a:rPr lang="en-US" sz="1000" baseline="0" dirty="0" smtClean="0">
                <a:latin typeface="Arial" pitchFamily="34" charset="0"/>
                <a:cs typeface="Arial" pitchFamily="34" charset="0"/>
              </a:rPr>
              <a:t> is how the FOT is applied (supplied from DirectView software).</a:t>
            </a:r>
          </a:p>
          <a:p>
            <a:endParaRPr lang="en-US" sz="800" baseline="0" dirty="0" smtClean="0">
              <a:latin typeface="Arial" pitchFamily="34" charset="0"/>
              <a:cs typeface="Arial" pitchFamily="34" charset="0"/>
            </a:endParaRPr>
          </a:p>
          <a:p>
            <a:pPr marL="171450" indent="-171450">
              <a:buFont typeface="Arial" pitchFamily="34" charset="0"/>
              <a:buChar char="•"/>
            </a:pPr>
            <a:r>
              <a:rPr lang="en-US" sz="1000" baseline="0" dirty="0" smtClean="0">
                <a:latin typeface="Arial" pitchFamily="34" charset="0"/>
                <a:cs typeface="Arial" pitchFamily="34" charset="0"/>
              </a:rPr>
              <a:t>(Top image) The R point indicated the point in the breathing cycle where and when the resistance value is recorded.</a:t>
            </a:r>
          </a:p>
          <a:p>
            <a:pPr marL="171450" indent="-171450">
              <a:buFont typeface="Arial" pitchFamily="34" charset="0"/>
              <a:buChar char="•"/>
            </a:pPr>
            <a:r>
              <a:rPr lang="en-US" sz="1000" baseline="0" dirty="0" smtClean="0">
                <a:latin typeface="Arial" pitchFamily="34" charset="0"/>
                <a:cs typeface="Arial" pitchFamily="34" charset="0"/>
              </a:rPr>
              <a:t>FOT is applied before a search starts to get a baseline reading and then after the pressure increase has occurred. </a:t>
            </a:r>
          </a:p>
          <a:p>
            <a:pPr marL="171450" indent="-171450">
              <a:buFont typeface="Arial" pitchFamily="34" charset="0"/>
              <a:buChar char="•"/>
            </a:pPr>
            <a:r>
              <a:rPr lang="en-US" sz="1000" baseline="0" dirty="0" smtClean="0">
                <a:latin typeface="Arial" pitchFamily="34" charset="0"/>
                <a:cs typeface="Arial" pitchFamily="34" charset="0"/>
              </a:rPr>
              <a:t>The algorithm tracks the resistance from the cycle point to the trigger of the next breath. </a:t>
            </a:r>
          </a:p>
          <a:p>
            <a:pPr marL="171450" indent="-171450">
              <a:buFont typeface="Arial" pitchFamily="34" charset="0"/>
              <a:buChar char="•"/>
            </a:pPr>
            <a:r>
              <a:rPr lang="en-US" sz="1000" baseline="0" dirty="0" smtClean="0">
                <a:latin typeface="Arial" pitchFamily="34" charset="0"/>
                <a:cs typeface="Arial" pitchFamily="34" charset="0"/>
              </a:rPr>
              <a:t>When the next breath is triggered, the algorithm will look back ~ 100 milliseconds and use that point for R calculation as long as the breath has not been excluded from calculations.</a:t>
            </a:r>
          </a:p>
          <a:p>
            <a:pPr marL="0" lvl="1" indent="171450">
              <a:buFont typeface="Arial" pitchFamily="34" charset="0"/>
              <a:buChar char="•"/>
            </a:pPr>
            <a:r>
              <a:rPr lang="en-US" sz="1000" baseline="0" dirty="0" smtClean="0">
                <a:latin typeface="Arial" pitchFamily="34" charset="0"/>
                <a:cs typeface="Arial" pitchFamily="34" charset="0"/>
              </a:rPr>
              <a:t>The algorithm will also reject a breath that has a large change in leak breath to breath. </a:t>
            </a:r>
          </a:p>
          <a:p>
            <a:pPr marL="0" lvl="1" indent="171450">
              <a:buFont typeface="Arial" pitchFamily="34" charset="0"/>
              <a:buChar char="•"/>
            </a:pPr>
            <a:r>
              <a:rPr lang="en-US" sz="1000" baseline="0" dirty="0" smtClean="0">
                <a:latin typeface="Arial" pitchFamily="34" charset="0"/>
                <a:cs typeface="Arial" pitchFamily="34" charset="0"/>
              </a:rPr>
              <a:t>(Bottom image ) </a:t>
            </a:r>
            <a:r>
              <a:rPr lang="en-US" sz="1000" dirty="0" smtClean="0">
                <a:latin typeface="Arial" pitchFamily="34" charset="0"/>
                <a:cs typeface="Arial" pitchFamily="34" charset="0"/>
              </a:rPr>
              <a:t>Here you can see instances where FOT is occurring.</a:t>
            </a:r>
            <a:r>
              <a:rPr lang="en-US" sz="1000" baseline="0" dirty="0" smtClean="0">
                <a:latin typeface="Arial" pitchFamily="34" charset="0"/>
                <a:cs typeface="Arial" pitchFamily="34" charset="0"/>
              </a:rPr>
              <a:t> </a:t>
            </a:r>
          </a:p>
          <a:p>
            <a:pPr marL="0" lvl="1" indent="171450">
              <a:buFont typeface="Arial" pitchFamily="34" charset="0"/>
              <a:buChar char="•"/>
            </a:pPr>
            <a:r>
              <a:rPr lang="en-US" sz="1000" baseline="0" dirty="0" smtClean="0">
                <a:latin typeface="Arial" pitchFamily="34" charset="0"/>
                <a:cs typeface="Arial" pitchFamily="34" charset="0"/>
              </a:rPr>
              <a:t>(Bottom image ) There are ~ 14 breaths there before FOT stops. </a:t>
            </a:r>
          </a:p>
          <a:p>
            <a:pPr marL="0" lvl="2" indent="171450">
              <a:buFont typeface="Arial" pitchFamily="34" charset="0"/>
              <a:buChar char="•"/>
            </a:pPr>
            <a:r>
              <a:rPr lang="en-US" sz="1000" baseline="0" dirty="0" smtClean="0">
                <a:latin typeface="Arial" pitchFamily="34" charset="0"/>
                <a:cs typeface="Arial" pitchFamily="34" charset="0"/>
              </a:rPr>
              <a:t>This means that 4 of the breaths were rejected before the required 10 were obtained. </a:t>
            </a:r>
          </a:p>
          <a:p>
            <a:pPr marL="171450" indent="-171450">
              <a:buFont typeface="Arial" pitchFamily="34" charset="0"/>
              <a:buChar char="•"/>
            </a:pPr>
            <a:r>
              <a:rPr lang="en-US" sz="1000" baseline="0" dirty="0" smtClean="0">
                <a:latin typeface="Arial" pitchFamily="34" charset="0"/>
                <a:cs typeface="Arial" pitchFamily="34" charset="0"/>
              </a:rPr>
              <a:t>The bottom images reflect a Popt search. If you look closely you will see the initial baseline FOT measurement. </a:t>
            </a:r>
          </a:p>
          <a:p>
            <a:pPr marL="0" lvl="1" indent="171450">
              <a:buFont typeface="Arial" pitchFamily="34" charset="0"/>
              <a:buChar char="•"/>
            </a:pPr>
            <a:r>
              <a:rPr lang="en-US" sz="1000" baseline="0" dirty="0" smtClean="0">
                <a:latin typeface="Arial" pitchFamily="34" charset="0"/>
                <a:cs typeface="Arial" pitchFamily="34" charset="0"/>
              </a:rPr>
              <a:t>Then over 5 breaths the pressure increases 1 cm. </a:t>
            </a:r>
          </a:p>
          <a:p>
            <a:pPr marL="0" lvl="1" indent="171450">
              <a:buFont typeface="Arial" pitchFamily="34" charset="0"/>
              <a:buChar char="•"/>
            </a:pPr>
            <a:r>
              <a:rPr lang="en-US" sz="1000" baseline="0" dirty="0" smtClean="0">
                <a:latin typeface="Arial" pitchFamily="34" charset="0"/>
                <a:cs typeface="Arial" pitchFamily="34" charset="0"/>
              </a:rPr>
              <a:t>Then there is another FOT period where the resistance is again measured and then  </a:t>
            </a:r>
          </a:p>
          <a:p>
            <a:pPr marL="0" lvl="1"/>
            <a:r>
              <a:rPr lang="en-US" sz="1000" b="1" dirty="0">
                <a:latin typeface="Arial" pitchFamily="34" charset="0"/>
                <a:cs typeface="Arial" pitchFamily="34" charset="0"/>
              </a:rPr>
              <a:t> </a:t>
            </a:r>
            <a:r>
              <a:rPr lang="en-US" sz="1000" b="1" dirty="0" smtClean="0">
                <a:latin typeface="Arial" pitchFamily="34" charset="0"/>
                <a:cs typeface="Arial" pitchFamily="34" charset="0"/>
              </a:rPr>
              <a:t>    </a:t>
            </a:r>
            <a:r>
              <a:rPr lang="en-US" sz="1000" b="1" baseline="0" dirty="0" smtClean="0">
                <a:latin typeface="Arial" pitchFamily="34" charset="0"/>
                <a:cs typeface="Arial" pitchFamily="34" charset="0"/>
              </a:rPr>
              <a:t>compared to the previous resistance value. </a:t>
            </a:r>
          </a:p>
          <a:p>
            <a:pPr marL="0" lvl="1" indent="171450">
              <a:buFont typeface="Arial" pitchFamily="34" charset="0"/>
              <a:buChar char="•"/>
            </a:pPr>
            <a:r>
              <a:rPr lang="en-US" sz="1000" baseline="0" dirty="0" smtClean="0">
                <a:latin typeface="Arial" pitchFamily="34" charset="0"/>
                <a:cs typeface="Arial" pitchFamily="34" charset="0"/>
              </a:rPr>
              <a:t>The algorithm will then test the airway to see if resistance changed or stayed the same.</a:t>
            </a:r>
          </a:p>
          <a:p>
            <a:pPr lvl="1"/>
            <a:endParaRPr lang="en-US" sz="800" baseline="0" dirty="0" smtClean="0">
              <a:latin typeface="Arial" pitchFamily="34" charset="0"/>
              <a:cs typeface="Arial" pitchFamily="34" charset="0"/>
            </a:endParaRPr>
          </a:p>
          <a:p>
            <a:r>
              <a:rPr lang="en-US" sz="1000" dirty="0" smtClean="0">
                <a:latin typeface="Arial" pitchFamily="34" charset="0"/>
                <a:cs typeface="Arial" pitchFamily="34" charset="0"/>
              </a:rPr>
              <a:t>FOT improves detection of obstructed airways at higher pressure support levels not affected by high levels of pressure support; rejects variable leak breath to breath (&gt;15%); FOT measurements taken at end exhalation (10 breaths).</a:t>
            </a:r>
          </a:p>
          <a:p>
            <a:pPr marL="627063" lvl="1" indent="-171450">
              <a:buFont typeface="Arial" pitchFamily="34" charset="0"/>
              <a:buChar char="•"/>
            </a:pP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33AB2A0-67ED-4AFE-890F-4195BEFDD1F8}" type="slidenum">
              <a:rPr lang="en-US" smtClean="0"/>
              <a:pPr/>
              <a:t>6</a:t>
            </a:fld>
            <a:endParaRPr lang="en-US" dirty="0"/>
          </a:p>
        </p:txBody>
      </p:sp>
    </p:spTree>
    <p:extLst>
      <p:ext uri="{BB962C8B-B14F-4D97-AF65-F5344CB8AC3E}">
        <p14:creationId xmlns="" xmlns:p14="http://schemas.microsoft.com/office/powerpoint/2010/main" val="1625890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7</a:t>
            </a:fld>
            <a:endParaRPr lang="en-US" dirty="0"/>
          </a:p>
        </p:txBody>
      </p:sp>
    </p:spTree>
    <p:extLst>
      <p:ext uri="{BB962C8B-B14F-4D97-AF65-F5344CB8AC3E}">
        <p14:creationId xmlns="" xmlns:p14="http://schemas.microsoft.com/office/powerpoint/2010/main" val="368108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itchFamily="34" charset="0"/>
                <a:cs typeface="Arial" pitchFamily="34" charset="0"/>
              </a:rPr>
              <a:t>Images compare the amplitude of the flow signals that result from the pressure oscillations in normal or patent</a:t>
            </a:r>
            <a:r>
              <a:rPr lang="en-US" sz="1000" baseline="0" dirty="0" smtClean="0">
                <a:latin typeface="Arial" pitchFamily="34" charset="0"/>
                <a:cs typeface="Arial" pitchFamily="34" charset="0"/>
              </a:rPr>
              <a:t> airway vs. an obstructed airway</a:t>
            </a:r>
            <a:r>
              <a:rPr lang="en-US" sz="1000" dirty="0" smtClean="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pPr>
              <a:defRPr/>
            </a:pPr>
            <a:fld id="{F0D38BD6-357D-4FE7-979C-99094279EC26}" type="slidenum">
              <a:rPr lang="en-US" smtClean="0"/>
              <a:pPr>
                <a:defRPr/>
              </a:pPr>
              <a:t>8</a:t>
            </a:fld>
            <a:endParaRPr lang="en-US" dirty="0"/>
          </a:p>
        </p:txBody>
      </p:sp>
    </p:spTree>
    <p:extLst>
      <p:ext uri="{BB962C8B-B14F-4D97-AF65-F5344CB8AC3E}">
        <p14:creationId xmlns="" xmlns:p14="http://schemas.microsoft.com/office/powerpoint/2010/main" val="91154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dirty="0" smtClean="0">
                <a:latin typeface="Arial" pitchFamily="34" charset="0"/>
                <a:cs typeface="Arial" pitchFamily="34" charset="0"/>
              </a:rPr>
              <a:t>What does AVAPS do for</a:t>
            </a:r>
            <a:r>
              <a:rPr lang="en-US" sz="1000" baseline="0" dirty="0" smtClean="0">
                <a:latin typeface="Arial" pitchFamily="34" charset="0"/>
                <a:cs typeface="Arial" pitchFamily="34" charset="0"/>
              </a:rPr>
              <a:t> the clinician?</a:t>
            </a:r>
            <a:endParaRPr lang="en-US" sz="1000" dirty="0" smtClean="0">
              <a:latin typeface="Arial" pitchFamily="34" charset="0"/>
              <a:cs typeface="Arial" pitchFamily="34" charset="0"/>
            </a:endParaRPr>
          </a:p>
          <a:p>
            <a:endParaRPr lang="en-US" sz="800" dirty="0" smtClean="0">
              <a:latin typeface="Arial" pitchFamily="34" charset="0"/>
              <a:cs typeface="Arial" pitchFamily="34" charset="0"/>
            </a:endParaRPr>
          </a:p>
          <a:p>
            <a:r>
              <a:rPr lang="en-US" sz="1000" dirty="0" smtClean="0">
                <a:latin typeface="Arial" pitchFamily="34" charset="0"/>
                <a:cs typeface="Arial" pitchFamily="34" charset="0"/>
              </a:rPr>
              <a:t>It is like sending a</a:t>
            </a:r>
            <a:r>
              <a:rPr lang="en-US" sz="1000" baseline="0" dirty="0" smtClean="0">
                <a:latin typeface="Arial" pitchFamily="34" charset="0"/>
                <a:cs typeface="Arial" pitchFamily="34" charset="0"/>
              </a:rPr>
              <a:t> skilled therapist into the patient’s room with orders to titrate the pressure support for a specific tidal volume. </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At some point, the therapist will have to leave the room. When they do, you can’t be sure what tidal volumes are going to be delivered. </a:t>
            </a:r>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But in this case the therapist never takes their hand off of the pressure support knob. </a:t>
            </a:r>
          </a:p>
          <a:p>
            <a:endParaRPr lang="en-US" sz="800" baseline="0" dirty="0" smtClean="0">
              <a:latin typeface="Arial" pitchFamily="34" charset="0"/>
              <a:cs typeface="Arial" pitchFamily="34" charset="0"/>
            </a:endParaRPr>
          </a:p>
          <a:p>
            <a:r>
              <a:rPr lang="en-US" sz="1000" baseline="0" dirty="0" smtClean="0">
                <a:latin typeface="Arial" pitchFamily="34" charset="0"/>
                <a:cs typeface="Arial" pitchFamily="34" charset="0"/>
              </a:rPr>
              <a:t>They never leave!</a:t>
            </a:r>
            <a:endParaRPr lang="en-US" sz="1000"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tags" Target="../tags/tag12.xml"/><Relationship Id="rId7"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custDataLst>
              <p:tags r:id="rId1"/>
            </p:custDataLst>
          </p:nvPr>
        </p:nvSpPr>
        <p:spPr>
          <a:xfrm>
            <a:off x="800100" y="3690937"/>
            <a:ext cx="7543800" cy="1866900"/>
          </a:xfrm>
          <a:ln w="0"/>
          <a:effectLst/>
          <a:extLst>
            <a:ext uri="{53640926-AAD7-44D8-BBD7-CCE9431645EC}">
              <a14:shadowObscured xmlns="" xmlns:a14="http://schemas.microsoft.com/office/drawing/2010/main"/>
            </a:ext>
          </a:extLst>
        </p:spPr>
        <p:txBody>
          <a:bodyPr wrap="square" lIns="0" tIns="0" rIns="0" bIns="0" anchor="t"/>
          <a:lstStyle>
            <a:lvl1pPr algn="l" rtl="0" eaLnBrk="0" fontAlgn="base" hangingPunct="0">
              <a:spcBef>
                <a:spcPts val="0"/>
              </a:spcBef>
              <a:spcAft>
                <a:spcPts val="0"/>
              </a:spcAft>
              <a:buNone/>
              <a:defRPr sz="3400" b="0" i="0" u="none">
                <a:solidFill>
                  <a:srgbClr val="000000"/>
                </a:solidFill>
                <a:latin typeface="Arial"/>
              </a:defRPr>
            </a:lvl1pPr>
          </a:lstStyle>
          <a:p>
            <a:r>
              <a:rPr lang="de-DE" smtClean="0"/>
              <a:t>Titelmasterformat durch Klicken bearbeiten</a:t>
            </a:r>
            <a:endParaRPr lang="de-DE"/>
          </a:p>
        </p:txBody>
      </p:sp>
      <p:sp>
        <p:nvSpPr>
          <p:cNvPr id="3" name="Untertitel 2" hidden="1"/>
          <p:cNvSpPr>
            <a:spLocks noGrp="1"/>
          </p:cNvSpPr>
          <p:nvPr>
            <p:ph type="subTitle" idx="1"/>
            <p:custDataLst>
              <p:tags r:id="rId2"/>
            </p:custDataLst>
          </p:nvPr>
        </p:nvSpPr>
        <p:spPr>
          <a:xfrm>
            <a:off x="800100" y="4762500"/>
            <a:ext cx="7543800" cy="304800"/>
          </a:xfrm>
          <a:ln w="0"/>
          <a:effectLst/>
          <a:extLst>
            <a:ext uri="{53640926-AAD7-44D8-BBD7-CCE9431645EC}">
              <a14:shadowObscured xmlns="" xmlns:a14="http://schemas.microsoft.com/office/drawing/2010/main"/>
            </a:ext>
          </a:extLst>
        </p:spPr>
        <p:txBody>
          <a:bodyPr wrap="square" lIns="0" tIns="0" rIns="0" bIns="0"/>
          <a:lstStyle>
            <a:lvl1pPr marL="342900" indent="-342900" algn="l">
              <a:lnSpc>
                <a:spcPct val="105000"/>
              </a:lnSpc>
              <a:spcBef>
                <a:spcPts val="0"/>
              </a:spcBef>
              <a:spcAft>
                <a:spcPts val="0"/>
              </a:spcAft>
              <a:buClrTx/>
              <a:buSzPct val="100000"/>
              <a:buFontTx/>
              <a:buChar char="•"/>
              <a:defRPr sz="1900" b="0" i="0" u="none">
                <a:solidFill>
                  <a:srgbClr val="FFFFF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pic>
        <p:nvPicPr>
          <p:cNvPr id="5" name="Picture 4"/>
          <p:cNvPicPr>
            <a:picLocks/>
          </p:cNvPicPr>
          <p:nvPr userDrawn="1">
            <p:custDataLst>
              <p:tags r:id="rId3"/>
            </p:custDataLst>
          </p:nvPr>
        </p:nvPicPr>
        <p:blipFill>
          <a:blip r:embed="rId8" cstate="print">
            <a:extLst>
              <a:ext uri="{28A0092B-C50C-407E-A947-70E740481C1C}">
                <a14:useLocalDpi xmlns="" xmlns:a14="http://schemas.microsoft.com/office/drawing/2010/main" val="0"/>
              </a:ext>
            </a:extLst>
          </a:blip>
          <a:stretch>
            <a:fillRect/>
          </a:stretch>
        </p:blipFill>
        <p:spPr>
          <a:xfrm>
            <a:off x="812800" y="812800"/>
            <a:ext cx="5721350" cy="1598613"/>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4" name="Rectangle 6" hidden="1"/>
          <p:cNvSpPr>
            <a:spLocks noGrp="1" noChangeArrowheads="1"/>
          </p:cNvSpPr>
          <p:nvPr>
            <p:ph type="sldNum" sz="quarter" idx="10"/>
            <p:custDataLst>
              <p:tags r:id="rId4"/>
            </p:custDataLst>
          </p:nvPr>
        </p:nvSpPr>
        <p:spPr>
          <a:xfrm>
            <a:off x="8578850" y="6578600"/>
            <a:ext cx="317500" cy="152400"/>
          </a:xfrm>
          <a:ln w="0"/>
          <a:effectLst/>
          <a:extLst>
            <a:ext uri="{53640926-AAD7-44D8-BBD7-CCE9431645EC}">
              <a14:shadowObscured xmlns="" xmlns:a14="http://schemas.microsoft.com/office/drawing/2010/main"/>
            </a:ext>
          </a:extLst>
        </p:spPr>
        <p:txBody>
          <a:bodyPr wrap="square" lIns="0" tIns="0" rIns="0" bIns="0"/>
          <a:lstStyle>
            <a:lvl1pPr>
              <a:spcBef>
                <a:spcPts val="0"/>
              </a:spcBef>
              <a:spcAft>
                <a:spcPts val="0"/>
              </a:spcAft>
              <a:defRPr>
                <a:solidFill>
                  <a:srgbClr val="FFFFFF"/>
                </a:solidFill>
              </a:defRPr>
            </a:lvl1pPr>
          </a:lstStyle>
          <a:p>
            <a:fld id="{278F076E-C7E2-4EE6-86D7-3B0170F674A7}" type="slidenum">
              <a:rPr lang="en-US" smtClean="0"/>
              <a:pPr/>
              <a:t>‹#›</a:t>
            </a:fld>
            <a:endParaRPr lang="en-US" dirty="0"/>
          </a:p>
        </p:txBody>
      </p:sp>
      <p:sp>
        <p:nvSpPr>
          <p:cNvPr id="6" name="Footer Placeholder 5" hidden="1"/>
          <p:cNvSpPr>
            <a:spLocks noGrp="1"/>
          </p:cNvSpPr>
          <p:nvPr>
            <p:ph type="ftr" sz="quarter" idx="11"/>
            <p:custDataLst>
              <p:tags r:id="rId5"/>
            </p:custDataLst>
          </p:nvPr>
        </p:nvSpPr>
        <p:spPr>
          <a:xfrm>
            <a:off x="2032000" y="6578600"/>
            <a:ext cx="5080000" cy="1524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wrap="square" lIns="0" tIns="0" rIns="0" bIns="0" anchor="b"/>
          <a:lstStyle>
            <a:lvl1pPr algn="ctr">
              <a:spcBef>
                <a:spcPts val="0"/>
              </a:spcBef>
              <a:spcAft>
                <a:spcPts val="0"/>
              </a:spcAft>
              <a:defRPr sz="800">
                <a:solidFill>
                  <a:srgbClr val="FFFFFF"/>
                </a:solidFill>
              </a:defRPr>
            </a:lvl1pPr>
          </a:lstStyle>
          <a:p>
            <a:endParaRPr lang="en-US" dirty="0"/>
          </a:p>
        </p:txBody>
      </p:sp>
      <p:sp>
        <p:nvSpPr>
          <p:cNvPr id="7" name="Date Placeholder 6" hidden="1"/>
          <p:cNvSpPr>
            <a:spLocks noGrp="1"/>
          </p:cNvSpPr>
          <p:nvPr>
            <p:ph type="dt" sz="half" idx="12"/>
            <p:custDataLst>
              <p:tags r:id="rId6"/>
            </p:custDataLst>
          </p:nvPr>
        </p:nvSpPr>
        <p:spPr>
          <a:xfrm>
            <a:off x="800100" y="5715000"/>
            <a:ext cx="7543800" cy="304800"/>
          </a:xfrm>
          <a:ln w="0"/>
          <a:effectLst/>
          <a:extLst>
            <a:ext uri="{53640926-AAD7-44D8-BBD7-CCE9431645EC}">
              <a14:shadowObscured xmlns="" xmlns:a14="http://schemas.microsoft.com/office/drawing/2010/main"/>
            </a:ext>
          </a:extLst>
        </p:spPr>
        <p:txBody>
          <a:bodyPr wrap="square" lIns="0" tIns="0" rIns="0" bIns="0"/>
          <a:lstStyle>
            <a:lvl1pPr>
              <a:spcBef>
                <a:spcPts val="0"/>
              </a:spcBef>
              <a:spcAft>
                <a:spcPts val="0"/>
              </a:spcAft>
              <a:defRPr>
                <a:solidFill>
                  <a:srgbClr val="FFFFFF"/>
                </a:solidFill>
              </a:defRPr>
            </a:lvl1pPr>
          </a:lstStyle>
          <a:p>
            <a:endParaRPr lang="en-US" dirty="0"/>
          </a:p>
        </p:txBody>
      </p:sp>
    </p:spTree>
    <p:extLst>
      <p:ext uri="{BB962C8B-B14F-4D97-AF65-F5344CB8AC3E}">
        <p14:creationId xmlns="" xmlns:p14="http://schemas.microsoft.com/office/powerpoint/2010/main" val="718807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Freeform 9"/>
          <p:cNvSpPr/>
          <p:nvPr userDrawn="1">
            <p:custDataLst>
              <p:tags r:id="rId1"/>
            </p:custDataLst>
          </p:nvPr>
        </p:nvSpPr>
        <p:spPr bwMode="auto">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pic>
        <p:nvPicPr>
          <p:cNvPr id="5" name="Picture 4"/>
          <p:cNvPicPr>
            <a:picLocks/>
          </p:cNvPicPr>
          <p:nvPr userDrawn="1">
            <p:custDataLst>
              <p:tags r:id="rId2"/>
            </p:custDataLst>
          </p:nvPr>
        </p:nvPicPr>
        <p:blipFill>
          <a:blip r:embed="rId4" cstate="print">
            <a:extLst>
              <a:ext uri="{28A0092B-C50C-407E-A947-70E740481C1C}">
                <a14:useLocalDpi xmlns="" xmlns:a14="http://schemas.microsoft.com/office/drawing/2010/main" val="0"/>
              </a:ext>
            </a:extLst>
          </a:blip>
          <a:stretch>
            <a:fillRect/>
          </a:stretch>
        </p:blipFill>
        <p:spPr>
          <a:xfrm>
            <a:off x="3950462" y="2628011"/>
            <a:ext cx="1243076" cy="1601991"/>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7" name="Text Placeholder 6"/>
          <p:cNvSpPr>
            <a:spLocks noGrp="1"/>
          </p:cNvSpPr>
          <p:nvPr>
            <p:ph type="body" sz="quarter" idx="10" hasCustomPrompt="1"/>
          </p:nvPr>
        </p:nvSpPr>
        <p:spPr>
          <a:xfrm>
            <a:off x="0" y="4716000"/>
            <a:ext cx="9144000" cy="666000"/>
          </a:xfrm>
          <a:prstGeom prst="rect">
            <a:avLst/>
          </a:prstGeom>
        </p:spPr>
        <p:txBody>
          <a:bodyPr lIns="0" tIns="0" rIns="0" bIns="0"/>
          <a:lstStyle>
            <a:lvl1pPr marL="0" indent="0" algn="ctr">
              <a:spcBef>
                <a:spcPts val="0"/>
              </a:spcBef>
              <a:buFontTx/>
              <a:buNone/>
              <a:defRPr sz="4800">
                <a:solidFill>
                  <a:schemeClr val="bg1"/>
                </a:solidFill>
              </a:defRPr>
            </a:lvl1pPr>
          </a:lstStyle>
          <a:p>
            <a:pPr lvl="0"/>
            <a:r>
              <a:rPr lang="de-DE" dirty="0" smtClean="0"/>
              <a:t>Thank you</a:t>
            </a:r>
            <a:endParaRPr lang="de-DE" dirty="0"/>
          </a:p>
        </p:txBody>
      </p:sp>
    </p:spTree>
    <p:extLst>
      <p:ext uri="{BB962C8B-B14F-4D97-AF65-F5344CB8AC3E}">
        <p14:creationId xmlns="" xmlns:p14="http://schemas.microsoft.com/office/powerpoint/2010/main" val="16447910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28000" y="828000"/>
            <a:ext cx="7488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de-DE" dirty="0" smtClean="0"/>
              <a:t>Click to add title</a:t>
            </a:r>
            <a:endParaRPr lang="de-DE" dirty="0"/>
          </a:p>
        </p:txBody>
      </p:sp>
      <p:pic>
        <p:nvPicPr>
          <p:cNvPr id="11" name="Picture 10"/>
          <p:cNvPicPr>
            <a:picLocks/>
          </p:cNvPicPr>
          <p:nvPr userDrawn="1">
            <p:custDataLst>
              <p:tags r:id="rId1"/>
            </p:custDataLst>
          </p:nvPr>
        </p:nvPicPr>
        <p:blipFill>
          <a:blip r:embed="rId3" cstate="print">
            <a:extLst>
              <a:ext uri="{28A0092B-C50C-407E-A947-70E740481C1C}">
                <a14:useLocalDpi xmlns=""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4" name="Textplatzhalter 3"/>
          <p:cNvSpPr>
            <a:spLocks noGrp="1"/>
          </p:cNvSpPr>
          <p:nvPr>
            <p:ph type="body" sz="quarter" idx="12" hasCustomPrompt="1"/>
          </p:nvPr>
        </p:nvSpPr>
        <p:spPr>
          <a:xfrm>
            <a:off x="828000" y="1368000"/>
            <a:ext cx="7488000" cy="374400"/>
          </a:xfrm>
          <a:prstGeom prst="rect">
            <a:avLst/>
          </a:prstGeom>
        </p:spPr>
        <p:txBody>
          <a:bodyPr lIns="0" tIns="0" rIns="0" bIns="0"/>
          <a:lstStyle>
            <a:lvl1pPr marL="0" indent="0">
              <a:spcBef>
                <a:spcPts val="0"/>
              </a:spcBef>
              <a:buFontTx/>
              <a:buNone/>
              <a:defRPr sz="2200"/>
            </a:lvl1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5" name="Textplatzhalter 4"/>
          <p:cNvSpPr>
            <a:spLocks noGrp="1"/>
          </p:cNvSpPr>
          <p:nvPr>
            <p:ph type="body" sz="quarter" idx="13"/>
          </p:nvPr>
        </p:nvSpPr>
        <p:spPr>
          <a:xfrm>
            <a:off x="828673" y="2124000"/>
            <a:ext cx="7488000" cy="3960000"/>
          </a:xfrm>
          <a:prstGeom prst="rect">
            <a:avLst/>
          </a:prstGeom>
        </p:spPr>
        <p:txBody>
          <a:bodyPr lIns="0" tIns="0" rIns="0" bIns="0" spcCol="432000"/>
          <a:lstStyle>
            <a:lvl1pPr marL="216000" indent="-216000">
              <a:spcBef>
                <a:spcPts val="0"/>
              </a:spcBef>
              <a:defRPr sz="1800"/>
            </a:lvl1pPr>
            <a:lvl2pPr marL="432000" indent="-216000">
              <a:spcBef>
                <a:spcPts val="0"/>
              </a:spcBef>
              <a:defRPr sz="1800"/>
            </a:lvl2pPr>
            <a:lvl3pPr marL="648000" indent="-216000">
              <a:spcBef>
                <a:spcPts val="0"/>
              </a:spcBef>
              <a:buFont typeface="Wingdings" panose="05000000000000000000" pitchFamily="2" charset="2"/>
              <a:buChar char="§"/>
              <a:defRPr sz="1800"/>
            </a:lvl3pPr>
            <a:lvl4pPr marL="864000" indent="-216000">
              <a:spcBef>
                <a:spcPts val="0"/>
              </a:spcBef>
              <a:buFont typeface="Arial" panose="020B0604020202020204" pitchFamily="34" charset="0"/>
              <a:buChar char="•"/>
              <a:defRPr sz="1800"/>
            </a:lvl4pPr>
            <a:lvl5pPr marL="1080000" indent="-228600">
              <a:spcBef>
                <a:spcPts val="0"/>
              </a:spcBef>
              <a:buFont typeface="Calibri" panose="020F0502020204030204" pitchFamily="34" charset="0"/>
              <a:buChar char="─"/>
              <a:defRPr sz="18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4" hasCustomPrompt="1"/>
          </p:nvPr>
        </p:nvSpPr>
        <p:spPr>
          <a:xfrm>
            <a:off x="1371600" y="6624638"/>
            <a:ext cx="914400" cy="914400"/>
          </a:xfrm>
          <a:prstGeom prst="rect">
            <a:avLst/>
          </a:prstGeom>
        </p:spPr>
        <p:txBody>
          <a:bodyPr/>
          <a:lstStyle/>
          <a:p>
            <a:pPr lvl="0"/>
            <a:r>
              <a:rPr lang="en-US" dirty="0" err="1" smtClean="0"/>
              <a:t>Clic</a:t>
            </a:r>
            <a:r>
              <a:rPr lang="en-US" dirty="0" smtClean="0"/>
              <a: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562604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20117264-5BBD-4983-BABC-9839F1C1C1E6}" type="slidenum">
              <a:rPr lang="en-US" smtClean="0"/>
              <a:pPr/>
              <a:t>‹#›</a:t>
            </a:fld>
            <a:endParaRPr lang="en-US" dirty="0"/>
          </a:p>
        </p:txBody>
      </p:sp>
      <p:sp>
        <p:nvSpPr>
          <p:cNvPr id="5" name="Date Placeholder 4"/>
          <p:cNvSpPr>
            <a:spLocks noGrp="1"/>
          </p:cNvSpPr>
          <p:nvPr>
            <p:ph type="dt" sz="half" idx="11"/>
          </p:nvPr>
        </p:nvSpPr>
        <p:spPr/>
        <p:txBody>
          <a:bodyPr/>
          <a:lstStyle/>
          <a:p>
            <a:fld id="{54A476B3-877E-4900-966F-3CE5724AA36B}" type="datetimeFigureOut">
              <a:rPr lang="en-US" smtClean="0"/>
              <a:pPr/>
              <a:t>10/19/2018</a:t>
            </a:fld>
            <a:endParaRPr lang="en-US" dirty="0"/>
          </a:p>
        </p:txBody>
      </p:sp>
    </p:spTree>
    <p:extLst>
      <p:ext uri="{BB962C8B-B14F-4D97-AF65-F5344CB8AC3E}">
        <p14:creationId xmlns="" xmlns:p14="http://schemas.microsoft.com/office/powerpoint/2010/main" val="861291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00100" y="5715000"/>
            <a:ext cx="7543800" cy="304800"/>
          </a:xfrm>
          <a:prstGeom prst="rect">
            <a:avLst/>
          </a:prstGeom>
        </p:spPr>
        <p:txBody>
          <a:bodyPr/>
          <a:lstStyle/>
          <a:p>
            <a:fld id="{968D5370-F066-4007-A614-8EEC0599E4E3}" type="datetimeFigureOut">
              <a:rPr lang="en-US" smtClean="0"/>
              <a:pPr/>
              <a:t>10/19/2018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64230A6-E906-416A-BED2-3FC1D2432631}" type="slidenum">
              <a:rPr lang="en-US" smtClean="0"/>
              <a:pPr/>
              <a:t>‹#›</a:t>
            </a:fld>
            <a:endParaRPr lang="en-US" dirty="0"/>
          </a:p>
        </p:txBody>
      </p:sp>
    </p:spTree>
    <p:extLst>
      <p:ext uri="{BB962C8B-B14F-4D97-AF65-F5344CB8AC3E}">
        <p14:creationId xmlns="" xmlns:p14="http://schemas.microsoft.com/office/powerpoint/2010/main" val="182954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2113" y="1714500"/>
            <a:ext cx="410368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4500"/>
            <a:ext cx="4103688" cy="4381500"/>
          </a:xfrm>
        </p:spPr>
        <p:txBody>
          <a:bodyPr/>
          <a:lstStyle/>
          <a:p>
            <a:endParaRPr lang="en-US" dirty="0"/>
          </a:p>
        </p:txBody>
      </p:sp>
      <p:sp>
        <p:nvSpPr>
          <p:cNvPr id="5" name="Slide Number Placeholder 4"/>
          <p:cNvSpPr>
            <a:spLocks noGrp="1"/>
          </p:cNvSpPr>
          <p:nvPr>
            <p:ph type="sldNum" sz="quarter" idx="10"/>
          </p:nvPr>
        </p:nvSpPr>
        <p:spPr/>
        <p:txBody>
          <a:bodyPr/>
          <a:lstStyle/>
          <a:p>
            <a:fld id="{20117264-5BBD-4983-BABC-9839F1C1C1E6}" type="slidenum">
              <a:rPr lang="en-US" smtClean="0"/>
              <a:pPr/>
              <a:t>‹#›</a:t>
            </a:fld>
            <a:endParaRPr lang="en-US" dirty="0"/>
          </a:p>
        </p:txBody>
      </p:sp>
      <p:sp>
        <p:nvSpPr>
          <p:cNvPr id="6" name="Date Placeholder 5"/>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410925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20117264-5BBD-4983-BABC-9839F1C1C1E6}" type="slidenum">
              <a:rPr lang="en-US" smtClean="0"/>
              <a:pPr/>
              <a:t>‹#›</a:t>
            </a:fld>
            <a:endParaRPr lang="en-US" dirty="0"/>
          </a:p>
        </p:txBody>
      </p:sp>
      <p:sp>
        <p:nvSpPr>
          <p:cNvPr id="4" name="Date Placeholder 3"/>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366662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17264-5BBD-4983-BABC-9839F1C1C1E6}" type="slidenum">
              <a:rPr lang="en-US" smtClean="0"/>
              <a:pPr/>
              <a:t>‹#›</a:t>
            </a:fld>
            <a:endParaRPr lang="en-US" dirty="0"/>
          </a:p>
        </p:txBody>
      </p:sp>
      <p:sp>
        <p:nvSpPr>
          <p:cNvPr id="5" name="Date Placeholder 4"/>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13077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92113" y="1714500"/>
            <a:ext cx="4103687" cy="4381500"/>
          </a:xfrm>
        </p:spPr>
        <p:txBody>
          <a:bodyPr/>
          <a:lstStyle/>
          <a:p>
            <a:endParaRPr lang="en-US" dirty="0"/>
          </a:p>
        </p:txBody>
      </p:sp>
      <p:sp>
        <p:nvSpPr>
          <p:cNvPr id="4" name="Text Placeholder 3"/>
          <p:cNvSpPr>
            <a:spLocks noGrp="1"/>
          </p:cNvSpPr>
          <p:nvPr>
            <p:ph type="body" sz="half" idx="2"/>
          </p:nvPr>
        </p:nvSpPr>
        <p:spPr>
          <a:xfrm>
            <a:off x="4648200" y="1714500"/>
            <a:ext cx="4103688"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20117264-5BBD-4983-BABC-9839F1C1C1E6}" type="slidenum">
              <a:rPr lang="en-US" smtClean="0"/>
              <a:pPr/>
              <a:t>‹#›</a:t>
            </a:fld>
            <a:endParaRPr lang="en-US" dirty="0"/>
          </a:p>
        </p:txBody>
      </p:sp>
      <p:sp>
        <p:nvSpPr>
          <p:cNvPr id="6" name="Date Placeholder 5"/>
          <p:cNvSpPr>
            <a:spLocks noGrp="1"/>
          </p:cNvSpPr>
          <p:nvPr>
            <p:ph type="dt" sz="half" idx="11"/>
          </p:nvPr>
        </p:nvSpPr>
        <p:spPr/>
        <p:txBody>
          <a:bodyPr/>
          <a:lstStyle/>
          <a:p>
            <a:endParaRPr lang="en-US" dirty="0"/>
          </a:p>
        </p:txBody>
      </p:sp>
    </p:spTree>
    <p:extLst>
      <p:ext uri="{BB962C8B-B14F-4D97-AF65-F5344CB8AC3E}">
        <p14:creationId xmlns="" xmlns:p14="http://schemas.microsoft.com/office/powerpoint/2010/main" val="319778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orizontal image">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4" cstate="print">
            <a:extLst>
              <a:ext uri="{28A0092B-C50C-407E-A947-70E740481C1C}">
                <a14:useLocalDpi xmlns=""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8" name="Inhaltsplatzhalter 6"/>
          <p:cNvSpPr>
            <a:spLocks noGrp="1"/>
          </p:cNvSpPr>
          <p:nvPr>
            <p:ph sz="half" idx="2" hasCustomPrompt="1"/>
            <p:custDataLst>
              <p:tags r:id="rId2"/>
            </p:custDataLst>
          </p:nvPr>
        </p:nvSpPr>
        <p:spPr>
          <a:xfrm>
            <a:off x="0" y="2123999"/>
            <a:ext cx="5655945" cy="39600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wrap="square" lIns="0" tIns="0" rIns="0" bIns="0"/>
          <a:lstStyle>
            <a:lvl1pPr marL="0" indent="0">
              <a:buFontTx/>
              <a:buNone/>
              <a:defRPr sz="2200">
                <a:solidFill>
                  <a:schemeClr val="tx1"/>
                </a:solidFill>
              </a:defRPr>
            </a:lvl1pPr>
          </a:lstStyle>
          <a:p>
            <a:r>
              <a:rPr lang="de-DE" dirty="0" err="1" smtClean="0">
                <a:solidFill>
                  <a:srgbClr val="FFFFFF"/>
                </a:solidFill>
              </a:rPr>
              <a:t>Choose</a:t>
            </a:r>
            <a:r>
              <a:rPr lang="de-DE" dirty="0" smtClean="0">
                <a:solidFill>
                  <a:srgbClr val="FFFFFF"/>
                </a:solidFill>
              </a:rPr>
              <a:t> </a:t>
            </a:r>
            <a:r>
              <a:rPr lang="de-DE" dirty="0" err="1" smtClean="0">
                <a:solidFill>
                  <a:srgbClr val="FFFFFF"/>
                </a:solidFill>
              </a:rPr>
              <a:t>icon</a:t>
            </a:r>
            <a:r>
              <a:rPr lang="de-DE" dirty="0" smtClean="0">
                <a:solidFill>
                  <a:srgbClr val="FFFFFF"/>
                </a:solidFill>
              </a:rPr>
              <a:t> </a:t>
            </a:r>
            <a:r>
              <a:rPr lang="de-DE" dirty="0" err="1" smtClean="0">
                <a:solidFill>
                  <a:srgbClr val="FFFFFF"/>
                </a:solidFill>
              </a:rPr>
              <a:t>to</a:t>
            </a:r>
            <a:r>
              <a:rPr lang="de-DE" dirty="0" smtClean="0">
                <a:solidFill>
                  <a:srgbClr val="FFFFFF"/>
                </a:solidFill>
              </a:rPr>
              <a:t> </a:t>
            </a:r>
            <a:r>
              <a:rPr lang="de-DE" dirty="0" err="1" smtClean="0">
                <a:solidFill>
                  <a:srgbClr val="FFFFFF"/>
                </a:solidFill>
              </a:rPr>
              <a:t>add</a:t>
            </a:r>
            <a:r>
              <a:rPr lang="de-DE" dirty="0" smtClean="0">
                <a:solidFill>
                  <a:srgbClr val="FFFFFF"/>
                </a:solidFill>
              </a:rPr>
              <a:t> </a:t>
            </a:r>
            <a:r>
              <a:rPr lang="de-DE" dirty="0" err="1" smtClean="0">
                <a:solidFill>
                  <a:srgbClr val="FFFFFF"/>
                </a:solidFill>
              </a:rPr>
              <a:t>image</a:t>
            </a:r>
            <a:endParaRPr lang="en-US" dirty="0">
              <a:solidFill>
                <a:srgbClr val="FFFFFF"/>
              </a:solidFill>
            </a:endParaRPr>
          </a:p>
        </p:txBody>
      </p:sp>
      <p:sp>
        <p:nvSpPr>
          <p:cNvPr id="7" name="Text Placeholder 2"/>
          <p:cNvSpPr>
            <a:spLocks noGrp="1"/>
          </p:cNvSpPr>
          <p:nvPr>
            <p:ph type="body" sz="quarter" idx="10" hasCustomPrompt="1"/>
          </p:nvPr>
        </p:nvSpPr>
        <p:spPr>
          <a:xfrm>
            <a:off x="828000" y="828000"/>
            <a:ext cx="7488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de-DE" dirty="0" smtClean="0"/>
              <a:t>Click to add title</a:t>
            </a:r>
            <a:endParaRPr lang="de-DE" dirty="0"/>
          </a:p>
        </p:txBody>
      </p:sp>
      <p:sp>
        <p:nvSpPr>
          <p:cNvPr id="12" name="Textplatzhalter 3"/>
          <p:cNvSpPr>
            <a:spLocks noGrp="1"/>
          </p:cNvSpPr>
          <p:nvPr>
            <p:ph type="body" sz="quarter" idx="12" hasCustomPrompt="1"/>
          </p:nvPr>
        </p:nvSpPr>
        <p:spPr>
          <a:xfrm>
            <a:off x="828000" y="1368000"/>
            <a:ext cx="7488000" cy="374400"/>
          </a:xfrm>
          <a:prstGeom prst="rect">
            <a:avLst/>
          </a:prstGeom>
        </p:spPr>
        <p:txBody>
          <a:bodyPr lIns="0" tIns="0" rIns="0" bIns="0"/>
          <a:lstStyle>
            <a:lvl1pPr marL="0" indent="0">
              <a:spcBef>
                <a:spcPts val="0"/>
              </a:spcBef>
              <a:buFontTx/>
              <a:buNone/>
              <a:defRPr sz="2200"/>
            </a:lvl1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9" name="Textplatzhalter 2"/>
          <p:cNvSpPr>
            <a:spLocks noGrp="1"/>
          </p:cNvSpPr>
          <p:nvPr>
            <p:ph type="body" sz="quarter" idx="14" hasCustomPrompt="1"/>
          </p:nvPr>
        </p:nvSpPr>
        <p:spPr>
          <a:xfrm>
            <a:off x="5904000" y="2124000"/>
            <a:ext cx="2412000" cy="3960000"/>
          </a:xfrm>
          <a:prstGeom prst="rect">
            <a:avLst/>
          </a:prstGeom>
        </p:spPr>
        <p:txBody>
          <a:bodyPr lIns="0" tIns="0" rIns="0" bIns="0"/>
          <a:lstStyle>
            <a:lvl1pPr marL="180000" indent="-180000">
              <a:spcBef>
                <a:spcPts val="0"/>
              </a:spcBef>
              <a:defRPr sz="1600" baseline="0"/>
            </a:lvl1pPr>
            <a:lvl2pPr marL="360000" indent="-180000">
              <a:spcBef>
                <a:spcPts val="0"/>
              </a:spcBef>
              <a:defRPr sz="1600"/>
            </a:lvl2pPr>
            <a:lvl3pPr marL="540000" indent="-180000">
              <a:spcBef>
                <a:spcPts val="0"/>
              </a:spcBef>
              <a:buFont typeface="Wingdings" panose="05000000000000000000" pitchFamily="2" charset="2"/>
              <a:buChar char="§"/>
              <a:defRPr sz="1600"/>
            </a:lvl3pPr>
            <a:lvl4pPr marL="720000" indent="-180000" algn="l" defTabSz="914400" rtl="0" eaLnBrk="1" latinLnBrk="0" hangingPunct="1">
              <a:spcBef>
                <a:spcPts val="0"/>
              </a:spcBef>
              <a:buFont typeface="Arial" panose="020B0604020202020204" pitchFamily="34" charset="0"/>
              <a:buChar char="•"/>
              <a:defRPr lang="de-DE" sz="1600" kern="1200" dirty="0" smtClean="0">
                <a:solidFill>
                  <a:schemeClr val="tx1"/>
                </a:solidFill>
                <a:latin typeface="+mn-lt"/>
                <a:ea typeface="+mn-ea"/>
                <a:cs typeface="+mn-cs"/>
              </a:defRPr>
            </a:lvl4pPr>
            <a:lvl5pPr marL="900000" indent="-180000">
              <a:spcBef>
                <a:spcPts val="0"/>
              </a:spcBef>
              <a:buFont typeface="Calibri" panose="020F0502020204030204" pitchFamily="34" charset="0"/>
              <a:buChar char="─"/>
              <a:defRPr sz="16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2"/>
            <a:r>
              <a:rPr lang="de-DE" sz="1600" dirty="0" smtClean="0"/>
              <a:t>Click </a:t>
            </a:r>
            <a:r>
              <a:rPr lang="de-DE" sz="1600" dirty="0" err="1" smtClean="0"/>
              <a:t>to</a:t>
            </a:r>
            <a:r>
              <a:rPr lang="de-DE" sz="1600" dirty="0" smtClean="0"/>
              <a:t> </a:t>
            </a:r>
            <a:r>
              <a:rPr lang="de-DE" sz="1600" dirty="0" err="1" smtClean="0"/>
              <a:t>add</a:t>
            </a:r>
            <a:r>
              <a:rPr lang="de-DE" sz="1600" dirty="0" smtClean="0"/>
              <a:t> </a:t>
            </a:r>
            <a:r>
              <a:rPr lang="de-DE" sz="1600" dirty="0" err="1" smtClean="0"/>
              <a:t>text</a:t>
            </a:r>
            <a:endParaRPr lang="de-DE" sz="1600" dirty="0" smtClean="0"/>
          </a:p>
          <a:p>
            <a:pPr lvl="3"/>
            <a:r>
              <a:rPr lang="de-DE" sz="1600" dirty="0" smtClean="0"/>
              <a:t>Click </a:t>
            </a:r>
            <a:r>
              <a:rPr lang="de-DE" sz="1600" dirty="0" err="1" smtClean="0"/>
              <a:t>to</a:t>
            </a:r>
            <a:r>
              <a:rPr lang="de-DE" sz="1600" dirty="0" smtClean="0"/>
              <a:t> </a:t>
            </a:r>
            <a:r>
              <a:rPr lang="de-DE" sz="1600" dirty="0" err="1" smtClean="0"/>
              <a:t>add</a:t>
            </a:r>
            <a:r>
              <a:rPr lang="de-DE" sz="1600" dirty="0" smtClean="0"/>
              <a:t> </a:t>
            </a:r>
            <a:r>
              <a:rPr lang="de-DE" sz="1600" dirty="0" err="1" smtClean="0"/>
              <a:t>text</a:t>
            </a:r>
            <a:endParaRPr lang="de-DE" sz="1600" dirty="0" smtClean="0"/>
          </a:p>
          <a:p>
            <a:pPr lvl="4"/>
            <a:r>
              <a:rPr lang="de-DE" sz="1600" dirty="0" smtClean="0"/>
              <a:t>Click </a:t>
            </a:r>
            <a:r>
              <a:rPr lang="de-DE" sz="1600" dirty="0" err="1" smtClean="0"/>
              <a:t>to</a:t>
            </a:r>
            <a:r>
              <a:rPr lang="de-DE" sz="1600" dirty="0" smtClean="0"/>
              <a:t> </a:t>
            </a:r>
            <a:r>
              <a:rPr lang="de-DE" sz="1600" dirty="0" err="1" smtClean="0"/>
              <a:t>add</a:t>
            </a:r>
            <a:r>
              <a:rPr lang="de-DE" sz="1600" dirty="0" smtClean="0"/>
              <a:t> </a:t>
            </a:r>
            <a:r>
              <a:rPr lang="de-DE" sz="1600" dirty="0" err="1" smtClean="0"/>
              <a:t>text</a:t>
            </a:r>
            <a:endParaRPr lang="de-DE" sz="1600" dirty="0" smtClean="0"/>
          </a:p>
        </p:txBody>
      </p:sp>
    </p:spTree>
    <p:extLst>
      <p:ext uri="{BB962C8B-B14F-4D97-AF65-F5344CB8AC3E}">
        <p14:creationId xmlns="" xmlns:p14="http://schemas.microsoft.com/office/powerpoint/2010/main" val="41513896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lstStyle>
            <a:lvl1pPr marL="0" indent="0" algn="l">
              <a:spcBef>
                <a:spcPts val="0"/>
              </a:spcBef>
              <a:buFontTx/>
              <a:buNone/>
              <a:defRPr baseline="0">
                <a:solidFill>
                  <a:schemeClr val="tx1"/>
                </a:solidFill>
                <a:latin typeface="Calibri"/>
                <a:cs typeface="Calibri"/>
              </a:defRPr>
            </a:lvl1pPr>
          </a:lstStyle>
          <a:p>
            <a:pPr lvl="0"/>
            <a:r>
              <a:rPr lang="en-US" noProof="0" dirty="0" smtClean="0"/>
              <a:t>Click to add text</a:t>
            </a:r>
          </a:p>
          <a:p>
            <a:pPr lvl="0"/>
            <a:endParaRPr lang="en-US" noProof="0" dirty="0" smtClean="0"/>
          </a:p>
        </p:txBody>
      </p:sp>
    </p:spTree>
    <p:extLst>
      <p:ext uri="{BB962C8B-B14F-4D97-AF65-F5344CB8AC3E}">
        <p14:creationId xmlns="" xmlns:p14="http://schemas.microsoft.com/office/powerpoint/2010/main" val="3931130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image" Target="../media/image1.gif"/><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p:cNvPicPr>
            <a:picLocks/>
          </p:cNvPicPr>
          <p:nvPr userDrawn="1">
            <p:custDataLst>
              <p:tags r:id="rId13"/>
            </p:custDataLst>
          </p:nvPr>
        </p:nvPicPr>
        <p:blipFill>
          <a:blip r:embed="rId21" cstate="print">
            <a:extLst>
              <a:ext uri="{28A0092B-C50C-407E-A947-70E740481C1C}">
                <a14:useLocalDpi xmlns="" xmlns:a14="http://schemas.microsoft.com/office/drawing/2010/main" val="0"/>
              </a:ext>
            </a:extLst>
          </a:blip>
          <a:stretch>
            <a:fillRect/>
          </a:stretch>
        </p:blipFill>
        <p:spPr>
          <a:xfrm>
            <a:off x="0" y="0"/>
            <a:ext cx="9144000" cy="4572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pic>
        <p:nvPicPr>
          <p:cNvPr id="5" name="Picture 4"/>
          <p:cNvPicPr>
            <a:picLocks/>
          </p:cNvPicPr>
          <p:nvPr userDrawn="1">
            <p:custDataLst>
              <p:tags r:id="rId14"/>
            </p:custDataLst>
          </p:nvPr>
        </p:nvPicPr>
        <p:blipFill>
          <a:blip r:embed="rId22" cstate="print">
            <a:extLst>
              <a:ext uri="{28A0092B-C50C-407E-A947-70E740481C1C}">
                <a14:useLocalDpi xmlns="" xmlns:a14="http://schemas.microsoft.com/office/drawing/2010/main" val="0"/>
              </a:ext>
            </a:extLst>
          </a:blip>
          <a:stretch>
            <a:fillRect/>
          </a:stretch>
        </p:blipFill>
        <p:spPr>
          <a:xfrm>
            <a:off x="247650" y="130175"/>
            <a:ext cx="990600" cy="19685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1027" name="Rectangle 2"/>
          <p:cNvSpPr>
            <a:spLocks noGrp="1" noChangeArrowheads="1"/>
          </p:cNvSpPr>
          <p:nvPr>
            <p:ph type="title"/>
            <p:custDataLst>
              <p:tags r:id="rId15"/>
            </p:custDataLst>
          </p:nvPr>
        </p:nvSpPr>
        <p:spPr bwMode="auto">
          <a:xfrm>
            <a:off x="392113" y="565150"/>
            <a:ext cx="8359775"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p>
            <a:pPr lvl="0" algn="l" rtl="0" eaLnBrk="0" fontAlgn="base" hangingPunct="0">
              <a:spcBef>
                <a:spcPct val="0"/>
              </a:spcBef>
              <a:spcAft>
                <a:spcPct val="0"/>
              </a:spcAft>
              <a:buNone/>
            </a:pPr>
            <a:r>
              <a:rPr lang="en-US" smtClean="0"/>
              <a:t>Click to edit Master title style</a:t>
            </a:r>
          </a:p>
        </p:txBody>
      </p:sp>
      <p:sp>
        <p:nvSpPr>
          <p:cNvPr id="1030" name="Rectangle 6"/>
          <p:cNvSpPr>
            <a:spLocks noGrp="1" noChangeArrowheads="1"/>
          </p:cNvSpPr>
          <p:nvPr>
            <p:ph type="sldNum" sz="quarter" idx="4"/>
            <p:custDataLst>
              <p:tags r:id="rId16"/>
            </p:custDataLst>
          </p:nvPr>
        </p:nvSpPr>
        <p:spPr bwMode="auto">
          <a:xfrm>
            <a:off x="8578850" y="6578600"/>
            <a:ext cx="317500" cy="152400"/>
          </a:xfrm>
          <a:prstGeom prst="rect">
            <a:avLst/>
          </a:prstGeom>
          <a:noFill/>
          <a:ln w="0">
            <a:noFill/>
            <a:miter lim="800000"/>
            <a:headEnd/>
            <a:tailEnd/>
          </a:ln>
          <a:effectLst/>
          <a:extLst>
            <a:ext uri="{91240B29-F687-4F45-9708-019B960494DF}">
              <a14:hiddenLine xmlns="" xmlns:a14="http://schemas.microsoft.com/office/drawing/2010/main" w="0">
                <a:solidFill>
                  <a:schemeClr val="tx1"/>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lvl1pPr algn="r">
              <a:spcBef>
                <a:spcPts val="0"/>
              </a:spcBef>
              <a:spcAft>
                <a:spcPts val="0"/>
              </a:spcAft>
              <a:defRPr sz="1000">
                <a:solidFill>
                  <a:srgbClr val="000000"/>
                </a:solidFill>
              </a:defRPr>
            </a:lvl1pPr>
          </a:lstStyle>
          <a:p>
            <a:fld id="{20117264-5BBD-4983-BABC-9839F1C1C1E6}" type="slidenum">
              <a:rPr lang="en-US" smtClean="0"/>
              <a:pPr/>
              <a:t>‹#›</a:t>
            </a:fld>
            <a:endParaRPr lang="en-US" dirty="0"/>
          </a:p>
        </p:txBody>
      </p:sp>
      <p:sp>
        <p:nvSpPr>
          <p:cNvPr id="1029" name="Rectangle 11"/>
          <p:cNvSpPr>
            <a:spLocks noGrp="1" noChangeArrowheads="1"/>
          </p:cNvSpPr>
          <p:nvPr>
            <p:ph type="body" idx="1"/>
            <p:custDataLst>
              <p:tags r:id="rId17"/>
            </p:custDataLst>
          </p:nvPr>
        </p:nvSpPr>
        <p:spPr bwMode="auto">
          <a:xfrm>
            <a:off x="392113" y="1714500"/>
            <a:ext cx="8359775" cy="4381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TextBox 3"/>
          <p:cNvSpPr txBox="1"/>
          <p:nvPr userDrawn="1">
            <p:custDataLst>
              <p:tags r:id="rId18"/>
            </p:custDataLst>
          </p:nvPr>
        </p:nvSpPr>
        <p:spPr>
          <a:xfrm>
            <a:off x="247650" y="6578600"/>
            <a:ext cx="1841500" cy="152400"/>
          </a:xfrm>
          <a:prstGeom prst="rect">
            <a:avLst/>
          </a:prstGeom>
          <a:noFill/>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b">
            <a:noAutofit/>
          </a:bodyPr>
          <a:lstStyle/>
          <a:p>
            <a:pPr>
              <a:spcBef>
                <a:spcPts val="0"/>
              </a:spcBef>
              <a:spcAft>
                <a:spcPts val="0"/>
              </a:spcAft>
            </a:pPr>
            <a:r>
              <a:rPr lang="en-US" sz="1000" dirty="0" smtClean="0">
                <a:solidFill>
                  <a:srgbClr val="000000"/>
                </a:solidFill>
              </a:rPr>
              <a:t>Confidential</a:t>
            </a:r>
            <a:endParaRPr lang="en-US" sz="1000" dirty="0">
              <a:solidFill>
                <a:srgbClr val="000000"/>
              </a:solidFill>
            </a:endParaRPr>
          </a:p>
        </p:txBody>
      </p:sp>
      <p:sp>
        <p:nvSpPr>
          <p:cNvPr id="3" name="TextBox 2"/>
          <p:cNvSpPr txBox="1"/>
          <p:nvPr userDrawn="1">
            <p:custDataLst>
              <p:tags r:id="rId19"/>
            </p:custDataLst>
          </p:nvPr>
        </p:nvSpPr>
        <p:spPr>
          <a:xfrm>
            <a:off x="2032000" y="6578600"/>
            <a:ext cx="5080000" cy="152400"/>
          </a:xfrm>
          <a:prstGeom prst="rect">
            <a:avLst/>
          </a:prstGeom>
          <a:noFill/>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b">
            <a:noAutofit/>
          </a:bodyPr>
          <a:lstStyle/>
          <a:p>
            <a:pPr algn="ctr">
              <a:spcBef>
                <a:spcPts val="0"/>
              </a:spcBef>
              <a:spcAft>
                <a:spcPts val="0"/>
              </a:spcAft>
            </a:pPr>
            <a:endParaRPr lang="en-US" sz="800" dirty="0">
              <a:solidFill>
                <a:srgbClr val="000000"/>
              </a:solidFill>
            </a:endParaRPr>
          </a:p>
        </p:txBody>
      </p:sp>
      <p:sp>
        <p:nvSpPr>
          <p:cNvPr id="7" name="Date Placeholder 6" hidden="1"/>
          <p:cNvSpPr>
            <a:spLocks noGrp="1"/>
          </p:cNvSpPr>
          <p:nvPr>
            <p:ph type="dt" sz="half" idx="2"/>
            <p:custDataLst>
              <p:tags r:id="rId20"/>
            </p:custDataLst>
          </p:nvPr>
        </p:nvSpPr>
        <p:spPr>
          <a:xfrm>
            <a:off x="800100" y="5715000"/>
            <a:ext cx="7543800" cy="3048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ctr"/>
          <a:lstStyle>
            <a:lvl1pPr algn="l">
              <a:spcBef>
                <a:spcPts val="0"/>
              </a:spcBef>
              <a:spcAft>
                <a:spcPts val="0"/>
              </a:spcAft>
              <a:defRPr sz="1900">
                <a:solidFill>
                  <a:srgbClr val="FFFFFF"/>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8" r:id="rId8"/>
    <p:sldLayoutId id="2147483660" r:id="rId9"/>
    <p:sldLayoutId id="2147483661" r:id="rId10"/>
    <p:sldLayoutId id="2147483662" r:id="rId11"/>
  </p:sldLayoutIdLst>
  <p:timing>
    <p:tnLst>
      <p:par>
        <p:cTn id="1" dur="indefinite" restart="never" nodeType="tmRoot"/>
      </p:par>
    </p:tnLst>
  </p:timing>
  <p:txStyles>
    <p:titleStyle>
      <a:lvl1pPr algn="l" rtl="0" eaLnBrk="0" fontAlgn="base" hangingPunct="0">
        <a:spcBef>
          <a:spcPct val="0"/>
        </a:spcBef>
        <a:spcAft>
          <a:spcPct val="0"/>
        </a:spcAft>
        <a:defRPr sz="3000" b="0" i="0" u="none">
          <a:solidFill>
            <a:srgbClr val="000000"/>
          </a:solidFill>
          <a:latin typeface="Arial"/>
          <a:ea typeface="+mj-ea"/>
          <a:cs typeface="+mj-cs"/>
        </a:defRPr>
      </a:lvl1pPr>
      <a:lvl2pPr algn="l" rtl="0" eaLnBrk="0" fontAlgn="base" hangingPunct="0">
        <a:spcBef>
          <a:spcPct val="0"/>
        </a:spcBef>
        <a:spcAft>
          <a:spcPct val="0"/>
        </a:spcAft>
        <a:defRPr sz="3000">
          <a:solidFill>
            <a:srgbClr val="000000"/>
          </a:solidFill>
          <a:latin typeface="Arial" charset="0"/>
        </a:defRPr>
      </a:lvl2pPr>
      <a:lvl3pPr algn="l" rtl="0" eaLnBrk="0" fontAlgn="base" hangingPunct="0">
        <a:spcBef>
          <a:spcPct val="0"/>
        </a:spcBef>
        <a:spcAft>
          <a:spcPct val="0"/>
        </a:spcAft>
        <a:defRPr sz="3000">
          <a:solidFill>
            <a:srgbClr val="000000"/>
          </a:solidFill>
          <a:latin typeface="Arial" charset="0"/>
        </a:defRPr>
      </a:lvl3pPr>
      <a:lvl4pPr algn="l" rtl="0" eaLnBrk="0" fontAlgn="base" hangingPunct="0">
        <a:spcBef>
          <a:spcPct val="0"/>
        </a:spcBef>
        <a:spcAft>
          <a:spcPct val="0"/>
        </a:spcAft>
        <a:defRPr sz="3000">
          <a:solidFill>
            <a:srgbClr val="000000"/>
          </a:solidFill>
          <a:latin typeface="Arial" charset="0"/>
        </a:defRPr>
      </a:lvl4pPr>
      <a:lvl5pPr algn="l" rtl="0" eaLnBrk="0" fontAlgn="base" hangingPunct="0">
        <a:spcBef>
          <a:spcPct val="0"/>
        </a:spcBef>
        <a:spcAft>
          <a:spcPct val="0"/>
        </a:spcAft>
        <a:defRPr sz="3000">
          <a:solidFill>
            <a:srgbClr val="000000"/>
          </a:solidFill>
          <a:latin typeface="Arial" charset="0"/>
        </a:defRPr>
      </a:lvl5pPr>
      <a:lvl6pPr marL="457200" algn="l" rtl="0" fontAlgn="base">
        <a:spcBef>
          <a:spcPct val="0"/>
        </a:spcBef>
        <a:spcAft>
          <a:spcPct val="0"/>
        </a:spcAft>
        <a:defRPr sz="3000">
          <a:solidFill>
            <a:srgbClr val="000000"/>
          </a:solidFill>
          <a:latin typeface="Arial" charset="0"/>
        </a:defRPr>
      </a:lvl6pPr>
      <a:lvl7pPr marL="914400" algn="l" rtl="0" fontAlgn="base">
        <a:spcBef>
          <a:spcPct val="0"/>
        </a:spcBef>
        <a:spcAft>
          <a:spcPct val="0"/>
        </a:spcAft>
        <a:defRPr sz="3000">
          <a:solidFill>
            <a:srgbClr val="000000"/>
          </a:solidFill>
          <a:latin typeface="Arial" charset="0"/>
        </a:defRPr>
      </a:lvl7pPr>
      <a:lvl8pPr marL="1371600" algn="l" rtl="0" fontAlgn="base">
        <a:spcBef>
          <a:spcPct val="0"/>
        </a:spcBef>
        <a:spcAft>
          <a:spcPct val="0"/>
        </a:spcAft>
        <a:defRPr sz="3000">
          <a:solidFill>
            <a:srgbClr val="000000"/>
          </a:solidFill>
          <a:latin typeface="Arial" charset="0"/>
        </a:defRPr>
      </a:lvl8pPr>
      <a:lvl9pPr marL="1828800" algn="l" rtl="0" fontAlgn="base">
        <a:spcBef>
          <a:spcPct val="0"/>
        </a:spcBef>
        <a:spcAft>
          <a:spcPct val="0"/>
        </a:spcAft>
        <a:defRPr sz="3000">
          <a:solidFill>
            <a:srgbClr val="000000"/>
          </a:solidFill>
          <a:latin typeface="Arial" charset="0"/>
        </a:defRPr>
      </a:lvl9pPr>
    </p:titleStyle>
    <p:bodyStyle>
      <a:lvl1pPr marL="2540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ea typeface="+mn-ea"/>
          <a:cs typeface="+mn-cs"/>
        </a:defRPr>
      </a:lvl1pPr>
      <a:lvl2pPr marL="711200" indent="-254000" algn="l" rtl="0" eaLnBrk="0" fontAlgn="base" hangingPunct="0">
        <a:lnSpc>
          <a:spcPct val="105000"/>
        </a:lnSpc>
        <a:spcBef>
          <a:spcPct val="20000"/>
        </a:spcBef>
        <a:spcAft>
          <a:spcPct val="0"/>
        </a:spcAft>
        <a:buClrTx/>
        <a:buSzPct val="100000"/>
        <a:buFontTx/>
        <a:buChar char="–"/>
        <a:defRPr sz="2000" b="0" i="0" u="none">
          <a:solidFill>
            <a:srgbClr val="000000"/>
          </a:solidFill>
          <a:latin typeface="Arial"/>
        </a:defRPr>
      </a:lvl2pPr>
      <a:lvl3pPr marL="1168400" indent="-254000" algn="l" rtl="0" eaLnBrk="0" fontAlgn="base" hangingPunct="0">
        <a:lnSpc>
          <a:spcPct val="105000"/>
        </a:lnSpc>
        <a:spcBef>
          <a:spcPct val="20000"/>
        </a:spcBef>
        <a:spcAft>
          <a:spcPct val="0"/>
        </a:spcAft>
        <a:buClrTx/>
        <a:buSzPct val="100000"/>
        <a:buFontTx/>
        <a:buChar char="•"/>
        <a:defRPr sz="1800" b="0" i="0" u="none">
          <a:solidFill>
            <a:srgbClr val="000000"/>
          </a:solidFill>
          <a:latin typeface="Arial"/>
        </a:defRPr>
      </a:lvl3pPr>
      <a:lvl4pPr marL="16256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4pPr>
      <a:lvl5pPr marL="2082800" indent="-254000" algn="l" rtl="0" eaLnBrk="0" fontAlgn="base" hangingPunct="0">
        <a:lnSpc>
          <a:spcPct val="105000"/>
        </a:lnSpc>
        <a:spcBef>
          <a:spcPct val="20000"/>
        </a:spcBef>
        <a:spcAft>
          <a:spcPct val="0"/>
        </a:spcAft>
        <a:buClrTx/>
        <a:buSzPct val="100000"/>
        <a:buFontTx/>
        <a:buChar char="–"/>
        <a:defRPr sz="1600" b="0" i="0" u="none">
          <a:solidFill>
            <a:srgbClr val="000000"/>
          </a:solidFill>
          <a:latin typeface="Arial"/>
        </a:defRPr>
      </a:lvl5pPr>
      <a:lvl6pPr marL="2540000" indent="-254000" algn="l" rtl="0" fontAlgn="base">
        <a:lnSpc>
          <a:spcPct val="105000"/>
        </a:lnSpc>
        <a:spcBef>
          <a:spcPct val="20000"/>
        </a:spcBef>
        <a:spcAft>
          <a:spcPct val="0"/>
        </a:spcAft>
        <a:buSzPct val="100000"/>
        <a:buChar char="–"/>
        <a:defRPr sz="1600">
          <a:solidFill>
            <a:srgbClr val="000000"/>
          </a:solidFill>
          <a:latin typeface="+mn-lt"/>
        </a:defRPr>
      </a:lvl6pPr>
      <a:lvl7pPr marL="2997200" indent="-254000" algn="l" rtl="0" fontAlgn="base">
        <a:lnSpc>
          <a:spcPct val="105000"/>
        </a:lnSpc>
        <a:spcBef>
          <a:spcPct val="20000"/>
        </a:spcBef>
        <a:spcAft>
          <a:spcPct val="0"/>
        </a:spcAft>
        <a:buSzPct val="100000"/>
        <a:buChar char="–"/>
        <a:defRPr sz="1600">
          <a:solidFill>
            <a:srgbClr val="000000"/>
          </a:solidFill>
          <a:latin typeface="+mn-lt"/>
        </a:defRPr>
      </a:lvl7pPr>
      <a:lvl8pPr marL="3454400" indent="-254000" algn="l" rtl="0" fontAlgn="base">
        <a:lnSpc>
          <a:spcPct val="105000"/>
        </a:lnSpc>
        <a:spcBef>
          <a:spcPct val="20000"/>
        </a:spcBef>
        <a:spcAft>
          <a:spcPct val="0"/>
        </a:spcAft>
        <a:buSzPct val="100000"/>
        <a:buChar char="–"/>
        <a:defRPr sz="1600">
          <a:solidFill>
            <a:srgbClr val="000000"/>
          </a:solidFill>
          <a:latin typeface="+mn-lt"/>
        </a:defRPr>
      </a:lvl8pPr>
      <a:lvl9pPr marL="3911600" indent="-254000" algn="l" rtl="0" fontAlgn="base">
        <a:lnSpc>
          <a:spcPct val="105000"/>
        </a:lnSpc>
        <a:spcBef>
          <a:spcPct val="20000"/>
        </a:spcBef>
        <a:spcAft>
          <a:spcPct val="0"/>
        </a:spcAft>
        <a:buSzPct val="100000"/>
        <a:buChar char="–"/>
        <a:defRPr sz="16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66.xml"/><Relationship Id="rId7" Type="http://schemas.openxmlformats.org/officeDocument/2006/relationships/slideLayout" Target="../slideLayouts/slideLayout4.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10" Type="http://schemas.openxmlformats.org/officeDocument/2006/relationships/image" Target="../media/image20.png"/><Relationship Id="rId4" Type="http://schemas.openxmlformats.org/officeDocument/2006/relationships/tags" Target="../tags/tag167.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26" Type="http://schemas.openxmlformats.org/officeDocument/2006/relationships/tags" Target="../tags/tag195.xml"/><Relationship Id="rId39" Type="http://schemas.openxmlformats.org/officeDocument/2006/relationships/tags" Target="../tags/tag208.xml"/><Relationship Id="rId3" Type="http://schemas.openxmlformats.org/officeDocument/2006/relationships/tags" Target="../tags/tag172.xml"/><Relationship Id="rId21" Type="http://schemas.openxmlformats.org/officeDocument/2006/relationships/tags" Target="../tags/tag190.xml"/><Relationship Id="rId34" Type="http://schemas.openxmlformats.org/officeDocument/2006/relationships/tags" Target="../tags/tag203.xml"/><Relationship Id="rId42" Type="http://schemas.openxmlformats.org/officeDocument/2006/relationships/tags" Target="../tags/tag211.xml"/><Relationship Id="rId47" Type="http://schemas.openxmlformats.org/officeDocument/2006/relationships/slideLayout" Target="../slideLayouts/slideLayout3.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5" Type="http://schemas.openxmlformats.org/officeDocument/2006/relationships/tags" Target="../tags/tag194.xml"/><Relationship Id="rId33" Type="http://schemas.openxmlformats.org/officeDocument/2006/relationships/tags" Target="../tags/tag202.xml"/><Relationship Id="rId38" Type="http://schemas.openxmlformats.org/officeDocument/2006/relationships/tags" Target="../tags/tag207.xml"/><Relationship Id="rId46" Type="http://schemas.openxmlformats.org/officeDocument/2006/relationships/tags" Target="../tags/tag215.xml"/><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tags" Target="../tags/tag189.xml"/><Relationship Id="rId29" Type="http://schemas.openxmlformats.org/officeDocument/2006/relationships/tags" Target="../tags/tag198.xml"/><Relationship Id="rId41" Type="http://schemas.openxmlformats.org/officeDocument/2006/relationships/tags" Target="../tags/tag210.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24" Type="http://schemas.openxmlformats.org/officeDocument/2006/relationships/tags" Target="../tags/tag193.xml"/><Relationship Id="rId32" Type="http://schemas.openxmlformats.org/officeDocument/2006/relationships/tags" Target="../tags/tag201.xml"/><Relationship Id="rId37" Type="http://schemas.openxmlformats.org/officeDocument/2006/relationships/tags" Target="../tags/tag206.xml"/><Relationship Id="rId40" Type="http://schemas.openxmlformats.org/officeDocument/2006/relationships/tags" Target="../tags/tag209.xml"/><Relationship Id="rId45" Type="http://schemas.openxmlformats.org/officeDocument/2006/relationships/tags" Target="../tags/tag214.xml"/><Relationship Id="rId5" Type="http://schemas.openxmlformats.org/officeDocument/2006/relationships/tags" Target="../tags/tag174.xml"/><Relationship Id="rId15" Type="http://schemas.openxmlformats.org/officeDocument/2006/relationships/tags" Target="../tags/tag184.xml"/><Relationship Id="rId23" Type="http://schemas.openxmlformats.org/officeDocument/2006/relationships/tags" Target="../tags/tag192.xml"/><Relationship Id="rId28" Type="http://schemas.openxmlformats.org/officeDocument/2006/relationships/tags" Target="../tags/tag197.xml"/><Relationship Id="rId36" Type="http://schemas.openxmlformats.org/officeDocument/2006/relationships/tags" Target="../tags/tag205.xml"/><Relationship Id="rId10" Type="http://schemas.openxmlformats.org/officeDocument/2006/relationships/tags" Target="../tags/tag179.xml"/><Relationship Id="rId19" Type="http://schemas.openxmlformats.org/officeDocument/2006/relationships/tags" Target="../tags/tag188.xml"/><Relationship Id="rId31" Type="http://schemas.openxmlformats.org/officeDocument/2006/relationships/tags" Target="../tags/tag200.xml"/><Relationship Id="rId44" Type="http://schemas.openxmlformats.org/officeDocument/2006/relationships/tags" Target="../tags/tag213.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tags" Target="../tags/tag191.xml"/><Relationship Id="rId27" Type="http://schemas.openxmlformats.org/officeDocument/2006/relationships/tags" Target="../tags/tag196.xml"/><Relationship Id="rId30" Type="http://schemas.openxmlformats.org/officeDocument/2006/relationships/tags" Target="../tags/tag199.xml"/><Relationship Id="rId35" Type="http://schemas.openxmlformats.org/officeDocument/2006/relationships/tags" Target="../tags/tag204.xml"/><Relationship Id="rId43" Type="http://schemas.openxmlformats.org/officeDocument/2006/relationships/tags" Target="../tags/tag212.xml"/><Relationship Id="rId4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9" Type="http://schemas.openxmlformats.org/officeDocument/2006/relationships/tags" Target="../tags/tag254.xml"/><Relationship Id="rId3" Type="http://schemas.openxmlformats.org/officeDocument/2006/relationships/tags" Target="../tags/tag218.xml"/><Relationship Id="rId21" Type="http://schemas.openxmlformats.org/officeDocument/2006/relationships/tags" Target="../tags/tag236.xml"/><Relationship Id="rId34" Type="http://schemas.openxmlformats.org/officeDocument/2006/relationships/tags" Target="../tags/tag249.xml"/><Relationship Id="rId42" Type="http://schemas.openxmlformats.org/officeDocument/2006/relationships/tags" Target="../tags/tag257.xml"/><Relationship Id="rId47" Type="http://schemas.openxmlformats.org/officeDocument/2006/relationships/slideLayout" Target="../slideLayouts/slideLayout3.xml"/><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tags" Target="../tags/tag248.xml"/><Relationship Id="rId38" Type="http://schemas.openxmlformats.org/officeDocument/2006/relationships/tags" Target="../tags/tag253.xml"/><Relationship Id="rId46" Type="http://schemas.openxmlformats.org/officeDocument/2006/relationships/tags" Target="../tags/tag261.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41" Type="http://schemas.openxmlformats.org/officeDocument/2006/relationships/tags" Target="../tags/tag256.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37" Type="http://schemas.openxmlformats.org/officeDocument/2006/relationships/tags" Target="../tags/tag252.xml"/><Relationship Id="rId40" Type="http://schemas.openxmlformats.org/officeDocument/2006/relationships/tags" Target="../tags/tag255.xml"/><Relationship Id="rId45" Type="http://schemas.openxmlformats.org/officeDocument/2006/relationships/tags" Target="../tags/tag260.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36" Type="http://schemas.openxmlformats.org/officeDocument/2006/relationships/tags" Target="../tags/tag251.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4" Type="http://schemas.openxmlformats.org/officeDocument/2006/relationships/tags" Target="../tags/tag259.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tags" Target="../tags/tag250.xml"/><Relationship Id="rId43" Type="http://schemas.openxmlformats.org/officeDocument/2006/relationships/tags" Target="../tags/tag258.xml"/><Relationship Id="rId4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4.xml"/><Relationship Id="rId7" Type="http://schemas.openxmlformats.org/officeDocument/2006/relationships/tags" Target="../tags/tag268.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image" Target="../media/image2.gif"/><Relationship Id="rId5" Type="http://schemas.openxmlformats.org/officeDocument/2006/relationships/tags" Target="../tags/tag266.xml"/><Relationship Id="rId10" Type="http://schemas.openxmlformats.org/officeDocument/2006/relationships/image" Target="../media/image1.gif"/><Relationship Id="rId4" Type="http://schemas.openxmlformats.org/officeDocument/2006/relationships/tags" Target="../tags/tag265.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18" Type="http://schemas.openxmlformats.org/officeDocument/2006/relationships/image" Target="../media/image8.png"/><Relationship Id="rId3" Type="http://schemas.openxmlformats.org/officeDocument/2006/relationships/tags" Target="../tags/tag26.xml"/><Relationship Id="rId21" Type="http://schemas.openxmlformats.org/officeDocument/2006/relationships/image" Target="../media/image11.png"/><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image" Target="../media/image7.png"/><Relationship Id="rId2" Type="http://schemas.openxmlformats.org/officeDocument/2006/relationships/tags" Target="../tags/tag25.xml"/><Relationship Id="rId16" Type="http://schemas.openxmlformats.org/officeDocument/2006/relationships/notesSlide" Target="../notesSlides/notesSlide2.xml"/><Relationship Id="rId20" Type="http://schemas.openxmlformats.org/officeDocument/2006/relationships/image" Target="../media/image10.png"/><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slideLayout" Target="../slideLayouts/slideLayout3.xml"/><Relationship Id="rId10" Type="http://schemas.openxmlformats.org/officeDocument/2006/relationships/tags" Target="../tags/tag33.xml"/><Relationship Id="rId19" Type="http://schemas.openxmlformats.org/officeDocument/2006/relationships/image" Target="../media/image9.png"/><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27.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9" Type="http://schemas.openxmlformats.org/officeDocument/2006/relationships/tags" Target="../tags/tag76.xml"/><Relationship Id="rId21" Type="http://schemas.openxmlformats.org/officeDocument/2006/relationships/tags" Target="../tags/tag58.xml"/><Relationship Id="rId34" Type="http://schemas.openxmlformats.org/officeDocument/2006/relationships/tags" Target="../tags/tag71.xml"/><Relationship Id="rId42" Type="http://schemas.openxmlformats.org/officeDocument/2006/relationships/tags" Target="../tags/tag79.xml"/><Relationship Id="rId47" Type="http://schemas.openxmlformats.org/officeDocument/2006/relationships/tags" Target="../tags/tag84.xml"/><Relationship Id="rId50" Type="http://schemas.openxmlformats.org/officeDocument/2006/relationships/tags" Target="../tags/tag87.xml"/><Relationship Id="rId55" Type="http://schemas.openxmlformats.org/officeDocument/2006/relationships/tags" Target="../tags/tag92.xml"/><Relationship Id="rId63" Type="http://schemas.openxmlformats.org/officeDocument/2006/relationships/tags" Target="../tags/tag100.xml"/><Relationship Id="rId68" Type="http://schemas.openxmlformats.org/officeDocument/2006/relationships/tags" Target="../tags/tag105.xml"/><Relationship Id="rId76" Type="http://schemas.openxmlformats.org/officeDocument/2006/relationships/tags" Target="../tags/tag113.xml"/><Relationship Id="rId7" Type="http://schemas.openxmlformats.org/officeDocument/2006/relationships/tags" Target="../tags/tag44.xml"/><Relationship Id="rId71" Type="http://schemas.openxmlformats.org/officeDocument/2006/relationships/tags" Target="../tags/tag108.xml"/><Relationship Id="rId2" Type="http://schemas.openxmlformats.org/officeDocument/2006/relationships/tags" Target="../tags/tag39.xml"/><Relationship Id="rId16" Type="http://schemas.openxmlformats.org/officeDocument/2006/relationships/tags" Target="../tags/tag53.xml"/><Relationship Id="rId29" Type="http://schemas.openxmlformats.org/officeDocument/2006/relationships/tags" Target="../tags/tag66.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tags" Target="../tags/tag69.xml"/><Relationship Id="rId37" Type="http://schemas.openxmlformats.org/officeDocument/2006/relationships/tags" Target="../tags/tag74.xml"/><Relationship Id="rId40" Type="http://schemas.openxmlformats.org/officeDocument/2006/relationships/tags" Target="../tags/tag77.xml"/><Relationship Id="rId45" Type="http://schemas.openxmlformats.org/officeDocument/2006/relationships/tags" Target="../tags/tag82.xml"/><Relationship Id="rId53" Type="http://schemas.openxmlformats.org/officeDocument/2006/relationships/tags" Target="../tags/tag90.xml"/><Relationship Id="rId58" Type="http://schemas.openxmlformats.org/officeDocument/2006/relationships/tags" Target="../tags/tag95.xml"/><Relationship Id="rId66" Type="http://schemas.openxmlformats.org/officeDocument/2006/relationships/tags" Target="../tags/tag103.xml"/><Relationship Id="rId74" Type="http://schemas.openxmlformats.org/officeDocument/2006/relationships/tags" Target="../tags/tag111.xml"/><Relationship Id="rId79" Type="http://schemas.openxmlformats.org/officeDocument/2006/relationships/tags" Target="../tags/tag116.xml"/><Relationship Id="rId5" Type="http://schemas.openxmlformats.org/officeDocument/2006/relationships/tags" Target="../tags/tag42.xml"/><Relationship Id="rId61" Type="http://schemas.openxmlformats.org/officeDocument/2006/relationships/tags" Target="../tags/tag98.xml"/><Relationship Id="rId82" Type="http://schemas.openxmlformats.org/officeDocument/2006/relationships/notesSlide" Target="../notesSlides/notesSlide3.xml"/><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tags" Target="../tags/tag68.xml"/><Relationship Id="rId44" Type="http://schemas.openxmlformats.org/officeDocument/2006/relationships/tags" Target="../tags/tag81.xml"/><Relationship Id="rId52" Type="http://schemas.openxmlformats.org/officeDocument/2006/relationships/tags" Target="../tags/tag89.xml"/><Relationship Id="rId60" Type="http://schemas.openxmlformats.org/officeDocument/2006/relationships/tags" Target="../tags/tag97.xml"/><Relationship Id="rId65" Type="http://schemas.openxmlformats.org/officeDocument/2006/relationships/tags" Target="../tags/tag102.xml"/><Relationship Id="rId73" Type="http://schemas.openxmlformats.org/officeDocument/2006/relationships/tags" Target="../tags/tag110.xml"/><Relationship Id="rId78" Type="http://schemas.openxmlformats.org/officeDocument/2006/relationships/tags" Target="../tags/tag115.xml"/><Relationship Id="rId81" Type="http://schemas.openxmlformats.org/officeDocument/2006/relationships/slideLayout" Target="../slideLayouts/slideLayout3.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tags" Target="../tags/tag67.xml"/><Relationship Id="rId35" Type="http://schemas.openxmlformats.org/officeDocument/2006/relationships/tags" Target="../tags/tag72.xml"/><Relationship Id="rId43" Type="http://schemas.openxmlformats.org/officeDocument/2006/relationships/tags" Target="../tags/tag80.xml"/><Relationship Id="rId48" Type="http://schemas.openxmlformats.org/officeDocument/2006/relationships/tags" Target="../tags/tag85.xml"/><Relationship Id="rId56" Type="http://schemas.openxmlformats.org/officeDocument/2006/relationships/tags" Target="../tags/tag93.xml"/><Relationship Id="rId64" Type="http://schemas.openxmlformats.org/officeDocument/2006/relationships/tags" Target="../tags/tag101.xml"/><Relationship Id="rId69" Type="http://schemas.openxmlformats.org/officeDocument/2006/relationships/tags" Target="../tags/tag106.xml"/><Relationship Id="rId77" Type="http://schemas.openxmlformats.org/officeDocument/2006/relationships/tags" Target="../tags/tag114.xml"/><Relationship Id="rId8" Type="http://schemas.openxmlformats.org/officeDocument/2006/relationships/tags" Target="../tags/tag45.xml"/><Relationship Id="rId51" Type="http://schemas.openxmlformats.org/officeDocument/2006/relationships/tags" Target="../tags/tag88.xml"/><Relationship Id="rId72" Type="http://schemas.openxmlformats.org/officeDocument/2006/relationships/tags" Target="../tags/tag109.xml"/><Relationship Id="rId80" Type="http://schemas.openxmlformats.org/officeDocument/2006/relationships/tags" Target="../tags/tag117.xml"/><Relationship Id="rId3" Type="http://schemas.openxmlformats.org/officeDocument/2006/relationships/tags" Target="../tags/tag40.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tags" Target="../tags/tag70.xml"/><Relationship Id="rId38" Type="http://schemas.openxmlformats.org/officeDocument/2006/relationships/tags" Target="../tags/tag75.xml"/><Relationship Id="rId46" Type="http://schemas.openxmlformats.org/officeDocument/2006/relationships/tags" Target="../tags/tag83.xml"/><Relationship Id="rId59" Type="http://schemas.openxmlformats.org/officeDocument/2006/relationships/tags" Target="../tags/tag96.xml"/><Relationship Id="rId67" Type="http://schemas.openxmlformats.org/officeDocument/2006/relationships/tags" Target="../tags/tag104.xml"/><Relationship Id="rId20" Type="http://schemas.openxmlformats.org/officeDocument/2006/relationships/tags" Target="../tags/tag57.xml"/><Relationship Id="rId41" Type="http://schemas.openxmlformats.org/officeDocument/2006/relationships/tags" Target="../tags/tag78.xml"/><Relationship Id="rId54" Type="http://schemas.openxmlformats.org/officeDocument/2006/relationships/tags" Target="../tags/tag91.xml"/><Relationship Id="rId62" Type="http://schemas.openxmlformats.org/officeDocument/2006/relationships/tags" Target="../tags/tag99.xml"/><Relationship Id="rId70" Type="http://schemas.openxmlformats.org/officeDocument/2006/relationships/tags" Target="../tags/tag107.xml"/><Relationship Id="rId75" Type="http://schemas.openxmlformats.org/officeDocument/2006/relationships/tags" Target="../tags/tag112.xml"/><Relationship Id="rId1" Type="http://schemas.openxmlformats.org/officeDocument/2006/relationships/tags" Target="../tags/tag38.xml"/><Relationship Id="rId6" Type="http://schemas.openxmlformats.org/officeDocument/2006/relationships/tags" Target="../tags/tag43.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36" Type="http://schemas.openxmlformats.org/officeDocument/2006/relationships/tags" Target="../tags/tag73.xml"/><Relationship Id="rId49" Type="http://schemas.openxmlformats.org/officeDocument/2006/relationships/tags" Target="../tags/tag86.xml"/><Relationship Id="rId57" Type="http://schemas.openxmlformats.org/officeDocument/2006/relationships/tags" Target="../tags/tag94.xml"/></Relationships>
</file>

<file path=ppt/slides/_rels/slide4.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5.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13.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12.png"/><Relationship Id="rId5" Type="http://schemas.openxmlformats.org/officeDocument/2006/relationships/tags" Target="../tags/tag126.xml"/><Relationship Id="rId10" Type="http://schemas.openxmlformats.org/officeDocument/2006/relationships/notesSlide" Target="../notesSlides/notesSlide5.xml"/><Relationship Id="rId4" Type="http://schemas.openxmlformats.org/officeDocument/2006/relationships/tags" Target="../tags/tag125.xml"/><Relationship Id="rId9"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notesSlide" Target="../notesSlides/notesSlide6.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slideLayout" Target="../slideLayouts/slideLayout3.xml"/><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image" Target="../media/image15.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19" Type="http://schemas.openxmlformats.org/officeDocument/2006/relationships/image" Target="../media/image14.png"/><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5" Type="http://schemas.openxmlformats.org/officeDocument/2006/relationships/tags" Target="../tags/tag150.xml"/><Relationship Id="rId10" Type="http://schemas.openxmlformats.org/officeDocument/2006/relationships/image" Target="../media/image16.png"/><Relationship Id="rId4" Type="http://schemas.openxmlformats.org/officeDocument/2006/relationships/tags" Target="../tags/tag149.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notesSlide" Target="../notesSlides/notesSlide8.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slideLayout" Target="../slideLayouts/slideLayout2.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image" Target="../media/image18.png"/><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pPr>
            <a:r>
              <a:rPr lang="en-US" dirty="0" smtClean="0"/>
              <a:t>AVAPS-AE: The Mode</a:t>
            </a:r>
            <a:br>
              <a:rPr lang="en-US" dirty="0" smtClean="0"/>
            </a:br>
            <a:r>
              <a:rPr lang="en-US" sz="2400" dirty="0" smtClean="0"/>
              <a:t>AVAPS + Auto EPAP</a:t>
            </a:r>
            <a:endParaRPr lang="en-US" sz="2400" dirty="0"/>
          </a:p>
        </p:txBody>
      </p:sp>
      <p:sp>
        <p:nvSpPr>
          <p:cNvPr id="3" name="Text Placeholder 2"/>
          <p:cNvSpPr>
            <a:spLocks noGrp="1"/>
          </p:cNvSpPr>
          <p:nvPr>
            <p:ph type="body" idx="1"/>
            <p:custDataLst>
              <p:tags r:id="rId3"/>
            </p:custDataLst>
          </p:nvPr>
        </p:nvSpPr>
        <p:spPr>
          <a:xfrm>
            <a:off x="392113" y="1795475"/>
            <a:ext cx="4492612" cy="4467200"/>
          </a:xfrm>
          <a:ln w="0"/>
          <a:effectLst/>
          <a:extLst>
            <a:ext uri="{53640926-AAD7-44D8-BBD7-CCE9431645EC}">
              <a14:shadowObscured xmlns="" xmlns:a14="http://schemas.microsoft.com/office/drawing/2010/main"/>
            </a:ext>
          </a:extLst>
        </p:spPr>
        <p:txBody>
          <a:bodyPr wrap="square" lIns="0" tIns="0" rIns="0" bIns="0"/>
          <a:lstStyle/>
          <a:p>
            <a:r>
              <a:rPr lang="en-US" sz="1800" dirty="0" smtClean="0">
                <a:solidFill>
                  <a:schemeClr val="tx1"/>
                </a:solidFill>
              </a:rPr>
              <a:t>Proven performance of AVAPS</a:t>
            </a:r>
          </a:p>
          <a:p>
            <a:pPr lvl="1"/>
            <a:r>
              <a:rPr lang="en-US" sz="1800" dirty="0" smtClean="0"/>
              <a:t>Confidence that tidal volume targets are being met</a:t>
            </a:r>
          </a:p>
          <a:p>
            <a:pPr marL="457200" lvl="1" indent="0">
              <a:buNone/>
            </a:pPr>
            <a:endParaRPr lang="en-US" sz="1000" dirty="0" smtClean="0"/>
          </a:p>
          <a:p>
            <a:r>
              <a:rPr lang="en-US" sz="1800" dirty="0" smtClean="0">
                <a:solidFill>
                  <a:schemeClr val="tx1"/>
                </a:solidFill>
              </a:rPr>
              <a:t>Auto EPAP</a:t>
            </a:r>
          </a:p>
          <a:p>
            <a:pPr lvl="1"/>
            <a:r>
              <a:rPr lang="en-US" sz="1800" dirty="0" smtClean="0"/>
              <a:t>Auto adjusting EPAP to meet changing patient needs </a:t>
            </a:r>
          </a:p>
          <a:p>
            <a:pPr lvl="1"/>
            <a:r>
              <a:rPr lang="en-US" sz="1800" dirty="0" smtClean="0"/>
              <a:t>Maintains a patent airway</a:t>
            </a:r>
          </a:p>
          <a:p>
            <a:pPr marL="457200" lvl="1" indent="0">
              <a:buNone/>
            </a:pPr>
            <a:endParaRPr lang="en-US" sz="1000" dirty="0" smtClean="0"/>
          </a:p>
          <a:p>
            <a:r>
              <a:rPr lang="en-US" sz="1800" dirty="0" smtClean="0">
                <a:solidFill>
                  <a:schemeClr val="tx1"/>
                </a:solidFill>
              </a:rPr>
              <a:t>Auto backup rate</a:t>
            </a:r>
          </a:p>
          <a:p>
            <a:pPr lvl="1"/>
            <a:r>
              <a:rPr lang="en-US" sz="1800" dirty="0" smtClean="0"/>
              <a:t>Maintains a breath rate designed for                patient comfort (easy </a:t>
            </a:r>
            <a:r>
              <a:rPr lang="en-US" sz="1800" dirty="0"/>
              <a:t>to </a:t>
            </a:r>
            <a:r>
              <a:rPr lang="en-US" sz="1800" dirty="0" smtClean="0"/>
              <a:t>use</a:t>
            </a:r>
            <a:r>
              <a:rPr lang="en-US" sz="1800" dirty="0"/>
              <a:t>)</a:t>
            </a:r>
          </a:p>
        </p:txBody>
      </p:sp>
      <p:pic>
        <p:nvPicPr>
          <p:cNvPr id="102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92080" y="1844824"/>
            <a:ext cx="2968693" cy="27910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0"/>
          </p:nvPr>
        </p:nvSpPr>
        <p:spPr/>
        <p:txBody>
          <a:bodyPr/>
          <a:lstStyle/>
          <a:p>
            <a:fld id="{20117264-5BBD-4983-BABC-9839F1C1C1E6}" type="slidenum">
              <a:rPr lang="en-US" smtClean="0"/>
              <a:pPr/>
              <a:t>1</a:t>
            </a:fld>
            <a:endParaRPr lang="en-US" dirty="0"/>
          </a:p>
        </p:txBody>
      </p:sp>
    </p:spTree>
    <p:custDataLst>
      <p:tags r:id="rId1"/>
    </p:custDataLst>
    <p:extLst>
      <p:ext uri="{BB962C8B-B14F-4D97-AF65-F5344CB8AC3E}">
        <p14:creationId xmlns="" xmlns:p14="http://schemas.microsoft.com/office/powerpoint/2010/main" val="10885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p:cNvSpPr>
            <a:spLocks noChangeArrowheads="1"/>
          </p:cNvSpPr>
          <p:nvPr/>
        </p:nvSpPr>
        <p:spPr bwMode="auto">
          <a:xfrm>
            <a:off x="439" y="1409889"/>
            <a:ext cx="8942388" cy="1010999"/>
          </a:xfrm>
          <a:prstGeom prst="rect">
            <a:avLst/>
          </a:prstGeom>
          <a:solidFill>
            <a:srgbClr val="DDF4FF"/>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latin typeface="Arial" charset="0"/>
              <a:cs typeface="Arial" charset="0"/>
            </a:endParaRPr>
          </a:p>
        </p:txBody>
      </p:sp>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pPr>
            <a:r>
              <a:rPr lang="en-US" dirty="0">
                <a:solidFill>
                  <a:srgbClr val="FFFFFF"/>
                </a:solidFill>
              </a:rPr>
              <a:t>Auto Back-up rate</a:t>
            </a:r>
          </a:p>
        </p:txBody>
      </p:sp>
      <p:sp>
        <p:nvSpPr>
          <p:cNvPr id="7" name="Rectangle 6"/>
          <p:cNvSpPr/>
          <p:nvPr>
            <p:custDataLst>
              <p:tags r:id="rId3"/>
            </p:custDataLst>
          </p:nvPr>
        </p:nvSpPr>
        <p:spPr>
          <a:xfrm>
            <a:off x="2286000" y="2613392"/>
            <a:ext cx="4572000" cy="400110"/>
          </a:xfrm>
          <a:prstGeom prst="rect">
            <a:avLst/>
          </a:prstGeom>
        </p:spPr>
        <p:txBody>
          <a:bodyPr>
            <a:spAutoFit/>
          </a:bodyPr>
          <a:lstStyle/>
          <a:p>
            <a:endParaRPr lang="en-US" dirty="0"/>
          </a:p>
        </p:txBody>
      </p:sp>
      <p:sp>
        <p:nvSpPr>
          <p:cNvPr id="8" name="Rectangle 7"/>
          <p:cNvSpPr/>
          <p:nvPr>
            <p:custDataLst>
              <p:tags r:id="rId4"/>
            </p:custDataLst>
          </p:nvPr>
        </p:nvSpPr>
        <p:spPr>
          <a:xfrm>
            <a:off x="544511" y="1560824"/>
            <a:ext cx="4531545" cy="30315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endParaRPr lang="en-US" sz="1800" dirty="0" smtClean="0"/>
          </a:p>
          <a:p>
            <a:endParaRPr lang="en-US" sz="1800" dirty="0"/>
          </a:p>
          <a:p>
            <a:endParaRPr lang="en-US" sz="1800" dirty="0" smtClean="0"/>
          </a:p>
          <a:p>
            <a:endParaRPr lang="en-US" sz="1100" dirty="0"/>
          </a:p>
          <a:p>
            <a:r>
              <a:rPr lang="en-US" sz="1800" dirty="0" smtClean="0">
                <a:latin typeface="Arial"/>
                <a:cs typeface="Arial"/>
              </a:rPr>
              <a:t>•  Auto backup rate is near resting rate</a:t>
            </a:r>
          </a:p>
          <a:p>
            <a:endParaRPr lang="en-US" sz="1800" dirty="0" smtClean="0">
              <a:latin typeface="Arial"/>
              <a:cs typeface="Arial"/>
            </a:endParaRPr>
          </a:p>
          <a:p>
            <a:r>
              <a:rPr lang="en-US" sz="1800" dirty="0" smtClean="0">
                <a:latin typeface="Arial"/>
                <a:cs typeface="Arial"/>
              </a:rPr>
              <a:t>•  Comfortable assistance when needed</a:t>
            </a:r>
          </a:p>
          <a:p>
            <a:endParaRPr lang="en-US" sz="1800" dirty="0" smtClean="0"/>
          </a:p>
          <a:p>
            <a:r>
              <a:rPr lang="en-US" sz="1800" dirty="0" smtClean="0"/>
              <a:t>•  </a:t>
            </a:r>
            <a:r>
              <a:rPr lang="en-US" sz="1800" dirty="0" smtClean="0">
                <a:latin typeface="Arial"/>
                <a:cs typeface="Arial"/>
              </a:rPr>
              <a:t>No manual adjustments (auto-default              </a:t>
            </a:r>
          </a:p>
          <a:p>
            <a:r>
              <a:rPr lang="en-US" sz="1800" dirty="0" smtClean="0">
                <a:latin typeface="Arial"/>
                <a:cs typeface="Arial"/>
              </a:rPr>
              <a:t>   setting)</a:t>
            </a:r>
          </a:p>
          <a:p>
            <a:endParaRPr lang="en-US" sz="1800" dirty="0"/>
          </a:p>
        </p:txBody>
      </p:sp>
      <p:sp>
        <p:nvSpPr>
          <p:cNvPr id="12" name="Title 1"/>
          <p:cNvSpPr txBox="1">
            <a:spLocks/>
          </p:cNvSpPr>
          <p:nvPr>
            <p:custDataLst>
              <p:tags r:id="rId5"/>
            </p:custDataLst>
          </p:nvPr>
        </p:nvSpPr>
        <p:spPr bwMode="auto">
          <a:xfrm>
            <a:off x="544513" y="624688"/>
            <a:ext cx="8359775" cy="914400"/>
          </a:xfrm>
          <a:prstGeom prst="rect">
            <a:avLst/>
          </a:prstGeom>
          <a:noFill/>
          <a:ln w="0">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0" i="0" u="none">
                <a:solidFill>
                  <a:srgbClr val="000000"/>
                </a:solidFill>
                <a:latin typeface="Arial"/>
                <a:ea typeface="+mj-ea"/>
                <a:cs typeface="+mj-cs"/>
              </a:defRPr>
            </a:lvl1pPr>
            <a:lvl2pPr algn="l" rtl="0" eaLnBrk="0" fontAlgn="base" hangingPunct="0">
              <a:spcBef>
                <a:spcPct val="0"/>
              </a:spcBef>
              <a:spcAft>
                <a:spcPct val="0"/>
              </a:spcAft>
              <a:defRPr sz="3000">
                <a:solidFill>
                  <a:srgbClr val="000000"/>
                </a:solidFill>
                <a:latin typeface="Arial" charset="0"/>
              </a:defRPr>
            </a:lvl2pPr>
            <a:lvl3pPr algn="l" rtl="0" eaLnBrk="0" fontAlgn="base" hangingPunct="0">
              <a:spcBef>
                <a:spcPct val="0"/>
              </a:spcBef>
              <a:spcAft>
                <a:spcPct val="0"/>
              </a:spcAft>
              <a:defRPr sz="3000">
                <a:solidFill>
                  <a:srgbClr val="000000"/>
                </a:solidFill>
                <a:latin typeface="Arial" charset="0"/>
              </a:defRPr>
            </a:lvl3pPr>
            <a:lvl4pPr algn="l" rtl="0" eaLnBrk="0" fontAlgn="base" hangingPunct="0">
              <a:spcBef>
                <a:spcPct val="0"/>
              </a:spcBef>
              <a:spcAft>
                <a:spcPct val="0"/>
              </a:spcAft>
              <a:defRPr sz="3000">
                <a:solidFill>
                  <a:srgbClr val="000000"/>
                </a:solidFill>
                <a:latin typeface="Arial" charset="0"/>
              </a:defRPr>
            </a:lvl4pPr>
            <a:lvl5pPr algn="l" rtl="0" eaLnBrk="0" fontAlgn="base" hangingPunct="0">
              <a:spcBef>
                <a:spcPct val="0"/>
              </a:spcBef>
              <a:spcAft>
                <a:spcPct val="0"/>
              </a:spcAft>
              <a:defRPr sz="3000">
                <a:solidFill>
                  <a:srgbClr val="000000"/>
                </a:solidFill>
                <a:latin typeface="Arial" charset="0"/>
              </a:defRPr>
            </a:lvl5pPr>
            <a:lvl6pPr marL="457200" algn="l" rtl="0" fontAlgn="base">
              <a:spcBef>
                <a:spcPct val="0"/>
              </a:spcBef>
              <a:spcAft>
                <a:spcPct val="0"/>
              </a:spcAft>
              <a:defRPr sz="3000">
                <a:solidFill>
                  <a:srgbClr val="000000"/>
                </a:solidFill>
                <a:latin typeface="Arial" charset="0"/>
              </a:defRPr>
            </a:lvl6pPr>
            <a:lvl7pPr marL="914400" algn="l" rtl="0" fontAlgn="base">
              <a:spcBef>
                <a:spcPct val="0"/>
              </a:spcBef>
              <a:spcAft>
                <a:spcPct val="0"/>
              </a:spcAft>
              <a:defRPr sz="3000">
                <a:solidFill>
                  <a:srgbClr val="000000"/>
                </a:solidFill>
                <a:latin typeface="Arial" charset="0"/>
              </a:defRPr>
            </a:lvl7pPr>
            <a:lvl8pPr marL="1371600" algn="l" rtl="0" fontAlgn="base">
              <a:spcBef>
                <a:spcPct val="0"/>
              </a:spcBef>
              <a:spcAft>
                <a:spcPct val="0"/>
              </a:spcAft>
              <a:defRPr sz="3000">
                <a:solidFill>
                  <a:srgbClr val="000000"/>
                </a:solidFill>
                <a:latin typeface="Arial" charset="0"/>
              </a:defRPr>
            </a:lvl8pPr>
            <a:lvl9pPr marL="1828800" algn="l" rtl="0" fontAlgn="base">
              <a:spcBef>
                <a:spcPct val="0"/>
              </a:spcBef>
              <a:spcAft>
                <a:spcPct val="0"/>
              </a:spcAft>
              <a:defRPr sz="3000">
                <a:solidFill>
                  <a:srgbClr val="000000"/>
                </a:solidFill>
                <a:latin typeface="Arial" charset="0"/>
              </a:defRPr>
            </a:lvl9pPr>
          </a:lstStyle>
          <a:p>
            <a:pPr>
              <a:spcBef>
                <a:spcPts val="0"/>
              </a:spcBef>
              <a:spcAft>
                <a:spcPts val="0"/>
              </a:spcAft>
            </a:pPr>
            <a:r>
              <a:rPr lang="en-US" dirty="0" smtClean="0">
                <a:solidFill>
                  <a:schemeClr val="tx1"/>
                </a:solidFill>
              </a:rPr>
              <a:t>Auto backup rate</a:t>
            </a:r>
            <a:endParaRPr lang="en-US" dirty="0">
              <a:solidFill>
                <a:schemeClr val="tx1"/>
              </a:solidFill>
            </a:endParaRPr>
          </a:p>
        </p:txBody>
      </p:sp>
      <p:sp>
        <p:nvSpPr>
          <p:cNvPr id="4" name="TextBox 3"/>
          <p:cNvSpPr txBox="1"/>
          <p:nvPr/>
        </p:nvSpPr>
        <p:spPr>
          <a:xfrm>
            <a:off x="511193" y="1605002"/>
            <a:ext cx="7920880" cy="646331"/>
          </a:xfrm>
          <a:prstGeom prst="rect">
            <a:avLst/>
          </a:prstGeom>
          <a:noFill/>
        </p:spPr>
        <p:txBody>
          <a:bodyPr wrap="square" rtlCol="0">
            <a:spAutoFit/>
          </a:bodyPr>
          <a:lstStyle/>
          <a:p>
            <a:r>
              <a:rPr lang="en-US" sz="1800" dirty="0" smtClean="0"/>
              <a:t>Auto backup rate combined with the tidal volume assurance of AVAPS provides a minimum level of ventilation</a:t>
            </a:r>
            <a:endParaRPr lang="en-US" sz="1800" dirty="0"/>
          </a:p>
        </p:txBody>
      </p:sp>
      <p:sp>
        <p:nvSpPr>
          <p:cNvPr id="5" name="Slide Number Placeholder 4"/>
          <p:cNvSpPr>
            <a:spLocks noGrp="1"/>
          </p:cNvSpPr>
          <p:nvPr>
            <p:ph type="sldNum" sz="quarter" idx="10"/>
          </p:nvPr>
        </p:nvSpPr>
        <p:spPr/>
        <p:txBody>
          <a:bodyPr/>
          <a:lstStyle/>
          <a:p>
            <a:fld id="{20117264-5BBD-4983-BABC-9839F1C1C1E6}" type="slidenum">
              <a:rPr lang="en-US" smtClean="0"/>
              <a:pPr/>
              <a:t>10</a:t>
            </a:fld>
            <a:endParaRPr lang="en-US" dirty="0"/>
          </a:p>
        </p:txBody>
      </p:sp>
      <p:pic>
        <p:nvPicPr>
          <p:cNvPr id="10" name="Picture 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051720" y="4254144"/>
            <a:ext cx="2232248" cy="2098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custDataLst>
              <p:tags r:id="rId6"/>
            </p:custDataLst>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051447" y="2515235"/>
            <a:ext cx="3866771" cy="3837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2233702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5517" y="585019"/>
            <a:ext cx="8359775" cy="914400"/>
          </a:xfrm>
          <a:ln w="0"/>
          <a:effectLst/>
          <a:extLst>
            <a:ext uri="{53640926-AAD7-44D8-BBD7-CCE9431645EC}">
              <a14:shadowObscured xmlns="" xmlns:a14="http://schemas.microsoft.com/office/drawing/2010/main"/>
            </a:ext>
          </a:extLst>
        </p:spPr>
        <p:txBody>
          <a:bodyPr wrap="square" lIns="0" tIns="0" rIns="0" bIns="0" anchor="t"/>
          <a:lstStyle/>
          <a:p>
            <a:r>
              <a:rPr lang="en-US" dirty="0" smtClean="0">
                <a:solidFill>
                  <a:schemeClr val="tx1"/>
                </a:solidFill>
              </a:rPr>
              <a:t>Auto backup rate</a:t>
            </a:r>
            <a:endParaRPr lang="en-US" dirty="0">
              <a:solidFill>
                <a:schemeClr val="tx1"/>
              </a:solidFill>
            </a:endParaRPr>
          </a:p>
        </p:txBody>
      </p:sp>
      <p:cxnSp>
        <p:nvCxnSpPr>
          <p:cNvPr id="4" name="Straight Connector 4"/>
          <p:cNvCxnSpPr>
            <a:cxnSpLocks noChangeShapeType="1"/>
          </p:cNvCxnSpPr>
          <p:nvPr>
            <p:custDataLst>
              <p:tags r:id="rId3"/>
            </p:custDataLst>
          </p:nvPr>
        </p:nvCxnSpPr>
        <p:spPr bwMode="auto">
          <a:xfrm>
            <a:off x="1267850" y="1421432"/>
            <a:ext cx="1" cy="4357119"/>
          </a:xfrm>
          <a:prstGeom prst="line">
            <a:avLst/>
          </a:prstGeom>
          <a:ln>
            <a:headEnd type="none" w="sm" len="sm"/>
            <a:tailEnd type="none" w="sm" len="sm"/>
          </a:ln>
          <a:extLst/>
        </p:spPr>
        <p:style>
          <a:lnRef idx="2">
            <a:schemeClr val="dk1"/>
          </a:lnRef>
          <a:fillRef idx="0">
            <a:schemeClr val="dk1"/>
          </a:fillRef>
          <a:effectRef idx="1">
            <a:schemeClr val="dk1"/>
          </a:effectRef>
          <a:fontRef idx="minor">
            <a:schemeClr val="tx1"/>
          </a:fontRef>
        </p:style>
      </p:cxnSp>
      <p:cxnSp>
        <p:nvCxnSpPr>
          <p:cNvPr id="5" name="Straight Connector 8"/>
          <p:cNvCxnSpPr>
            <a:cxnSpLocks noChangeShapeType="1"/>
          </p:cNvCxnSpPr>
          <p:nvPr>
            <p:custDataLst>
              <p:tags r:id="rId4"/>
            </p:custDataLst>
          </p:nvPr>
        </p:nvCxnSpPr>
        <p:spPr bwMode="auto">
          <a:xfrm rot="10800000">
            <a:off x="1267851" y="5778551"/>
            <a:ext cx="6826153" cy="1513"/>
          </a:xfrm>
          <a:prstGeom prst="line">
            <a:avLst/>
          </a:prstGeom>
          <a:ln>
            <a:headEnd type="none" w="sm" len="sm"/>
            <a:tailEnd type="none" w="sm" len="sm"/>
          </a:ln>
          <a:extLst/>
        </p:spPr>
        <p:style>
          <a:lnRef idx="2">
            <a:schemeClr val="dk1"/>
          </a:lnRef>
          <a:fillRef idx="0">
            <a:schemeClr val="dk1"/>
          </a:fillRef>
          <a:effectRef idx="1">
            <a:schemeClr val="dk1"/>
          </a:effectRef>
          <a:fontRef idx="minor">
            <a:schemeClr val="tx1"/>
          </a:fontRef>
        </p:style>
      </p:cxnSp>
      <p:cxnSp>
        <p:nvCxnSpPr>
          <p:cNvPr id="8" name="Straight Connector 7"/>
          <p:cNvCxnSpPr/>
          <p:nvPr>
            <p:custDataLst>
              <p:tags r:id="rId5"/>
            </p:custDataLst>
          </p:nvPr>
        </p:nvCxnSpPr>
        <p:spPr>
          <a:xfrm>
            <a:off x="1259632" y="4221088"/>
            <a:ext cx="660829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rot="16200000">
            <a:off x="-649630" y="3615074"/>
            <a:ext cx="2660523" cy="385618"/>
          </a:xfrm>
          <a:prstGeom prst="rect">
            <a:avLst/>
          </a:prstGeom>
          <a:noFill/>
        </p:spPr>
        <p:txBody>
          <a:bodyPr wrap="square" rtlCol="0">
            <a:spAutoFit/>
          </a:bodyPr>
          <a:lstStyle/>
          <a:p>
            <a:r>
              <a:rPr lang="en-US" sz="1906" b="1" dirty="0" smtClean="0"/>
              <a:t>Moving breath </a:t>
            </a:r>
            <a:r>
              <a:rPr lang="en-US" sz="1906" b="1" dirty="0"/>
              <a:t>r</a:t>
            </a:r>
            <a:r>
              <a:rPr lang="en-US" sz="1906" b="1" dirty="0" smtClean="0"/>
              <a:t>ate</a:t>
            </a:r>
            <a:endParaRPr lang="en-US" sz="1906" b="1" dirty="0"/>
          </a:p>
        </p:txBody>
      </p:sp>
      <p:sp>
        <p:nvSpPr>
          <p:cNvPr id="11" name="TextBox 10"/>
          <p:cNvSpPr txBox="1"/>
          <p:nvPr>
            <p:custDataLst>
              <p:tags r:id="rId7"/>
            </p:custDataLst>
          </p:nvPr>
        </p:nvSpPr>
        <p:spPr>
          <a:xfrm>
            <a:off x="7152324" y="3929578"/>
            <a:ext cx="159761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t>Minimum auto</a:t>
            </a:r>
          </a:p>
          <a:p>
            <a:r>
              <a:rPr lang="en-US" sz="1600" dirty="0"/>
              <a:t>b</a:t>
            </a:r>
            <a:r>
              <a:rPr lang="en-US" sz="1600" dirty="0" smtClean="0"/>
              <a:t>ackup </a:t>
            </a:r>
            <a:r>
              <a:rPr lang="en-US" sz="1600" dirty="0"/>
              <a:t>r</a:t>
            </a:r>
            <a:r>
              <a:rPr lang="en-US" sz="1600" dirty="0" smtClean="0"/>
              <a:t>ate</a:t>
            </a:r>
            <a:endParaRPr lang="en-US" sz="1600" dirty="0"/>
          </a:p>
        </p:txBody>
      </p:sp>
      <p:sp>
        <p:nvSpPr>
          <p:cNvPr id="25" name="TextBox 24"/>
          <p:cNvSpPr txBox="1"/>
          <p:nvPr>
            <p:custDataLst>
              <p:tags r:id="rId8"/>
            </p:custDataLst>
          </p:nvPr>
        </p:nvSpPr>
        <p:spPr>
          <a:xfrm>
            <a:off x="1884027" y="5392933"/>
            <a:ext cx="1885453" cy="307777"/>
          </a:xfrm>
          <a:prstGeom prst="rect">
            <a:avLst/>
          </a:prstGeom>
          <a:noFill/>
        </p:spPr>
        <p:txBody>
          <a:bodyPr wrap="none" rtlCol="0">
            <a:spAutoFit/>
          </a:bodyPr>
          <a:lstStyle/>
          <a:p>
            <a:r>
              <a:rPr lang="en-US" sz="1400" dirty="0" smtClean="0"/>
              <a:t>Spontaneous </a:t>
            </a:r>
            <a:r>
              <a:rPr lang="en-US" sz="1400" dirty="0"/>
              <a:t>b</a:t>
            </a:r>
            <a:r>
              <a:rPr lang="en-US" sz="1400" dirty="0" smtClean="0"/>
              <a:t>reaths</a:t>
            </a:r>
            <a:endParaRPr lang="en-US" sz="1400" dirty="0"/>
          </a:p>
        </p:txBody>
      </p:sp>
      <p:sp>
        <p:nvSpPr>
          <p:cNvPr id="26" name="Oval 25"/>
          <p:cNvSpPr/>
          <p:nvPr>
            <p:custDataLst>
              <p:tags r:id="rId9"/>
            </p:custDataLst>
          </p:nvPr>
        </p:nvSpPr>
        <p:spPr>
          <a:xfrm>
            <a:off x="1835696" y="3140968"/>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custDataLst>
              <p:tags r:id="rId10"/>
            </p:custDataLst>
          </p:nvPr>
        </p:nvSpPr>
        <p:spPr>
          <a:xfrm>
            <a:off x="1673434" y="3212976"/>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custDataLst>
              <p:tags r:id="rId11"/>
            </p:custDataLst>
          </p:nvPr>
        </p:nvSpPr>
        <p:spPr>
          <a:xfrm>
            <a:off x="1532838" y="3284984"/>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custDataLst>
              <p:tags r:id="rId12"/>
            </p:custDataLst>
          </p:nvPr>
        </p:nvSpPr>
        <p:spPr>
          <a:xfrm>
            <a:off x="1413089" y="3212976"/>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custDataLst>
              <p:tags r:id="rId13"/>
            </p:custDataLst>
          </p:nvPr>
        </p:nvSpPr>
        <p:spPr>
          <a:xfrm>
            <a:off x="1271537" y="3356992"/>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custDataLst>
              <p:tags r:id="rId14"/>
            </p:custDataLst>
          </p:nvPr>
        </p:nvSpPr>
        <p:spPr>
          <a:xfrm>
            <a:off x="1691680" y="5481607"/>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custDataLst>
              <p:tags r:id="rId15"/>
            </p:custDataLst>
          </p:nvPr>
        </p:nvCxnSpPr>
        <p:spPr>
          <a:xfrm>
            <a:off x="1331640" y="3356992"/>
            <a:ext cx="639044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16"/>
            </p:custDataLst>
          </p:nvPr>
        </p:nvSpPr>
        <p:spPr>
          <a:xfrm>
            <a:off x="1354954" y="5780065"/>
            <a:ext cx="7177486" cy="385618"/>
          </a:xfrm>
          <a:prstGeom prst="rect">
            <a:avLst/>
          </a:prstGeom>
          <a:noFill/>
        </p:spPr>
        <p:txBody>
          <a:bodyPr wrap="square" rtlCol="0">
            <a:spAutoFit/>
          </a:bodyPr>
          <a:lstStyle/>
          <a:p>
            <a:r>
              <a:rPr lang="en-US" sz="1600" dirty="0" smtClean="0"/>
              <a:t>Time</a:t>
            </a:r>
            <a:r>
              <a:rPr lang="en-US" sz="1906" b="1" dirty="0" smtClean="0"/>
              <a:t> 					      </a:t>
            </a:r>
            <a:r>
              <a:rPr lang="en-US" sz="1600" dirty="0" smtClean="0"/>
              <a:t>50 breaths </a:t>
            </a:r>
            <a:endParaRPr lang="en-US" sz="1600" dirty="0"/>
          </a:p>
        </p:txBody>
      </p:sp>
      <p:sp>
        <p:nvSpPr>
          <p:cNvPr id="33" name="TextBox 32"/>
          <p:cNvSpPr txBox="1"/>
          <p:nvPr>
            <p:custDataLst>
              <p:tags r:id="rId17"/>
            </p:custDataLst>
          </p:nvPr>
        </p:nvSpPr>
        <p:spPr>
          <a:xfrm>
            <a:off x="817814" y="4005064"/>
            <a:ext cx="823505" cy="338554"/>
          </a:xfrm>
          <a:prstGeom prst="rect">
            <a:avLst/>
          </a:prstGeom>
          <a:noFill/>
        </p:spPr>
        <p:txBody>
          <a:bodyPr wrap="square" rtlCol="0">
            <a:spAutoFit/>
          </a:bodyPr>
          <a:lstStyle/>
          <a:p>
            <a:r>
              <a:rPr lang="en-US" sz="1600" b="1" dirty="0" smtClean="0"/>
              <a:t>10</a:t>
            </a:r>
            <a:endParaRPr lang="en-US" sz="1600" b="1" dirty="0"/>
          </a:p>
        </p:txBody>
      </p:sp>
      <p:sp>
        <p:nvSpPr>
          <p:cNvPr id="36" name="Oval 35"/>
          <p:cNvSpPr/>
          <p:nvPr>
            <p:custDataLst>
              <p:tags r:id="rId18"/>
            </p:custDataLst>
          </p:nvPr>
        </p:nvSpPr>
        <p:spPr>
          <a:xfrm>
            <a:off x="1978491" y="3068960"/>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custDataLst>
              <p:tags r:id="rId19"/>
            </p:custDataLst>
          </p:nvPr>
        </p:nvSpPr>
        <p:spPr>
          <a:xfrm>
            <a:off x="2194515" y="3211755"/>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custDataLst>
              <p:tags r:id="rId20"/>
            </p:custDataLst>
          </p:nvPr>
        </p:nvSpPr>
        <p:spPr>
          <a:xfrm>
            <a:off x="2410539" y="3283763"/>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custDataLst>
              <p:tags r:id="rId21"/>
            </p:custDataLst>
          </p:nvPr>
        </p:nvSpPr>
        <p:spPr>
          <a:xfrm>
            <a:off x="2626563" y="3283763"/>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custDataLst>
              <p:tags r:id="rId22"/>
            </p:custDataLst>
          </p:nvPr>
        </p:nvSpPr>
        <p:spPr>
          <a:xfrm>
            <a:off x="2770579" y="3212976"/>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custDataLst>
              <p:tags r:id="rId23"/>
            </p:custDataLst>
          </p:nvPr>
        </p:nvSpPr>
        <p:spPr>
          <a:xfrm>
            <a:off x="2986603" y="3356992"/>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custDataLst>
              <p:tags r:id="rId24"/>
            </p:custDataLst>
          </p:nvPr>
        </p:nvSpPr>
        <p:spPr>
          <a:xfrm>
            <a:off x="3202627" y="3284984"/>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custDataLst>
              <p:tags r:id="rId25"/>
            </p:custDataLst>
          </p:nvPr>
        </p:nvSpPr>
        <p:spPr>
          <a:xfrm>
            <a:off x="3418651" y="3355771"/>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p:custDataLst>
              <p:tags r:id="rId26"/>
            </p:custDataLst>
          </p:nvPr>
        </p:nvSpPr>
        <p:spPr>
          <a:xfrm>
            <a:off x="3706683" y="3355771"/>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custDataLst>
              <p:tags r:id="rId27"/>
            </p:custDataLst>
          </p:nvPr>
        </p:nvSpPr>
        <p:spPr>
          <a:xfrm>
            <a:off x="3851920" y="3284984"/>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p:cNvSpPr/>
          <p:nvPr>
            <p:custDataLst>
              <p:tags r:id="rId28"/>
            </p:custDataLst>
          </p:nvPr>
        </p:nvSpPr>
        <p:spPr>
          <a:xfrm>
            <a:off x="3995936" y="3211755"/>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custDataLst>
              <p:tags r:id="rId29"/>
            </p:custDataLst>
          </p:nvPr>
        </p:nvSpPr>
        <p:spPr>
          <a:xfrm>
            <a:off x="4211960" y="3283763"/>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custDataLst>
              <p:tags r:id="rId30"/>
            </p:custDataLst>
          </p:nvPr>
        </p:nvSpPr>
        <p:spPr>
          <a:xfrm>
            <a:off x="4426763" y="3284984"/>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custDataLst>
              <p:tags r:id="rId31"/>
            </p:custDataLst>
          </p:nvPr>
        </p:nvSpPr>
        <p:spPr>
          <a:xfrm>
            <a:off x="4642787" y="3284984"/>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custDataLst>
              <p:tags r:id="rId32"/>
            </p:custDataLst>
          </p:nvPr>
        </p:nvSpPr>
        <p:spPr>
          <a:xfrm>
            <a:off x="4788024" y="3212976"/>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custDataLst>
              <p:tags r:id="rId33"/>
            </p:custDataLst>
          </p:nvPr>
        </p:nvSpPr>
        <p:spPr>
          <a:xfrm>
            <a:off x="4932040" y="3284984"/>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34"/>
            </p:custDataLst>
          </p:nvPr>
        </p:nvSpPr>
        <p:spPr>
          <a:xfrm>
            <a:off x="5146843" y="3356992"/>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custDataLst>
              <p:tags r:id="rId35"/>
            </p:custDataLst>
          </p:nvPr>
        </p:nvSpPr>
        <p:spPr>
          <a:xfrm>
            <a:off x="5364088" y="3413751"/>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custDataLst>
              <p:tags r:id="rId36"/>
            </p:custDataLst>
          </p:nvPr>
        </p:nvSpPr>
        <p:spPr>
          <a:xfrm>
            <a:off x="5580112" y="3429000"/>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custDataLst>
              <p:tags r:id="rId37"/>
            </p:custDataLst>
          </p:nvPr>
        </p:nvSpPr>
        <p:spPr>
          <a:xfrm>
            <a:off x="5724128" y="3356992"/>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custDataLst>
              <p:tags r:id="rId38"/>
            </p:custDataLst>
          </p:nvPr>
        </p:nvSpPr>
        <p:spPr>
          <a:xfrm>
            <a:off x="5868144" y="3284984"/>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custDataLst>
              <p:tags r:id="rId39"/>
            </p:custDataLst>
          </p:nvPr>
        </p:nvSpPr>
        <p:spPr>
          <a:xfrm>
            <a:off x="6084168" y="3355771"/>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custDataLst>
              <p:tags r:id="rId40"/>
            </p:custDataLst>
          </p:nvPr>
        </p:nvSpPr>
        <p:spPr>
          <a:xfrm>
            <a:off x="6300192" y="3413750"/>
            <a:ext cx="145237" cy="14523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p:cNvSpPr txBox="1"/>
          <p:nvPr>
            <p:custDataLst>
              <p:tags r:id="rId41"/>
            </p:custDataLst>
          </p:nvPr>
        </p:nvSpPr>
        <p:spPr>
          <a:xfrm>
            <a:off x="6956648" y="2966120"/>
            <a:ext cx="16478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t>Calculated spontaneous </a:t>
            </a:r>
            <a:r>
              <a:rPr lang="en-US" sz="1600" dirty="0"/>
              <a:t>r</a:t>
            </a:r>
            <a:r>
              <a:rPr lang="en-US" sz="1600" dirty="0" smtClean="0"/>
              <a:t>ate</a:t>
            </a:r>
            <a:endParaRPr lang="en-US" sz="1600" dirty="0"/>
          </a:p>
        </p:txBody>
      </p:sp>
      <p:sp>
        <p:nvSpPr>
          <p:cNvPr id="7" name="Down Arrow 6"/>
          <p:cNvSpPr/>
          <p:nvPr>
            <p:custDataLst>
              <p:tags r:id="rId42"/>
            </p:custDataLst>
          </p:nvPr>
        </p:nvSpPr>
        <p:spPr bwMode="auto">
          <a:xfrm>
            <a:off x="8107248" y="3284984"/>
            <a:ext cx="137160" cy="24299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69" name="TextBox 68"/>
          <p:cNvSpPr txBox="1"/>
          <p:nvPr>
            <p:custDataLst>
              <p:tags r:id="rId43"/>
            </p:custDataLst>
          </p:nvPr>
        </p:nvSpPr>
        <p:spPr>
          <a:xfrm>
            <a:off x="7127229" y="3089230"/>
            <a:ext cx="1647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t>Target auto </a:t>
            </a:r>
            <a:r>
              <a:rPr lang="en-US" sz="1600" dirty="0"/>
              <a:t>b</a:t>
            </a:r>
            <a:r>
              <a:rPr lang="en-US" sz="1600" dirty="0" smtClean="0"/>
              <a:t>ackup </a:t>
            </a:r>
            <a:r>
              <a:rPr lang="en-US" sz="1600" dirty="0"/>
              <a:t>r</a:t>
            </a:r>
            <a:r>
              <a:rPr lang="en-US" sz="1600" dirty="0" smtClean="0"/>
              <a:t>ate</a:t>
            </a:r>
            <a:endParaRPr lang="en-US" sz="1600" dirty="0"/>
          </a:p>
        </p:txBody>
      </p:sp>
      <p:sp>
        <p:nvSpPr>
          <p:cNvPr id="9" name="TextBox 8"/>
          <p:cNvSpPr txBox="1"/>
          <p:nvPr>
            <p:custDataLst>
              <p:tags r:id="rId44"/>
            </p:custDataLst>
          </p:nvPr>
        </p:nvSpPr>
        <p:spPr>
          <a:xfrm>
            <a:off x="6271169" y="1268760"/>
            <a:ext cx="280831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600" dirty="0" smtClean="0"/>
              <a:t>Targeted auto backup </a:t>
            </a:r>
            <a:r>
              <a:rPr lang="en-US" sz="1600" dirty="0"/>
              <a:t>r</a:t>
            </a:r>
            <a:r>
              <a:rPr lang="en-US" sz="1600" dirty="0" smtClean="0"/>
              <a:t>ate is 2 bpm below avg. spontaneous rate</a:t>
            </a:r>
            <a:endParaRPr lang="en-US" sz="1600" dirty="0"/>
          </a:p>
        </p:txBody>
      </p:sp>
      <p:cxnSp>
        <p:nvCxnSpPr>
          <p:cNvPr id="13" name="Straight Connector 12"/>
          <p:cNvCxnSpPr/>
          <p:nvPr>
            <p:custDataLst>
              <p:tags r:id="rId45"/>
            </p:custDataLst>
          </p:nvPr>
        </p:nvCxnSpPr>
        <p:spPr bwMode="auto">
          <a:xfrm>
            <a:off x="6445429" y="3358213"/>
            <a:ext cx="0" cy="242033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9" name="TextBox 58"/>
          <p:cNvSpPr txBox="1"/>
          <p:nvPr>
            <p:custDataLst>
              <p:tags r:id="rId46"/>
            </p:custDataLst>
          </p:nvPr>
        </p:nvSpPr>
        <p:spPr>
          <a:xfrm rot="16200000">
            <a:off x="603879" y="1699112"/>
            <a:ext cx="785003" cy="385618"/>
          </a:xfrm>
          <a:prstGeom prst="rect">
            <a:avLst/>
          </a:prstGeom>
          <a:noFill/>
        </p:spPr>
        <p:txBody>
          <a:bodyPr wrap="square" rtlCol="0">
            <a:spAutoFit/>
          </a:bodyPr>
          <a:lstStyle/>
          <a:p>
            <a:r>
              <a:rPr lang="en-US" sz="1906" b="1" dirty="0" smtClean="0"/>
              <a:t>Bpm </a:t>
            </a:r>
            <a:endParaRPr lang="en-US" sz="1906" b="1" dirty="0"/>
          </a:p>
        </p:txBody>
      </p:sp>
      <p:sp>
        <p:nvSpPr>
          <p:cNvPr id="3" name="Slide Number Placeholder 2"/>
          <p:cNvSpPr>
            <a:spLocks noGrp="1"/>
          </p:cNvSpPr>
          <p:nvPr>
            <p:ph type="sldNum" sz="quarter" idx="12"/>
          </p:nvPr>
        </p:nvSpPr>
        <p:spPr/>
        <p:txBody>
          <a:bodyPr/>
          <a:lstStyle/>
          <a:p>
            <a:fld id="{A64230A6-E906-416A-BED2-3FC1D2432631}" type="slidenum">
              <a:rPr lang="en-US" smtClean="0"/>
              <a:pPr/>
              <a:t>11</a:t>
            </a:fld>
            <a:endParaRPr lang="en-US" dirty="0"/>
          </a:p>
        </p:txBody>
      </p:sp>
    </p:spTree>
    <p:custDataLst>
      <p:tags r:id="rId1"/>
    </p:custDataLst>
    <p:extLst>
      <p:ext uri="{BB962C8B-B14F-4D97-AF65-F5344CB8AC3E}">
        <p14:creationId xmlns="" xmlns:p14="http://schemas.microsoft.com/office/powerpoint/2010/main" val="244199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10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50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500"/>
                                  </p:stCondLst>
                                  <p:childTnLst>
                                    <p:set>
                                      <p:cBhvr>
                                        <p:cTn id="24" dur="1" fill="hold">
                                          <p:stCondLst>
                                            <p:cond delay="0"/>
                                          </p:stCondLst>
                                        </p:cTn>
                                        <p:tgtEl>
                                          <p:spTgt spid="38"/>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grpId="0" nodeType="afterEffect">
                                  <p:stCondLst>
                                    <p:cond delay="500"/>
                                  </p:stCondLst>
                                  <p:childTnLst>
                                    <p:set>
                                      <p:cBhvr>
                                        <p:cTn id="27" dur="1" fill="hold">
                                          <p:stCondLst>
                                            <p:cond delay="0"/>
                                          </p:stCondLst>
                                        </p:cTn>
                                        <p:tgtEl>
                                          <p:spTgt spid="42"/>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50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grpId="0" nodeType="afterEffect">
                                  <p:stCondLst>
                                    <p:cond delay="500"/>
                                  </p:stCondLst>
                                  <p:childTnLst>
                                    <p:set>
                                      <p:cBhvr>
                                        <p:cTn id="33" dur="1" fill="hold">
                                          <p:stCondLst>
                                            <p:cond delay="0"/>
                                          </p:stCondLst>
                                        </p:cTn>
                                        <p:tgtEl>
                                          <p:spTgt spid="44"/>
                                        </p:tgtEl>
                                        <p:attrNameLst>
                                          <p:attrName>style.visibility</p:attrName>
                                        </p:attrNameLst>
                                      </p:cBhvr>
                                      <p:to>
                                        <p:strVal val="visible"/>
                                      </p:to>
                                    </p:set>
                                  </p:childTnLst>
                                </p:cTn>
                              </p:par>
                            </p:childTnLst>
                          </p:cTn>
                        </p:par>
                        <p:par>
                          <p:cTn id="34" fill="hold">
                            <p:stCondLst>
                              <p:cond delay="5500"/>
                            </p:stCondLst>
                            <p:childTnLst>
                              <p:par>
                                <p:cTn id="35" presetID="1" presetClass="entr" presetSubtype="0" fill="hold" grpId="0" nodeType="afterEffect">
                                  <p:stCondLst>
                                    <p:cond delay="500"/>
                                  </p:stCondLst>
                                  <p:childTnLst>
                                    <p:set>
                                      <p:cBhvr>
                                        <p:cTn id="36" dur="1" fill="hold">
                                          <p:stCondLst>
                                            <p:cond delay="0"/>
                                          </p:stCondLst>
                                        </p:cTn>
                                        <p:tgtEl>
                                          <p:spTgt spid="45"/>
                                        </p:tgtEl>
                                        <p:attrNameLst>
                                          <p:attrName>style.visibility</p:attrName>
                                        </p:attrNameLst>
                                      </p:cBhvr>
                                      <p:to>
                                        <p:strVal val="visible"/>
                                      </p:to>
                                    </p:set>
                                  </p:childTnLst>
                                </p:cTn>
                              </p:par>
                            </p:childTnLst>
                          </p:cTn>
                        </p:par>
                        <p:par>
                          <p:cTn id="37" fill="hold">
                            <p:stCondLst>
                              <p:cond delay="6000"/>
                            </p:stCondLst>
                            <p:childTnLst>
                              <p:par>
                                <p:cTn id="38" presetID="1" presetClass="entr" presetSubtype="0" fill="hold" grpId="0" nodeType="afterEffect">
                                  <p:stCondLst>
                                    <p:cond delay="500"/>
                                  </p:stCondLst>
                                  <p:childTnLst>
                                    <p:set>
                                      <p:cBhvr>
                                        <p:cTn id="39" dur="1" fill="hold">
                                          <p:stCondLst>
                                            <p:cond delay="0"/>
                                          </p:stCondLst>
                                        </p:cTn>
                                        <p:tgtEl>
                                          <p:spTgt spid="47"/>
                                        </p:tgtEl>
                                        <p:attrNameLst>
                                          <p:attrName>style.visibility</p:attrName>
                                        </p:attrNameLst>
                                      </p:cBhvr>
                                      <p:to>
                                        <p:strVal val="visible"/>
                                      </p:to>
                                    </p:set>
                                  </p:childTnLst>
                                </p:cTn>
                              </p:par>
                            </p:childTnLst>
                          </p:cTn>
                        </p:par>
                        <p:par>
                          <p:cTn id="40" fill="hold">
                            <p:stCondLst>
                              <p:cond delay="6500"/>
                            </p:stCondLst>
                            <p:childTnLst>
                              <p:par>
                                <p:cTn id="41" presetID="1" presetClass="entr" presetSubtype="0" fill="hold" grpId="0" nodeType="afterEffect">
                                  <p:stCondLst>
                                    <p:cond delay="50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7000"/>
                            </p:stCondLst>
                            <p:childTnLst>
                              <p:par>
                                <p:cTn id="44" presetID="1" presetClass="entr" presetSubtype="0" fill="hold" grpId="0" nodeType="afterEffect">
                                  <p:stCondLst>
                                    <p:cond delay="500"/>
                                  </p:stCondLst>
                                  <p:childTnLst>
                                    <p:set>
                                      <p:cBhvr>
                                        <p:cTn id="45" dur="1" fill="hold">
                                          <p:stCondLst>
                                            <p:cond delay="0"/>
                                          </p:stCondLst>
                                        </p:cTn>
                                        <p:tgtEl>
                                          <p:spTgt spid="50"/>
                                        </p:tgtEl>
                                        <p:attrNameLst>
                                          <p:attrName>style.visibility</p:attrName>
                                        </p:attrNameLst>
                                      </p:cBhvr>
                                      <p:to>
                                        <p:strVal val="visible"/>
                                      </p:to>
                                    </p:set>
                                  </p:childTnLst>
                                </p:cTn>
                              </p:par>
                            </p:childTnLst>
                          </p:cTn>
                        </p:par>
                        <p:par>
                          <p:cTn id="46" fill="hold">
                            <p:stCondLst>
                              <p:cond delay="7500"/>
                            </p:stCondLst>
                            <p:childTnLst>
                              <p:par>
                                <p:cTn id="47" presetID="1" presetClass="entr" presetSubtype="0" fill="hold" grpId="0" nodeType="afterEffect">
                                  <p:stCondLst>
                                    <p:cond delay="500"/>
                                  </p:stCondLst>
                                  <p:childTnLst>
                                    <p:set>
                                      <p:cBhvr>
                                        <p:cTn id="48" dur="1" fill="hold">
                                          <p:stCondLst>
                                            <p:cond delay="0"/>
                                          </p:stCondLst>
                                        </p:cTn>
                                        <p:tgtEl>
                                          <p:spTgt spid="51"/>
                                        </p:tgtEl>
                                        <p:attrNameLst>
                                          <p:attrName>style.visibility</p:attrName>
                                        </p:attrNameLst>
                                      </p:cBhvr>
                                      <p:to>
                                        <p:strVal val="visible"/>
                                      </p:to>
                                    </p:set>
                                  </p:childTnLst>
                                </p:cTn>
                              </p:par>
                            </p:childTnLst>
                          </p:cTn>
                        </p:par>
                        <p:par>
                          <p:cTn id="49" fill="hold">
                            <p:stCondLst>
                              <p:cond delay="8000"/>
                            </p:stCondLst>
                            <p:childTnLst>
                              <p:par>
                                <p:cTn id="50" presetID="1" presetClass="entr" presetSubtype="0" fill="hold" grpId="0" nodeType="afterEffect">
                                  <p:stCondLst>
                                    <p:cond delay="500"/>
                                  </p:stCondLst>
                                  <p:childTnLst>
                                    <p:set>
                                      <p:cBhvr>
                                        <p:cTn id="51" dur="1" fill="hold">
                                          <p:stCondLst>
                                            <p:cond delay="0"/>
                                          </p:stCondLst>
                                        </p:cTn>
                                        <p:tgtEl>
                                          <p:spTgt spid="52"/>
                                        </p:tgtEl>
                                        <p:attrNameLst>
                                          <p:attrName>style.visibility</p:attrName>
                                        </p:attrNameLst>
                                      </p:cBhvr>
                                      <p:to>
                                        <p:strVal val="visible"/>
                                      </p:to>
                                    </p:set>
                                  </p:childTnLst>
                                </p:cTn>
                              </p:par>
                            </p:childTnLst>
                          </p:cTn>
                        </p:par>
                        <p:par>
                          <p:cTn id="52" fill="hold">
                            <p:stCondLst>
                              <p:cond delay="8500"/>
                            </p:stCondLst>
                            <p:childTnLst>
                              <p:par>
                                <p:cTn id="53" presetID="1" presetClass="entr" presetSubtype="0" fill="hold" grpId="0" nodeType="afterEffect">
                                  <p:stCondLst>
                                    <p:cond delay="500"/>
                                  </p:stCondLst>
                                  <p:childTnLst>
                                    <p:set>
                                      <p:cBhvr>
                                        <p:cTn id="54" dur="1" fill="hold">
                                          <p:stCondLst>
                                            <p:cond delay="0"/>
                                          </p:stCondLst>
                                        </p:cTn>
                                        <p:tgtEl>
                                          <p:spTgt spid="53"/>
                                        </p:tgtEl>
                                        <p:attrNameLst>
                                          <p:attrName>style.visibility</p:attrName>
                                        </p:attrNameLst>
                                      </p:cBhvr>
                                      <p:to>
                                        <p:strVal val="visible"/>
                                      </p:to>
                                    </p:set>
                                  </p:childTnLst>
                                </p:cTn>
                              </p:par>
                            </p:childTnLst>
                          </p:cTn>
                        </p:par>
                        <p:par>
                          <p:cTn id="55" fill="hold">
                            <p:stCondLst>
                              <p:cond delay="9000"/>
                            </p:stCondLst>
                            <p:childTnLst>
                              <p:par>
                                <p:cTn id="56" presetID="1" presetClass="entr" presetSubtype="0" fill="hold" grpId="0" nodeType="afterEffect">
                                  <p:stCondLst>
                                    <p:cond delay="500"/>
                                  </p:stCondLst>
                                  <p:childTnLst>
                                    <p:set>
                                      <p:cBhvr>
                                        <p:cTn id="57" dur="1" fill="hold">
                                          <p:stCondLst>
                                            <p:cond delay="0"/>
                                          </p:stCondLst>
                                        </p:cTn>
                                        <p:tgtEl>
                                          <p:spTgt spid="54"/>
                                        </p:tgtEl>
                                        <p:attrNameLst>
                                          <p:attrName>style.visibility</p:attrName>
                                        </p:attrNameLst>
                                      </p:cBhvr>
                                      <p:to>
                                        <p:strVal val="visible"/>
                                      </p:to>
                                    </p:set>
                                  </p:childTnLst>
                                </p:cTn>
                              </p:par>
                            </p:childTnLst>
                          </p:cTn>
                        </p:par>
                        <p:par>
                          <p:cTn id="58" fill="hold">
                            <p:stCondLst>
                              <p:cond delay="9500"/>
                            </p:stCondLst>
                            <p:childTnLst>
                              <p:par>
                                <p:cTn id="59" presetID="1" presetClass="entr" presetSubtype="0" fill="hold" grpId="0" nodeType="afterEffect">
                                  <p:stCondLst>
                                    <p:cond delay="500"/>
                                  </p:stCondLst>
                                  <p:childTnLst>
                                    <p:set>
                                      <p:cBhvr>
                                        <p:cTn id="60" dur="1" fill="hold">
                                          <p:stCondLst>
                                            <p:cond delay="0"/>
                                          </p:stCondLst>
                                        </p:cTn>
                                        <p:tgtEl>
                                          <p:spTgt spid="55"/>
                                        </p:tgtEl>
                                        <p:attrNameLst>
                                          <p:attrName>style.visibility</p:attrName>
                                        </p:attrNameLst>
                                      </p:cBhvr>
                                      <p:to>
                                        <p:strVal val="visible"/>
                                      </p:to>
                                    </p:set>
                                  </p:childTnLst>
                                </p:cTn>
                              </p:par>
                            </p:childTnLst>
                          </p:cTn>
                        </p:par>
                        <p:par>
                          <p:cTn id="61" fill="hold">
                            <p:stCondLst>
                              <p:cond delay="10000"/>
                            </p:stCondLst>
                            <p:childTnLst>
                              <p:par>
                                <p:cTn id="62" presetID="1" presetClass="entr" presetSubtype="0" fill="hold" grpId="0" nodeType="afterEffect">
                                  <p:stCondLst>
                                    <p:cond delay="500"/>
                                  </p:stCondLst>
                                  <p:childTnLst>
                                    <p:set>
                                      <p:cBhvr>
                                        <p:cTn id="63" dur="1" fill="hold">
                                          <p:stCondLst>
                                            <p:cond delay="0"/>
                                          </p:stCondLst>
                                        </p:cTn>
                                        <p:tgtEl>
                                          <p:spTgt spid="56"/>
                                        </p:tgtEl>
                                        <p:attrNameLst>
                                          <p:attrName>style.visibility</p:attrName>
                                        </p:attrNameLst>
                                      </p:cBhvr>
                                      <p:to>
                                        <p:strVal val="visible"/>
                                      </p:to>
                                    </p:set>
                                  </p:childTnLst>
                                </p:cTn>
                              </p:par>
                            </p:childTnLst>
                          </p:cTn>
                        </p:par>
                        <p:par>
                          <p:cTn id="64" fill="hold">
                            <p:stCondLst>
                              <p:cond delay="10500"/>
                            </p:stCondLst>
                            <p:childTnLst>
                              <p:par>
                                <p:cTn id="65" presetID="1" presetClass="entr" presetSubtype="0" fill="hold" grpId="0" nodeType="afterEffect">
                                  <p:stCondLst>
                                    <p:cond delay="500"/>
                                  </p:stCondLst>
                                  <p:childTnLst>
                                    <p:set>
                                      <p:cBhvr>
                                        <p:cTn id="66" dur="1" fill="hold">
                                          <p:stCondLst>
                                            <p:cond delay="0"/>
                                          </p:stCondLst>
                                        </p:cTn>
                                        <p:tgtEl>
                                          <p:spTgt spid="57"/>
                                        </p:tgtEl>
                                        <p:attrNameLst>
                                          <p:attrName>style.visibility</p:attrName>
                                        </p:attrNameLst>
                                      </p:cBhvr>
                                      <p:to>
                                        <p:strVal val="visible"/>
                                      </p:to>
                                    </p:set>
                                  </p:childTnLst>
                                </p:cTn>
                              </p:par>
                            </p:childTnLst>
                          </p:cTn>
                        </p:par>
                        <p:par>
                          <p:cTn id="67" fill="hold">
                            <p:stCondLst>
                              <p:cond delay="11000"/>
                            </p:stCondLst>
                            <p:childTnLst>
                              <p:par>
                                <p:cTn id="68" presetID="1" presetClass="entr" presetSubtype="0" fill="hold" grpId="0" nodeType="afterEffect">
                                  <p:stCondLst>
                                    <p:cond delay="500"/>
                                  </p:stCondLst>
                                  <p:childTnLst>
                                    <p:set>
                                      <p:cBhvr>
                                        <p:cTn id="69" dur="1" fill="hold">
                                          <p:stCondLst>
                                            <p:cond delay="0"/>
                                          </p:stCondLst>
                                        </p:cTn>
                                        <p:tgtEl>
                                          <p:spTgt spid="61"/>
                                        </p:tgtEl>
                                        <p:attrNameLst>
                                          <p:attrName>style.visibility</p:attrName>
                                        </p:attrNameLst>
                                      </p:cBhvr>
                                      <p:to>
                                        <p:strVal val="visible"/>
                                      </p:to>
                                    </p:set>
                                  </p:childTnLst>
                                </p:cTn>
                              </p:par>
                            </p:childTnLst>
                          </p:cTn>
                        </p:par>
                        <p:par>
                          <p:cTn id="70" fill="hold">
                            <p:stCondLst>
                              <p:cond delay="11500"/>
                            </p:stCondLst>
                            <p:childTnLst>
                              <p:par>
                                <p:cTn id="71" presetID="1" presetClass="entr" presetSubtype="0" fill="hold" grpId="0" nodeType="afterEffect">
                                  <p:stCondLst>
                                    <p:cond delay="500"/>
                                  </p:stCondLst>
                                  <p:childTnLst>
                                    <p:set>
                                      <p:cBhvr>
                                        <p:cTn id="72" dur="1" fill="hold">
                                          <p:stCondLst>
                                            <p:cond delay="0"/>
                                          </p:stCondLst>
                                        </p:cTn>
                                        <p:tgtEl>
                                          <p:spTgt spid="62"/>
                                        </p:tgtEl>
                                        <p:attrNameLst>
                                          <p:attrName>style.visibility</p:attrName>
                                        </p:attrNameLst>
                                      </p:cBhvr>
                                      <p:to>
                                        <p:strVal val="visible"/>
                                      </p:to>
                                    </p:set>
                                  </p:childTnLst>
                                </p:cTn>
                              </p:par>
                            </p:childTnLst>
                          </p:cTn>
                        </p:par>
                        <p:par>
                          <p:cTn id="73" fill="hold">
                            <p:stCondLst>
                              <p:cond delay="12000"/>
                            </p:stCondLst>
                            <p:childTnLst>
                              <p:par>
                                <p:cTn id="74" presetID="1" presetClass="entr" presetSubtype="0" fill="hold" grpId="0" nodeType="afterEffect">
                                  <p:stCondLst>
                                    <p:cond delay="500"/>
                                  </p:stCondLst>
                                  <p:childTnLst>
                                    <p:set>
                                      <p:cBhvr>
                                        <p:cTn id="75" dur="1" fill="hold">
                                          <p:stCondLst>
                                            <p:cond delay="0"/>
                                          </p:stCondLst>
                                        </p:cTn>
                                        <p:tgtEl>
                                          <p:spTgt spid="63"/>
                                        </p:tgtEl>
                                        <p:attrNameLst>
                                          <p:attrName>style.visibility</p:attrName>
                                        </p:attrNameLst>
                                      </p:cBhvr>
                                      <p:to>
                                        <p:strVal val="visible"/>
                                      </p:to>
                                    </p:set>
                                  </p:childTnLst>
                                </p:cTn>
                              </p:par>
                            </p:childTnLst>
                          </p:cTn>
                        </p:par>
                        <p:par>
                          <p:cTn id="76" fill="hold">
                            <p:stCondLst>
                              <p:cond delay="12500"/>
                            </p:stCondLst>
                            <p:childTnLst>
                              <p:par>
                                <p:cTn id="77" presetID="1" presetClass="entr" presetSubtype="0" fill="hold" grpId="0" nodeType="afterEffect">
                                  <p:stCondLst>
                                    <p:cond delay="500"/>
                                  </p:stCondLst>
                                  <p:childTnLst>
                                    <p:set>
                                      <p:cBhvr>
                                        <p:cTn id="78" dur="1" fill="hold">
                                          <p:stCondLst>
                                            <p:cond delay="0"/>
                                          </p:stCondLst>
                                        </p:cTn>
                                        <p:tgtEl>
                                          <p:spTgt spid="64"/>
                                        </p:tgtEl>
                                        <p:attrNameLst>
                                          <p:attrName>style.visibility</p:attrName>
                                        </p:attrNameLst>
                                      </p:cBhvr>
                                      <p:to>
                                        <p:strVal val="visible"/>
                                      </p:to>
                                    </p:set>
                                  </p:childTnLst>
                                </p:cTn>
                              </p:par>
                            </p:childTnLst>
                          </p:cTn>
                        </p:par>
                        <p:par>
                          <p:cTn id="79" fill="hold">
                            <p:stCondLst>
                              <p:cond delay="13000"/>
                            </p:stCondLst>
                            <p:childTnLst>
                              <p:par>
                                <p:cTn id="80" presetID="1" presetClass="entr" presetSubtype="0" fill="hold" grpId="0" nodeType="afterEffect">
                                  <p:stCondLst>
                                    <p:cond delay="500"/>
                                  </p:stCondLst>
                                  <p:childTnLst>
                                    <p:set>
                                      <p:cBhvr>
                                        <p:cTn id="81" dur="1" fill="hold">
                                          <p:stCondLst>
                                            <p:cond delay="0"/>
                                          </p:stCondLst>
                                        </p:cTn>
                                        <p:tgtEl>
                                          <p:spTgt spid="65"/>
                                        </p:tgtEl>
                                        <p:attrNameLst>
                                          <p:attrName>style.visibility</p:attrName>
                                        </p:attrNameLst>
                                      </p:cBhvr>
                                      <p:to>
                                        <p:strVal val="visible"/>
                                      </p:to>
                                    </p:set>
                                  </p:childTnLst>
                                </p:cTn>
                              </p:par>
                            </p:childTnLst>
                          </p:cTn>
                        </p:par>
                        <p:par>
                          <p:cTn id="82" fill="hold">
                            <p:stCondLst>
                              <p:cond delay="13500"/>
                            </p:stCondLst>
                            <p:childTnLst>
                              <p:par>
                                <p:cTn id="83" presetID="1" presetClass="entr" presetSubtype="0" fill="hold" grpId="0" nodeType="afterEffect">
                                  <p:stCondLst>
                                    <p:cond delay="500"/>
                                  </p:stCondLst>
                                  <p:childTnLst>
                                    <p:set>
                                      <p:cBhvr>
                                        <p:cTn id="84" dur="1" fill="hold">
                                          <p:stCondLst>
                                            <p:cond delay="0"/>
                                          </p:stCondLst>
                                        </p:cTn>
                                        <p:tgtEl>
                                          <p:spTgt spid="66"/>
                                        </p:tgtEl>
                                        <p:attrNameLst>
                                          <p:attrName>style.visibility</p:attrName>
                                        </p:attrNameLst>
                                      </p:cBhvr>
                                      <p:to>
                                        <p:strVal val="visible"/>
                                      </p:to>
                                    </p:set>
                                  </p:childTnLst>
                                </p:cTn>
                              </p:par>
                            </p:childTnLst>
                          </p:cTn>
                        </p:par>
                        <p:par>
                          <p:cTn id="85" fill="hold">
                            <p:stCondLst>
                              <p:cond delay="14000"/>
                            </p:stCondLst>
                            <p:childTnLst>
                              <p:par>
                                <p:cTn id="86" presetID="1" presetClass="entr" presetSubtype="0" fill="hold" grpId="0" nodeType="afterEffect">
                                  <p:stCondLst>
                                    <p:cond delay="500"/>
                                  </p:stCondLst>
                                  <p:childTnLst>
                                    <p:set>
                                      <p:cBhvr>
                                        <p:cTn id="87" dur="1" fill="hold">
                                          <p:stCondLst>
                                            <p:cond delay="0"/>
                                          </p:stCondLst>
                                        </p:cTn>
                                        <p:tgtEl>
                                          <p:spTgt spid="67"/>
                                        </p:tgtEl>
                                        <p:attrNameLst>
                                          <p:attrName>style.visibility</p:attrName>
                                        </p:attrNameLst>
                                      </p:cBhvr>
                                      <p:to>
                                        <p:strVal val="visible"/>
                                      </p:to>
                                    </p:set>
                                  </p:childTnLst>
                                </p:cTn>
                              </p:par>
                            </p:childTnLst>
                          </p:cTn>
                        </p:par>
                        <p:par>
                          <p:cTn id="88" fill="hold">
                            <p:stCondLst>
                              <p:cond delay="14500"/>
                            </p:stCondLst>
                            <p:childTnLst>
                              <p:par>
                                <p:cTn id="89" presetID="1" presetClass="entr" presetSubtype="0"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1" nodeType="click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42" presetClass="path" presetSubtype="0" accel="50000" decel="50000" fill="hold" nodeType="withEffect">
                                  <p:stCondLst>
                                    <p:cond delay="0"/>
                                  </p:stCondLst>
                                  <p:childTnLst>
                                    <p:animMotion origin="layout" path="M 2.5E-6 -3.33333E-6 L 2.5E-6 0.02084 " pathEditMode="relative" rAng="0" ptsTypes="AA">
                                      <p:cBhvr>
                                        <p:cTn id="99" dur="2000" fill="hold"/>
                                        <p:tgtEl>
                                          <p:spTgt spid="41"/>
                                        </p:tgtEl>
                                        <p:attrNameLst>
                                          <p:attrName>ppt_x</p:attrName>
                                          <p:attrName>ppt_y</p:attrName>
                                        </p:attrNameLst>
                                      </p:cBhvr>
                                      <p:rCtr x="0" y="1042"/>
                                    </p:animMotion>
                                  </p:childTnLst>
                                </p:cTn>
                              </p:par>
                              <p:par>
                                <p:cTn id="100" presetID="10" presetClass="exit" presetSubtype="0" fill="hold" grpId="1" nodeType="withEffect">
                                  <p:stCondLst>
                                    <p:cond delay="0"/>
                                  </p:stCondLst>
                                  <p:childTnLst>
                                    <p:animEffect transition="out" filter="fade">
                                      <p:cBhvr>
                                        <p:cTn id="101" dur="2000"/>
                                        <p:tgtEl>
                                          <p:spTgt spid="68"/>
                                        </p:tgtEl>
                                      </p:cBhvr>
                                    </p:animEffect>
                                    <p:set>
                                      <p:cBhvr>
                                        <p:cTn id="102" dur="1" fill="hold">
                                          <p:stCondLst>
                                            <p:cond delay="1999"/>
                                          </p:stCondLst>
                                        </p:cTn>
                                        <p:tgtEl>
                                          <p:spTgt spid="68"/>
                                        </p:tgtEl>
                                        <p:attrNameLst>
                                          <p:attrName>style.visibility</p:attrName>
                                        </p:attrNameLst>
                                      </p:cBhvr>
                                      <p:to>
                                        <p:strVal val="hidden"/>
                                      </p:to>
                                    </p:set>
                                  </p:childTnLst>
                                </p:cTn>
                              </p:par>
                            </p:childTnLst>
                          </p:cTn>
                        </p:par>
                        <p:par>
                          <p:cTn id="103" fill="hold">
                            <p:stCondLst>
                              <p:cond delay="2000"/>
                            </p:stCondLst>
                            <p:childTnLst>
                              <p:par>
                                <p:cTn id="104" presetID="1" presetClass="exit" presetSubtype="0" fill="hold" grpId="0" nodeType="afterEffect">
                                  <p:stCondLst>
                                    <p:cond delay="0"/>
                                  </p:stCondLst>
                                  <p:childTnLst>
                                    <p:set>
                                      <p:cBhvr>
                                        <p:cTn id="105" dur="1" fill="hold">
                                          <p:stCondLst>
                                            <p:cond delay="0"/>
                                          </p:stCondLst>
                                        </p:cTn>
                                        <p:tgtEl>
                                          <p:spTgt spid="7"/>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fade">
                                      <p:cBhvr>
                                        <p:cTn id="108" dur="3000"/>
                                        <p:tgtEl>
                                          <p:spTgt spid="69"/>
                                        </p:tgtEl>
                                      </p:cBhvr>
                                    </p:animEffect>
                                  </p:childTnLst>
                                </p:cTn>
                              </p:par>
                              <p:par>
                                <p:cTn id="109" presetID="9" presetClass="emph" presetSubtype="0" nodeType="withEffect">
                                  <p:stCondLst>
                                    <p:cond delay="0"/>
                                  </p:stCondLst>
                                  <p:childTnLst>
                                    <p:set>
                                      <p:cBhvr rctx="PPT">
                                        <p:cTn id="110" dur="indefinite"/>
                                        <p:tgtEl>
                                          <p:spTgt spid="8"/>
                                        </p:tgtEl>
                                        <p:attrNameLst>
                                          <p:attrName>style.opacity</p:attrName>
                                        </p:attrNameLst>
                                      </p:cBhvr>
                                      <p:to>
                                        <p:strVal val="0.25"/>
                                      </p:to>
                                    </p:set>
                                    <p:animEffect filter="image" prLst="opacity: 0.25">
                                      <p:cBhvr rctx="IE">
                                        <p:cTn id="111" dur="indefinite"/>
                                        <p:tgtEl>
                                          <p:spTgt spid="8"/>
                                        </p:tgtEl>
                                      </p:cBhvr>
                                    </p:animEffect>
                                  </p:childTnLst>
                                </p:cTn>
                              </p:par>
                              <p:par>
                                <p:cTn id="112" presetID="1" presetClass="exit" presetSubtype="0" fill="hold" grpId="0" nodeType="withEffect">
                                  <p:stCondLst>
                                    <p:cond delay="0"/>
                                  </p:stCondLst>
                                  <p:childTnLst>
                                    <p:set>
                                      <p:cBhvr>
                                        <p:cTn id="113" dur="1" fill="hold">
                                          <p:stCondLst>
                                            <p:cond delay="0"/>
                                          </p:stCondLst>
                                        </p:cTn>
                                        <p:tgtEl>
                                          <p:spTgt spid="1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27" grpId="0" animBg="1"/>
      <p:bldP spid="28" grpId="0" animBg="1"/>
      <p:bldP spid="29" grpId="0" animBg="1"/>
      <p:bldP spid="30" grpId="0" animBg="1"/>
      <p:bldP spid="36" grpId="0" animBg="1"/>
      <p:bldP spid="38" grpId="0" animBg="1"/>
      <p:bldP spid="42" grpId="0" animBg="1"/>
      <p:bldP spid="43" grpId="0" animBg="1"/>
      <p:bldP spid="44" grpId="0" animBg="1"/>
      <p:bldP spid="45" grpId="0" animBg="1"/>
      <p:bldP spid="47" grpId="0" animBg="1"/>
      <p:bldP spid="49" grpId="0" animBg="1"/>
      <p:bldP spid="50" grpId="0" animBg="1"/>
      <p:bldP spid="51" grpId="0" animBg="1"/>
      <p:bldP spid="52" grpId="0" animBg="1"/>
      <p:bldP spid="53" grpId="0" animBg="1"/>
      <p:bldP spid="54" grpId="0" animBg="1"/>
      <p:bldP spid="55" grpId="0" animBg="1"/>
      <p:bldP spid="56" grpId="0" animBg="1"/>
      <p:bldP spid="57" grpId="0" animBg="1"/>
      <p:bldP spid="61" grpId="0" animBg="1"/>
      <p:bldP spid="62" grpId="0" animBg="1"/>
      <p:bldP spid="63" grpId="0" animBg="1"/>
      <p:bldP spid="64" grpId="0" animBg="1"/>
      <p:bldP spid="65" grpId="0" animBg="1"/>
      <p:bldP spid="66" grpId="0" animBg="1"/>
      <p:bldP spid="67" grpId="0" animBg="1"/>
      <p:bldP spid="68" grpId="0" animBg="1"/>
      <p:bldP spid="68" grpId="1" animBg="1"/>
      <p:bldP spid="7" grpId="0" animBg="1"/>
      <p:bldP spid="7" grpId="1" animBg="1"/>
      <p:bldP spid="69"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2705" y="585019"/>
            <a:ext cx="8359775" cy="914400"/>
          </a:xfrm>
          <a:ln w="0"/>
          <a:effectLst/>
          <a:extLst>
            <a:ext uri="{53640926-AAD7-44D8-BBD7-CCE9431645EC}">
              <a14:shadowObscured xmlns="" xmlns:a14="http://schemas.microsoft.com/office/drawing/2010/main"/>
            </a:ext>
          </a:extLst>
        </p:spPr>
        <p:txBody>
          <a:bodyPr wrap="square" lIns="0" tIns="0" rIns="0" bIns="0" anchor="t"/>
          <a:lstStyle/>
          <a:p>
            <a:r>
              <a:rPr lang="en-US" dirty="0">
                <a:solidFill>
                  <a:schemeClr val="tx1"/>
                </a:solidFill>
              </a:rPr>
              <a:t>Auto </a:t>
            </a:r>
            <a:r>
              <a:rPr lang="en-US" dirty="0" smtClean="0">
                <a:solidFill>
                  <a:schemeClr val="tx1"/>
                </a:solidFill>
              </a:rPr>
              <a:t>backup </a:t>
            </a:r>
            <a:r>
              <a:rPr lang="en-US" dirty="0">
                <a:solidFill>
                  <a:schemeClr val="tx1"/>
                </a:solidFill>
              </a:rPr>
              <a:t>r</a:t>
            </a:r>
            <a:r>
              <a:rPr lang="en-US" dirty="0" smtClean="0">
                <a:solidFill>
                  <a:schemeClr val="tx1"/>
                </a:solidFill>
              </a:rPr>
              <a:t>ate</a:t>
            </a:r>
            <a:endParaRPr lang="en-US" dirty="0">
              <a:solidFill>
                <a:schemeClr val="accent5"/>
              </a:solidFill>
            </a:endParaRPr>
          </a:p>
        </p:txBody>
      </p:sp>
      <p:cxnSp>
        <p:nvCxnSpPr>
          <p:cNvPr id="4" name="Straight Connector 4"/>
          <p:cNvCxnSpPr>
            <a:cxnSpLocks noChangeShapeType="1"/>
          </p:cNvCxnSpPr>
          <p:nvPr>
            <p:custDataLst>
              <p:tags r:id="rId3"/>
            </p:custDataLst>
          </p:nvPr>
        </p:nvCxnSpPr>
        <p:spPr bwMode="auto">
          <a:xfrm>
            <a:off x="1267850" y="1421432"/>
            <a:ext cx="1" cy="4357119"/>
          </a:xfrm>
          <a:prstGeom prst="line">
            <a:avLst/>
          </a:prstGeom>
          <a:ln>
            <a:headEnd type="none" w="sm" len="sm"/>
            <a:tailEnd type="none" w="sm" len="sm"/>
          </a:ln>
          <a:extLst/>
        </p:spPr>
        <p:style>
          <a:lnRef idx="2">
            <a:schemeClr val="dk1"/>
          </a:lnRef>
          <a:fillRef idx="0">
            <a:schemeClr val="dk1"/>
          </a:fillRef>
          <a:effectRef idx="1">
            <a:schemeClr val="dk1"/>
          </a:effectRef>
          <a:fontRef idx="minor">
            <a:schemeClr val="tx1"/>
          </a:fontRef>
        </p:style>
      </p:cxnSp>
      <p:cxnSp>
        <p:nvCxnSpPr>
          <p:cNvPr id="5" name="Straight Connector 8"/>
          <p:cNvCxnSpPr>
            <a:cxnSpLocks noChangeShapeType="1"/>
          </p:cNvCxnSpPr>
          <p:nvPr>
            <p:custDataLst>
              <p:tags r:id="rId4"/>
            </p:custDataLst>
          </p:nvPr>
        </p:nvCxnSpPr>
        <p:spPr bwMode="auto">
          <a:xfrm rot="10800000">
            <a:off x="1267851" y="5778551"/>
            <a:ext cx="6826153" cy="1513"/>
          </a:xfrm>
          <a:prstGeom prst="line">
            <a:avLst/>
          </a:prstGeom>
          <a:ln>
            <a:headEnd type="none" w="sm" len="sm"/>
            <a:tailEnd type="none" w="sm" len="sm"/>
          </a:ln>
          <a:extLst/>
        </p:spPr>
        <p:style>
          <a:lnRef idx="2">
            <a:schemeClr val="dk1"/>
          </a:lnRef>
          <a:fillRef idx="0">
            <a:schemeClr val="dk1"/>
          </a:fillRef>
          <a:effectRef idx="1">
            <a:schemeClr val="dk1"/>
          </a:effectRef>
          <a:fontRef idx="minor">
            <a:schemeClr val="tx1"/>
          </a:fontRef>
        </p:style>
      </p:cxnSp>
      <p:sp>
        <p:nvSpPr>
          <p:cNvPr id="25" name="TextBox 24"/>
          <p:cNvSpPr txBox="1"/>
          <p:nvPr>
            <p:custDataLst>
              <p:tags r:id="rId5"/>
            </p:custDataLst>
          </p:nvPr>
        </p:nvSpPr>
        <p:spPr>
          <a:xfrm>
            <a:off x="1848800" y="5419646"/>
            <a:ext cx="1906291" cy="307777"/>
          </a:xfrm>
          <a:prstGeom prst="rect">
            <a:avLst/>
          </a:prstGeom>
          <a:noFill/>
        </p:spPr>
        <p:txBody>
          <a:bodyPr wrap="none" rtlCol="0">
            <a:spAutoFit/>
          </a:bodyPr>
          <a:lstStyle/>
          <a:p>
            <a:r>
              <a:rPr lang="en-US" sz="1400" dirty="0" smtClean="0"/>
              <a:t>Spontaneous Breaths</a:t>
            </a:r>
            <a:endParaRPr lang="en-US" sz="1400" dirty="0"/>
          </a:p>
        </p:txBody>
      </p:sp>
      <p:sp>
        <p:nvSpPr>
          <p:cNvPr id="26" name="Oval 25"/>
          <p:cNvSpPr/>
          <p:nvPr>
            <p:custDataLst>
              <p:tags r:id="rId6"/>
            </p:custDataLst>
          </p:nvPr>
        </p:nvSpPr>
        <p:spPr>
          <a:xfrm>
            <a:off x="3018372" y="3212976"/>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custDataLst>
              <p:tags r:id="rId7"/>
            </p:custDataLst>
          </p:nvPr>
        </p:nvSpPr>
        <p:spPr>
          <a:xfrm>
            <a:off x="2873135" y="3212976"/>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custDataLst>
              <p:tags r:id="rId8"/>
            </p:custDataLst>
          </p:nvPr>
        </p:nvSpPr>
        <p:spPr>
          <a:xfrm>
            <a:off x="2721547" y="3265477"/>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custDataLst>
              <p:tags r:id="rId9"/>
            </p:custDataLst>
          </p:nvPr>
        </p:nvSpPr>
        <p:spPr>
          <a:xfrm>
            <a:off x="2545114" y="3282542"/>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custDataLst>
              <p:tags r:id="rId10"/>
            </p:custDataLst>
          </p:nvPr>
        </p:nvSpPr>
        <p:spPr>
          <a:xfrm>
            <a:off x="2384459" y="3338096"/>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custDataLst>
              <p:tags r:id="rId11"/>
            </p:custDataLst>
          </p:nvPr>
        </p:nvSpPr>
        <p:spPr>
          <a:xfrm>
            <a:off x="1691680" y="5517232"/>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custDataLst>
              <p:tags r:id="rId12"/>
            </p:custDataLst>
          </p:nvPr>
        </p:nvCxnSpPr>
        <p:spPr>
          <a:xfrm>
            <a:off x="1259631" y="3501008"/>
            <a:ext cx="6455664" cy="0"/>
          </a:xfrm>
          <a:prstGeom prst="line">
            <a:avLst/>
          </a:prstGeom>
          <a:ln w="28575" cmpd="sng">
            <a:solidFill>
              <a:srgbClr val="00B050">
                <a:alpha val="50000"/>
              </a:srgbClr>
            </a:solidFill>
            <a:prstDash val="solid"/>
          </a:ln>
        </p:spPr>
        <p:style>
          <a:lnRef idx="1">
            <a:schemeClr val="accent1"/>
          </a:lnRef>
          <a:fillRef idx="0">
            <a:schemeClr val="accent1"/>
          </a:fillRef>
          <a:effectRef idx="0">
            <a:schemeClr val="accent1"/>
          </a:effectRef>
          <a:fontRef idx="minor">
            <a:schemeClr val="tx1"/>
          </a:fontRef>
        </p:style>
      </p:cxnSp>
      <p:sp>
        <p:nvSpPr>
          <p:cNvPr id="36" name="Oval 35"/>
          <p:cNvSpPr/>
          <p:nvPr>
            <p:custDataLst>
              <p:tags r:id="rId13"/>
            </p:custDataLst>
          </p:nvPr>
        </p:nvSpPr>
        <p:spPr>
          <a:xfrm>
            <a:off x="3163609" y="3262564"/>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custDataLst>
              <p:tags r:id="rId14"/>
            </p:custDataLst>
          </p:nvPr>
        </p:nvSpPr>
        <p:spPr>
          <a:xfrm>
            <a:off x="3292712" y="3299054"/>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custDataLst>
              <p:tags r:id="rId15"/>
            </p:custDataLst>
          </p:nvPr>
        </p:nvSpPr>
        <p:spPr>
          <a:xfrm>
            <a:off x="3453168" y="3315411"/>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custDataLst>
              <p:tags r:id="rId16"/>
            </p:custDataLst>
          </p:nvPr>
        </p:nvSpPr>
        <p:spPr>
          <a:xfrm>
            <a:off x="3583570" y="3382135"/>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custDataLst>
              <p:tags r:id="rId17"/>
            </p:custDataLst>
          </p:nvPr>
        </p:nvSpPr>
        <p:spPr>
          <a:xfrm>
            <a:off x="3730980" y="3452812"/>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custDataLst>
              <p:tags r:id="rId18"/>
            </p:custDataLst>
          </p:nvPr>
        </p:nvSpPr>
        <p:spPr>
          <a:xfrm>
            <a:off x="3907652" y="3454754"/>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custDataLst>
              <p:tags r:id="rId19"/>
            </p:custDataLst>
          </p:nvPr>
        </p:nvSpPr>
        <p:spPr>
          <a:xfrm>
            <a:off x="4068719" y="3506845"/>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Oval 69"/>
          <p:cNvSpPr/>
          <p:nvPr>
            <p:custDataLst>
              <p:tags r:id="rId20"/>
            </p:custDataLst>
          </p:nvPr>
        </p:nvSpPr>
        <p:spPr>
          <a:xfrm>
            <a:off x="1690459" y="5264362"/>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custDataLst>
              <p:tags r:id="rId21"/>
            </p:custDataLst>
          </p:nvPr>
        </p:nvSpPr>
        <p:spPr>
          <a:xfrm>
            <a:off x="1874039" y="5157192"/>
            <a:ext cx="1341778" cy="307777"/>
          </a:xfrm>
          <a:prstGeom prst="rect">
            <a:avLst/>
          </a:prstGeom>
          <a:noFill/>
        </p:spPr>
        <p:txBody>
          <a:bodyPr wrap="none" rtlCol="0">
            <a:spAutoFit/>
          </a:bodyPr>
          <a:lstStyle/>
          <a:p>
            <a:r>
              <a:rPr lang="en-US" sz="1400" dirty="0" smtClean="0"/>
              <a:t>Timed Breaths</a:t>
            </a:r>
            <a:endParaRPr lang="en-US" sz="1400" dirty="0"/>
          </a:p>
        </p:txBody>
      </p:sp>
      <p:cxnSp>
        <p:nvCxnSpPr>
          <p:cNvPr id="72" name="Straight Connector 71"/>
          <p:cNvCxnSpPr/>
          <p:nvPr>
            <p:custDataLst>
              <p:tags r:id="rId22"/>
            </p:custDataLst>
          </p:nvPr>
        </p:nvCxnSpPr>
        <p:spPr>
          <a:xfrm>
            <a:off x="1259632" y="4221088"/>
            <a:ext cx="6608297" cy="0"/>
          </a:xfrm>
          <a:prstGeom prst="line">
            <a:avLst/>
          </a:prstGeom>
          <a:ln w="28575">
            <a:solidFill>
              <a:schemeClr val="tx1">
                <a:alpha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Oval 73"/>
          <p:cNvSpPr/>
          <p:nvPr>
            <p:custDataLst>
              <p:tags r:id="rId23"/>
            </p:custDataLst>
          </p:nvPr>
        </p:nvSpPr>
        <p:spPr>
          <a:xfrm>
            <a:off x="1331640" y="3429000"/>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custDataLst>
              <p:tags r:id="rId24"/>
            </p:custDataLst>
          </p:nvPr>
        </p:nvSpPr>
        <p:spPr>
          <a:xfrm>
            <a:off x="1547664" y="3427779"/>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custDataLst>
              <p:tags r:id="rId25"/>
            </p:custDataLst>
          </p:nvPr>
        </p:nvSpPr>
        <p:spPr>
          <a:xfrm>
            <a:off x="1763688" y="3429000"/>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custDataLst>
              <p:tags r:id="rId26"/>
            </p:custDataLst>
          </p:nvPr>
        </p:nvSpPr>
        <p:spPr>
          <a:xfrm>
            <a:off x="1978491" y="3429000"/>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custDataLst>
              <p:tags r:id="rId27"/>
            </p:custDataLst>
          </p:nvPr>
        </p:nvSpPr>
        <p:spPr>
          <a:xfrm>
            <a:off x="2194515" y="3429000"/>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28"/>
            </p:custDataLst>
          </p:nvPr>
        </p:nvSpPr>
        <p:spPr bwMode="auto">
          <a:xfrm>
            <a:off x="1259632" y="3501008"/>
            <a:ext cx="6437376" cy="73152"/>
          </a:xfrm>
          <a:prstGeom prst="rect">
            <a:avLst/>
          </a:prstGeom>
          <a:solidFill>
            <a:srgbClr val="0070C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83" name="Oval 82"/>
          <p:cNvSpPr/>
          <p:nvPr>
            <p:custDataLst>
              <p:tags r:id="rId29"/>
            </p:custDataLst>
          </p:nvPr>
        </p:nvSpPr>
        <p:spPr>
          <a:xfrm>
            <a:off x="4570004" y="3644413"/>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custDataLst>
              <p:tags r:id="rId30"/>
            </p:custDataLst>
          </p:nvPr>
        </p:nvSpPr>
        <p:spPr>
          <a:xfrm>
            <a:off x="4797851" y="3573016"/>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p:cNvSpPr/>
          <p:nvPr>
            <p:custDataLst>
              <p:tags r:id="rId31"/>
            </p:custDataLst>
          </p:nvPr>
        </p:nvSpPr>
        <p:spPr>
          <a:xfrm>
            <a:off x="5002662" y="3501008"/>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custDataLst>
              <p:tags r:id="rId32"/>
            </p:custDataLst>
          </p:nvPr>
        </p:nvSpPr>
        <p:spPr>
          <a:xfrm>
            <a:off x="5213313" y="3410714"/>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custDataLst>
              <p:tags r:id="rId33"/>
            </p:custDataLst>
          </p:nvPr>
        </p:nvSpPr>
        <p:spPr>
          <a:xfrm>
            <a:off x="5432656" y="3410714"/>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custDataLst>
              <p:tags r:id="rId34"/>
            </p:custDataLst>
          </p:nvPr>
        </p:nvSpPr>
        <p:spPr bwMode="auto">
          <a:xfrm>
            <a:off x="1259632" y="3573016"/>
            <a:ext cx="6454230" cy="144016"/>
          </a:xfrm>
          <a:prstGeom prst="rect">
            <a:avLst/>
          </a:prstGeom>
          <a:solidFill>
            <a:srgbClr val="0070C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Arial" charset="0"/>
            </a:endParaRPr>
          </a:p>
        </p:txBody>
      </p:sp>
      <p:sp>
        <p:nvSpPr>
          <p:cNvPr id="55" name="Oval 54"/>
          <p:cNvSpPr/>
          <p:nvPr>
            <p:custDataLst>
              <p:tags r:id="rId35"/>
            </p:custDataLst>
          </p:nvPr>
        </p:nvSpPr>
        <p:spPr>
          <a:xfrm>
            <a:off x="5650899" y="3410714"/>
            <a:ext cx="145237" cy="1452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Line Callout 2 16"/>
          <p:cNvSpPr/>
          <p:nvPr>
            <p:custDataLst>
              <p:tags r:id="rId36"/>
            </p:custDataLst>
          </p:nvPr>
        </p:nvSpPr>
        <p:spPr bwMode="auto">
          <a:xfrm>
            <a:off x="7585620" y="2060848"/>
            <a:ext cx="1365056" cy="942568"/>
          </a:xfrm>
          <a:prstGeom prst="borderCallout2">
            <a:avLst>
              <a:gd name="adj1" fmla="val 108486"/>
              <a:gd name="adj2" fmla="val 50280"/>
              <a:gd name="adj3" fmla="val 128226"/>
              <a:gd name="adj4" fmla="val 26874"/>
              <a:gd name="adj5" fmla="val 150496"/>
              <a:gd name="adj6" fmla="val 782"/>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smtClean="0">
                <a:latin typeface="Arial" charset="0"/>
              </a:rPr>
              <a:t>Target auto </a:t>
            </a:r>
            <a:r>
              <a:rPr lang="en-US" sz="1600" dirty="0">
                <a:latin typeface="Arial" charset="0"/>
              </a:rPr>
              <a:t>b</a:t>
            </a:r>
            <a:r>
              <a:rPr lang="en-US" sz="1600" dirty="0" smtClean="0">
                <a:latin typeface="Arial" charset="0"/>
              </a:rPr>
              <a:t>ackup </a:t>
            </a:r>
            <a:r>
              <a:rPr lang="en-US" sz="1600" dirty="0">
                <a:latin typeface="Arial" charset="0"/>
              </a:rPr>
              <a:t>r</a:t>
            </a:r>
            <a:r>
              <a:rPr lang="en-US" sz="1600" dirty="0" smtClean="0">
                <a:latin typeface="Arial" charset="0"/>
              </a:rPr>
              <a:t>ate</a:t>
            </a:r>
            <a:endParaRPr lang="en-US" sz="1600" dirty="0">
              <a:latin typeface="Arial" charset="0"/>
            </a:endParaRPr>
          </a:p>
        </p:txBody>
      </p:sp>
      <p:sp>
        <p:nvSpPr>
          <p:cNvPr id="62" name="TextBox 61"/>
          <p:cNvSpPr txBox="1"/>
          <p:nvPr>
            <p:custDataLst>
              <p:tags r:id="rId37"/>
            </p:custDataLst>
          </p:nvPr>
        </p:nvSpPr>
        <p:spPr>
          <a:xfrm>
            <a:off x="860684" y="4084913"/>
            <a:ext cx="441146" cy="369332"/>
          </a:xfrm>
          <a:prstGeom prst="rect">
            <a:avLst/>
          </a:prstGeom>
          <a:noFill/>
        </p:spPr>
        <p:txBody>
          <a:bodyPr wrap="none" rtlCol="0">
            <a:spAutoFit/>
          </a:bodyPr>
          <a:lstStyle/>
          <a:p>
            <a:r>
              <a:rPr lang="en-US" sz="1800" b="1" dirty="0" smtClean="0"/>
              <a:t>10</a:t>
            </a:r>
            <a:endParaRPr lang="en-US" sz="1600" b="1" dirty="0"/>
          </a:p>
        </p:txBody>
      </p:sp>
      <p:sp>
        <p:nvSpPr>
          <p:cNvPr id="64" name="Oval 63"/>
          <p:cNvSpPr/>
          <p:nvPr>
            <p:custDataLst>
              <p:tags r:id="rId38"/>
            </p:custDataLst>
          </p:nvPr>
        </p:nvSpPr>
        <p:spPr>
          <a:xfrm>
            <a:off x="4223240" y="3490605"/>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custDataLst>
              <p:tags r:id="rId39"/>
            </p:custDataLst>
          </p:nvPr>
        </p:nvSpPr>
        <p:spPr>
          <a:xfrm>
            <a:off x="4426763" y="3444291"/>
            <a:ext cx="145237" cy="1452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custDataLst>
              <p:tags r:id="rId40"/>
            </p:custDataLst>
          </p:nvPr>
        </p:nvSpPr>
        <p:spPr bwMode="auto">
          <a:xfrm>
            <a:off x="1259632" y="3573016"/>
            <a:ext cx="6454230" cy="73152"/>
          </a:xfrm>
          <a:prstGeom prst="rect">
            <a:avLst/>
          </a:prstGeom>
          <a:solidFill>
            <a:srgbClr val="0070C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Arial" charset="0"/>
            </a:endParaRPr>
          </a:p>
        </p:txBody>
      </p:sp>
      <p:sp>
        <p:nvSpPr>
          <p:cNvPr id="67" name="Line Callout 2 66"/>
          <p:cNvSpPr/>
          <p:nvPr>
            <p:custDataLst>
              <p:tags r:id="rId41"/>
            </p:custDataLst>
          </p:nvPr>
        </p:nvSpPr>
        <p:spPr bwMode="auto">
          <a:xfrm>
            <a:off x="6948264" y="4077072"/>
            <a:ext cx="1944216" cy="864096"/>
          </a:xfrm>
          <a:prstGeom prst="borderCallout2">
            <a:avLst>
              <a:gd name="adj1" fmla="val -2847"/>
              <a:gd name="adj2" fmla="val 29812"/>
              <a:gd name="adj3" fmla="val -22428"/>
              <a:gd name="adj4" fmla="val -3550"/>
              <a:gd name="adj5" fmla="val -41158"/>
              <a:gd name="adj6" fmla="val -3587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1600" dirty="0" smtClean="0">
                <a:latin typeface="Arial" charset="0"/>
              </a:rPr>
              <a:t> Auto backup </a:t>
            </a:r>
            <a:r>
              <a:rPr lang="en-US" sz="1600" dirty="0">
                <a:latin typeface="Arial" charset="0"/>
              </a:rPr>
              <a:t>r</a:t>
            </a:r>
            <a:r>
              <a:rPr lang="en-US" sz="1600" dirty="0" smtClean="0">
                <a:latin typeface="Arial" charset="0"/>
              </a:rPr>
              <a:t>ate </a:t>
            </a:r>
            <a:endParaRPr lang="en-US" sz="1600" dirty="0">
              <a:latin typeface="Arial" charset="0"/>
            </a:endParaRPr>
          </a:p>
          <a:p>
            <a:pPr algn="ctr"/>
            <a:r>
              <a:rPr lang="en-US" sz="1600" dirty="0">
                <a:latin typeface="Arial" charset="0"/>
              </a:rPr>
              <a:t>b</a:t>
            </a:r>
            <a:r>
              <a:rPr lang="en-US" sz="1600" dirty="0" smtClean="0">
                <a:latin typeface="Arial" charset="0"/>
              </a:rPr>
              <a:t>uffer </a:t>
            </a:r>
            <a:r>
              <a:rPr lang="en-US" sz="1600" dirty="0">
                <a:latin typeface="Arial" charset="0"/>
              </a:rPr>
              <a:t>z</a:t>
            </a:r>
            <a:r>
              <a:rPr lang="en-US" sz="1600" dirty="0" smtClean="0">
                <a:latin typeface="Arial" charset="0"/>
              </a:rPr>
              <a:t>one</a:t>
            </a:r>
            <a:endParaRPr lang="en-US" sz="1600" dirty="0">
              <a:latin typeface="Arial" charset="0"/>
            </a:endParaRPr>
          </a:p>
        </p:txBody>
      </p:sp>
      <p:sp>
        <p:nvSpPr>
          <p:cNvPr id="19" name="TextBox 18"/>
          <p:cNvSpPr txBox="1"/>
          <p:nvPr>
            <p:custDataLst>
              <p:tags r:id="rId42"/>
            </p:custDataLst>
          </p:nvPr>
        </p:nvSpPr>
        <p:spPr>
          <a:xfrm>
            <a:off x="3635896" y="775028"/>
            <a:ext cx="41880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600" dirty="0" smtClean="0"/>
              <a:t>The auto backup rate is buffered by spontaneous triggers to promote synchrony with the device</a:t>
            </a:r>
            <a:endParaRPr lang="en-US" sz="1600" dirty="0"/>
          </a:p>
        </p:txBody>
      </p:sp>
      <p:sp>
        <p:nvSpPr>
          <p:cNvPr id="80" name="TextBox 79"/>
          <p:cNvSpPr txBox="1"/>
          <p:nvPr>
            <p:custDataLst>
              <p:tags r:id="rId43"/>
            </p:custDataLst>
          </p:nvPr>
        </p:nvSpPr>
        <p:spPr>
          <a:xfrm>
            <a:off x="3598629" y="757694"/>
            <a:ext cx="4225343"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itchFamily="34" charset="0"/>
              <a:buChar char="•"/>
            </a:pPr>
            <a:r>
              <a:rPr lang="en-US" sz="1600" dirty="0" smtClean="0"/>
              <a:t>The buffer is reduced or eliminated by timed triggers. </a:t>
            </a:r>
          </a:p>
          <a:p>
            <a:pPr marL="285750" indent="-285750">
              <a:buFont typeface="Arial" pitchFamily="34" charset="0"/>
              <a:buChar char="•"/>
            </a:pPr>
            <a:r>
              <a:rPr lang="en-US" sz="1600" dirty="0" smtClean="0"/>
              <a:t>The patient will be guided back to the targeted backup rate</a:t>
            </a:r>
            <a:endParaRPr lang="en-US" sz="1600" dirty="0"/>
          </a:p>
        </p:txBody>
      </p:sp>
      <p:sp>
        <p:nvSpPr>
          <p:cNvPr id="49" name="TextBox 48"/>
          <p:cNvSpPr txBox="1"/>
          <p:nvPr>
            <p:custDataLst>
              <p:tags r:id="rId44"/>
            </p:custDataLst>
          </p:nvPr>
        </p:nvSpPr>
        <p:spPr>
          <a:xfrm rot="16200000">
            <a:off x="603879" y="1699112"/>
            <a:ext cx="785003" cy="385618"/>
          </a:xfrm>
          <a:prstGeom prst="rect">
            <a:avLst/>
          </a:prstGeom>
          <a:noFill/>
        </p:spPr>
        <p:txBody>
          <a:bodyPr wrap="square" rtlCol="0">
            <a:spAutoFit/>
          </a:bodyPr>
          <a:lstStyle/>
          <a:p>
            <a:r>
              <a:rPr lang="en-US" sz="1800" b="1" dirty="0" smtClean="0"/>
              <a:t>Bpm</a:t>
            </a:r>
            <a:r>
              <a:rPr lang="en-US" sz="1906" b="1" dirty="0" smtClean="0"/>
              <a:t> </a:t>
            </a:r>
            <a:endParaRPr lang="en-US" sz="1906" b="1" dirty="0"/>
          </a:p>
        </p:txBody>
      </p:sp>
      <p:sp>
        <p:nvSpPr>
          <p:cNvPr id="50" name="TextBox 49"/>
          <p:cNvSpPr txBox="1"/>
          <p:nvPr>
            <p:custDataLst>
              <p:tags r:id="rId45"/>
            </p:custDataLst>
          </p:nvPr>
        </p:nvSpPr>
        <p:spPr>
          <a:xfrm rot="16200000">
            <a:off x="-649630" y="3615074"/>
            <a:ext cx="2660523" cy="385618"/>
          </a:xfrm>
          <a:prstGeom prst="rect">
            <a:avLst/>
          </a:prstGeom>
          <a:noFill/>
        </p:spPr>
        <p:txBody>
          <a:bodyPr wrap="square" rtlCol="0">
            <a:spAutoFit/>
          </a:bodyPr>
          <a:lstStyle/>
          <a:p>
            <a:r>
              <a:rPr lang="en-US" sz="1906" b="1" dirty="0" smtClean="0"/>
              <a:t>Moving breath </a:t>
            </a:r>
            <a:r>
              <a:rPr lang="en-US" sz="1906" b="1" dirty="0"/>
              <a:t>r</a:t>
            </a:r>
            <a:r>
              <a:rPr lang="en-US" sz="1906" b="1" dirty="0" smtClean="0"/>
              <a:t>ate</a:t>
            </a:r>
            <a:endParaRPr lang="en-US" sz="1906" b="1" dirty="0"/>
          </a:p>
        </p:txBody>
      </p:sp>
      <p:sp>
        <p:nvSpPr>
          <p:cNvPr id="52" name="TextBox 51"/>
          <p:cNvSpPr txBox="1"/>
          <p:nvPr>
            <p:custDataLst>
              <p:tags r:id="rId46"/>
            </p:custDataLst>
          </p:nvPr>
        </p:nvSpPr>
        <p:spPr>
          <a:xfrm>
            <a:off x="1336253" y="5780065"/>
            <a:ext cx="7177486" cy="369332"/>
          </a:xfrm>
          <a:prstGeom prst="rect">
            <a:avLst/>
          </a:prstGeom>
          <a:noFill/>
        </p:spPr>
        <p:txBody>
          <a:bodyPr wrap="square" rtlCol="0">
            <a:spAutoFit/>
          </a:bodyPr>
          <a:lstStyle/>
          <a:p>
            <a:r>
              <a:rPr lang="en-US" sz="1600" dirty="0" smtClean="0"/>
              <a:t>Time</a:t>
            </a:r>
            <a:r>
              <a:rPr lang="en-US" sz="1800" b="1" dirty="0" smtClean="0"/>
              <a:t> 				</a:t>
            </a:r>
            <a:r>
              <a:rPr lang="en-US" sz="1800" b="1" dirty="0"/>
              <a:t> </a:t>
            </a:r>
            <a:r>
              <a:rPr lang="en-US" sz="1800" b="1" dirty="0" smtClean="0"/>
              <a:t>          </a:t>
            </a:r>
            <a:r>
              <a:rPr lang="en-US" sz="1600" dirty="0" smtClean="0"/>
              <a:t>(Night time session)</a:t>
            </a:r>
            <a:endParaRPr lang="en-US" sz="1600" dirty="0"/>
          </a:p>
        </p:txBody>
      </p:sp>
      <p:sp>
        <p:nvSpPr>
          <p:cNvPr id="3" name="Slide Number Placeholder 2"/>
          <p:cNvSpPr>
            <a:spLocks noGrp="1"/>
          </p:cNvSpPr>
          <p:nvPr>
            <p:ph type="sldNum" sz="quarter" idx="12"/>
          </p:nvPr>
        </p:nvSpPr>
        <p:spPr/>
        <p:txBody>
          <a:bodyPr/>
          <a:lstStyle/>
          <a:p>
            <a:fld id="{A64230A6-E906-416A-BED2-3FC1D2432631}" type="slidenum">
              <a:rPr lang="en-US" smtClean="0"/>
              <a:pPr/>
              <a:t>12</a:t>
            </a:fld>
            <a:endParaRPr lang="en-US" dirty="0"/>
          </a:p>
        </p:txBody>
      </p:sp>
    </p:spTree>
    <p:custDataLst>
      <p:tags r:id="rId1"/>
    </p:custDataLst>
    <p:extLst>
      <p:ext uri="{BB962C8B-B14F-4D97-AF65-F5344CB8AC3E}">
        <p14:creationId xmlns="" xmlns:p14="http://schemas.microsoft.com/office/powerpoint/2010/main" val="236353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par>
                          <p:cTn id="87" fill="hold">
                            <p:stCondLst>
                              <p:cond delay="6500"/>
                            </p:stCondLst>
                            <p:childTnLst>
                              <p:par>
                                <p:cTn id="88" presetID="10"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500"/>
                                        <p:tgtEl>
                                          <p:spTgt spid="64"/>
                                        </p:tgtEl>
                                      </p:cBhvr>
                                    </p:animEffect>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500"/>
                                        <p:tgtEl>
                                          <p:spTgt spid="83"/>
                                        </p:tgtEl>
                                      </p:cBhvr>
                                    </p:animEffect>
                                  </p:childTnLst>
                                </p:cTn>
                              </p:par>
                            </p:childTnLst>
                          </p:cTn>
                        </p:par>
                        <p:par>
                          <p:cTn id="100" fill="hold">
                            <p:stCondLst>
                              <p:cond delay="500"/>
                            </p:stCondLst>
                            <p:childTnLst>
                              <p:par>
                                <p:cTn id="101" presetID="10" presetClass="exit" presetSubtype="0" fill="hold" grpId="1" nodeType="afterEffect">
                                  <p:stCondLst>
                                    <p:cond delay="0"/>
                                  </p:stCondLst>
                                  <p:childTnLst>
                                    <p:animEffect transition="out" filter="fade">
                                      <p:cBhvr>
                                        <p:cTn id="102" dur="500"/>
                                        <p:tgtEl>
                                          <p:spTgt spid="88"/>
                                        </p:tgtEl>
                                      </p:cBhvr>
                                    </p:animEffect>
                                    <p:set>
                                      <p:cBhvr>
                                        <p:cTn id="103" dur="1" fill="hold">
                                          <p:stCondLst>
                                            <p:cond delay="499"/>
                                          </p:stCondLst>
                                        </p:cTn>
                                        <p:tgtEl>
                                          <p:spTgt spid="8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par>
                                <p:cTn id="109" presetID="10" presetClass="entr" presetSubtype="0" fill="hold" grpId="0" nodeType="withEffect">
                                  <p:stCondLst>
                                    <p:cond delay="0"/>
                                  </p:stCondLst>
                                  <p:childTnLst>
                                    <p:set>
                                      <p:cBhvr>
                                        <p:cTn id="110" dur="1" fill="hold">
                                          <p:stCondLst>
                                            <p:cond delay="0"/>
                                          </p:stCondLst>
                                        </p:cTn>
                                        <p:tgtEl>
                                          <p:spTgt spid="84"/>
                                        </p:tgtEl>
                                        <p:attrNameLst>
                                          <p:attrName>style.visibility</p:attrName>
                                        </p:attrNameLst>
                                      </p:cBhvr>
                                      <p:to>
                                        <p:strVal val="visible"/>
                                      </p:to>
                                    </p:set>
                                    <p:animEffect transition="in" filter="fade">
                                      <p:cBhvr>
                                        <p:cTn id="111" dur="500"/>
                                        <p:tgtEl>
                                          <p:spTgt spid="84"/>
                                        </p:tgtEl>
                                      </p:cBhvr>
                                    </p:animEffect>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500"/>
                                        <p:tgtEl>
                                          <p:spTgt spid="80"/>
                                        </p:tgtEl>
                                      </p:cBhvr>
                                    </p:animEffect>
                                  </p:childTnLst>
                                </p:cTn>
                              </p:par>
                            </p:childTnLst>
                          </p:cTn>
                        </p:par>
                        <p:par>
                          <p:cTn id="116" fill="hold">
                            <p:stCondLst>
                              <p:cond delay="1500"/>
                            </p:stCondLst>
                            <p:childTnLst>
                              <p:par>
                                <p:cTn id="117" presetID="10" presetClass="entr" presetSubtype="0"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Effect transition="in" filter="fade">
                                      <p:cBhvr>
                                        <p:cTn id="119" dur="500"/>
                                        <p:tgtEl>
                                          <p:spTgt spid="85"/>
                                        </p:tgtEl>
                                      </p:cBhvr>
                                    </p:animEffect>
                                  </p:childTnLst>
                                </p:cTn>
                              </p:par>
                              <p:par>
                                <p:cTn id="120" presetID="10" presetClass="exit" presetSubtype="0" fill="hold" grpId="1" nodeType="withEffect">
                                  <p:stCondLst>
                                    <p:cond delay="0"/>
                                  </p:stCondLst>
                                  <p:childTnLst>
                                    <p:animEffect transition="out" filter="fade">
                                      <p:cBhvr>
                                        <p:cTn id="121" dur="500"/>
                                        <p:tgtEl>
                                          <p:spTgt spid="66"/>
                                        </p:tgtEl>
                                      </p:cBhvr>
                                    </p:animEffect>
                                    <p:set>
                                      <p:cBhvr>
                                        <p:cTn id="122" dur="1" fill="hold">
                                          <p:stCondLst>
                                            <p:cond delay="499"/>
                                          </p:stCondLst>
                                        </p:cTn>
                                        <p:tgtEl>
                                          <p:spTgt spid="66"/>
                                        </p:tgtEl>
                                        <p:attrNameLst>
                                          <p:attrName>style.visibility</p:attrName>
                                        </p:attrNameLst>
                                      </p:cBhvr>
                                      <p:to>
                                        <p:strVal val="hidden"/>
                                      </p:to>
                                    </p:set>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fade">
                                      <p:cBhvr>
                                        <p:cTn id="126" dur="500"/>
                                        <p:tgtEl>
                                          <p:spTgt spid="86"/>
                                        </p:tgtEl>
                                      </p:cBhvr>
                                    </p:animEffect>
                                  </p:childTnLst>
                                </p:cTn>
                              </p:par>
                            </p:childTnLst>
                          </p:cTn>
                        </p:par>
                        <p:par>
                          <p:cTn id="127" fill="hold">
                            <p:stCondLst>
                              <p:cond delay="2500"/>
                            </p:stCondLst>
                            <p:childTnLst>
                              <p:par>
                                <p:cTn id="128" presetID="10" presetClass="exit" presetSubtype="0" fill="hold" grpId="1" nodeType="afterEffect">
                                  <p:stCondLst>
                                    <p:cond delay="0"/>
                                  </p:stCondLst>
                                  <p:childTnLst>
                                    <p:animEffect transition="out" filter="fade">
                                      <p:cBhvr>
                                        <p:cTn id="129" dur="500"/>
                                        <p:tgtEl>
                                          <p:spTgt spid="81"/>
                                        </p:tgtEl>
                                      </p:cBhvr>
                                    </p:animEffect>
                                    <p:set>
                                      <p:cBhvr>
                                        <p:cTn id="130" dur="1" fill="hold">
                                          <p:stCondLst>
                                            <p:cond delay="499"/>
                                          </p:stCondLst>
                                        </p:cTn>
                                        <p:tgtEl>
                                          <p:spTgt spid="81"/>
                                        </p:tgtEl>
                                        <p:attrNameLst>
                                          <p:attrName>style.visibility</p:attrName>
                                        </p:attrNameLst>
                                      </p:cBhvr>
                                      <p:to>
                                        <p:strVal val="hidden"/>
                                      </p:to>
                                    </p:set>
                                  </p:childTnLst>
                                </p:cTn>
                              </p:par>
                            </p:childTnLst>
                          </p:cTn>
                        </p:par>
                        <p:par>
                          <p:cTn id="131" fill="hold">
                            <p:stCondLst>
                              <p:cond delay="3000"/>
                            </p:stCondLst>
                            <p:childTnLst>
                              <p:par>
                                <p:cTn id="132" presetID="10" presetClass="exit" presetSubtype="0" fill="hold" grpId="0" nodeType="afterEffect">
                                  <p:stCondLst>
                                    <p:cond delay="0"/>
                                  </p:stCondLst>
                                  <p:childTnLst>
                                    <p:animEffect transition="out" filter="fade">
                                      <p:cBhvr>
                                        <p:cTn id="133" dur="500"/>
                                        <p:tgtEl>
                                          <p:spTgt spid="67"/>
                                        </p:tgtEl>
                                      </p:cBhvr>
                                    </p:animEffect>
                                    <p:set>
                                      <p:cBhvr>
                                        <p:cTn id="134" dur="1" fill="hold">
                                          <p:stCondLst>
                                            <p:cond delay="499"/>
                                          </p:stCondLst>
                                        </p:cTn>
                                        <p:tgtEl>
                                          <p:spTgt spid="67"/>
                                        </p:tgtEl>
                                        <p:attrNameLst>
                                          <p:attrName>style.visibility</p:attrName>
                                        </p:attrNameLst>
                                      </p:cBhvr>
                                      <p:to>
                                        <p:strVal val="hidden"/>
                                      </p:to>
                                    </p:set>
                                  </p:childTnLst>
                                </p:cTn>
                              </p:par>
                            </p:childTnLst>
                          </p:cTn>
                        </p:par>
                        <p:par>
                          <p:cTn id="135" fill="hold">
                            <p:stCondLst>
                              <p:cond delay="3500"/>
                            </p:stCondLst>
                            <p:childTnLst>
                              <p:par>
                                <p:cTn id="136" presetID="1" presetClass="entr" presetSubtype="0"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childTnLst>
                                </p:cTn>
                              </p:par>
                            </p:childTnLst>
                          </p:cTn>
                        </p:par>
                        <p:par>
                          <p:cTn id="138" fill="hold">
                            <p:stCondLst>
                              <p:cond delay="350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6" grpId="0" animBg="1"/>
      <p:bldP spid="38" grpId="0" animBg="1"/>
      <p:bldP spid="42" grpId="0" animBg="1"/>
      <p:bldP spid="43" grpId="0" animBg="1"/>
      <p:bldP spid="44" grpId="0" animBg="1"/>
      <p:bldP spid="45" grpId="0" animBg="1"/>
      <p:bldP spid="47" grpId="0" animBg="1"/>
      <p:bldP spid="74" grpId="0" animBg="1"/>
      <p:bldP spid="75" grpId="0" animBg="1"/>
      <p:bldP spid="76" grpId="0" animBg="1"/>
      <p:bldP spid="77" grpId="0" animBg="1"/>
      <p:bldP spid="78" grpId="0" animBg="1"/>
      <p:bldP spid="81" grpId="0" animBg="1"/>
      <p:bldP spid="81" grpId="1" animBg="1"/>
      <p:bldP spid="83" grpId="0" animBg="1"/>
      <p:bldP spid="84" grpId="0" animBg="1"/>
      <p:bldP spid="85" grpId="0" animBg="1"/>
      <p:bldP spid="86" grpId="0" animBg="1"/>
      <p:bldP spid="87" grpId="0" animBg="1"/>
      <p:bldP spid="88" grpId="0" animBg="1"/>
      <p:bldP spid="88" grpId="1" animBg="1"/>
      <p:bldP spid="55" grpId="0" animBg="1"/>
      <p:bldP spid="64" grpId="0" animBg="1"/>
      <p:bldP spid="65" grpId="0" animBg="1"/>
      <p:bldP spid="66" grpId="0" animBg="1"/>
      <p:bldP spid="66" grpId="1" animBg="1"/>
      <p:bldP spid="67" grpId="0" animBg="1"/>
      <p:bldP spid="67" grpId="1" animBg="1"/>
      <p:bldP spid="19" grpId="0" animBg="1"/>
      <p:bldP spid="19" grpId="1"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8" name="Picture 7"/>
          <p:cNvPicPr>
            <a:picLocks/>
          </p:cNvPicPr>
          <p:nvPr>
            <p:custDataLst>
              <p:tags r:id="rId2"/>
            </p:custDataLst>
          </p:nvPr>
        </p:nvPicPr>
        <p:blipFill>
          <a:blip r:embed="rId10" cstate="print">
            <a:extLst>
              <a:ext uri="{28A0092B-C50C-407E-A947-70E740481C1C}">
                <a14:useLocalDpi xmlns="" xmlns:a14="http://schemas.microsoft.com/office/drawing/2010/main" val="0"/>
              </a:ext>
            </a:extLst>
          </a:blip>
          <a:stretch>
            <a:fillRect/>
          </a:stretch>
        </p:blipFill>
        <p:spPr>
          <a:xfrm>
            <a:off x="0" y="0"/>
            <a:ext cx="9144000" cy="45720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pic>
        <p:nvPicPr>
          <p:cNvPr id="7" name="Picture 6"/>
          <p:cNvPicPr>
            <a:picLocks/>
          </p:cNvPicPr>
          <p:nvPr>
            <p:custDataLst>
              <p:tags r:id="rId3"/>
            </p:custDataLst>
          </p:nvPr>
        </p:nvPicPr>
        <p:blipFill>
          <a:blip r:embed="rId11" cstate="print">
            <a:extLst>
              <a:ext uri="{28A0092B-C50C-407E-A947-70E740481C1C}">
                <a14:useLocalDpi xmlns="" xmlns:a14="http://schemas.microsoft.com/office/drawing/2010/main" val="0"/>
              </a:ext>
            </a:extLst>
          </a:blip>
          <a:stretch>
            <a:fillRect/>
          </a:stretch>
        </p:blipFill>
        <p:spPr>
          <a:xfrm>
            <a:off x="247650" y="130175"/>
            <a:ext cx="990600" cy="196850"/>
          </a:xfrm>
          <a:prstGeom prst="rect">
            <a:avLst/>
          </a:prstGeom>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pic>
      <p:sp>
        <p:nvSpPr>
          <p:cNvPr id="6" name="TextBox 5"/>
          <p:cNvSpPr txBox="1"/>
          <p:nvPr>
            <p:custDataLst>
              <p:tags r:id="rId4"/>
            </p:custDataLst>
          </p:nvPr>
        </p:nvSpPr>
        <p:spPr>
          <a:xfrm>
            <a:off x="247650" y="6578600"/>
            <a:ext cx="1841500" cy="152400"/>
          </a:xfrm>
          <a:prstGeom prst="rect">
            <a:avLst/>
          </a:prstGeom>
          <a:noFill/>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b">
            <a:noAutofit/>
          </a:bodyPr>
          <a:lstStyle/>
          <a:p>
            <a:pPr>
              <a:spcBef>
                <a:spcPts val="0"/>
              </a:spcBef>
              <a:spcAft>
                <a:spcPts val="0"/>
              </a:spcAft>
            </a:pPr>
            <a:r>
              <a:rPr lang="en-US" sz="1000" dirty="0" smtClean="0">
                <a:latin typeface="CST Gill Sans"/>
              </a:rPr>
              <a:t>Confidential</a:t>
            </a:r>
            <a:endParaRPr lang="en-US" sz="1000" dirty="0">
              <a:latin typeface="CST Gill Sans"/>
            </a:endParaRPr>
          </a:p>
        </p:txBody>
      </p:sp>
      <p:sp>
        <p:nvSpPr>
          <p:cNvPr id="5" name="TextBox 4"/>
          <p:cNvSpPr txBox="1"/>
          <p:nvPr>
            <p:custDataLst>
              <p:tags r:id="rId5"/>
            </p:custDataLst>
          </p:nvPr>
        </p:nvSpPr>
        <p:spPr>
          <a:xfrm>
            <a:off x="2032000" y="6578600"/>
            <a:ext cx="5080000" cy="152400"/>
          </a:xfrm>
          <a:prstGeom prst="rect">
            <a:avLst/>
          </a:prstGeom>
          <a:noFill/>
          <a:ln w="0">
            <a:noFill/>
          </a:ln>
          <a:effectLst/>
          <a:extLst>
            <a:ext uri="{91240B29-F687-4F45-9708-019B960494DF}">
              <a14:hiddenLine xmlns="" xmlns:a14="http://schemas.microsoft.com/office/drawing/2010/main" w="0">
                <a:solidFill>
                  <a:schemeClr val="tx1"/>
                </a:solidFill>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rtlCol="0" anchor="b">
            <a:noAutofit/>
          </a:bodyPr>
          <a:lstStyle/>
          <a:p>
            <a:pPr algn="ctr">
              <a:spcBef>
                <a:spcPts val="0"/>
              </a:spcBef>
              <a:spcAft>
                <a:spcPts val="0"/>
              </a:spcAft>
            </a:pPr>
            <a:endParaRPr lang="en-US" sz="800" dirty="0">
              <a:latin typeface="CST Gill Sans"/>
            </a:endParaRPr>
          </a:p>
        </p:txBody>
      </p:sp>
      <p:sp>
        <p:nvSpPr>
          <p:cNvPr id="2" name="Title 1"/>
          <p:cNvSpPr>
            <a:spLocks noGrp="1"/>
          </p:cNvSpPr>
          <p:nvPr>
            <p:ph type="title"/>
            <p:custDataLst>
              <p:tags r:id="rId6"/>
            </p:custDataLst>
          </p:nvPr>
        </p:nvSpPr>
        <p:spPr>
          <a:xfrm>
            <a:off x="561994" y="624688"/>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pPr>
            <a:r>
              <a:rPr lang="en-US" dirty="0">
                <a:solidFill>
                  <a:schemeClr val="tx1"/>
                </a:solidFill>
              </a:rPr>
              <a:t>Auto </a:t>
            </a:r>
            <a:r>
              <a:rPr lang="en-US" dirty="0" smtClean="0">
                <a:solidFill>
                  <a:schemeClr val="tx1"/>
                </a:solidFill>
              </a:rPr>
              <a:t>backup </a:t>
            </a:r>
            <a:r>
              <a:rPr lang="en-US" dirty="0">
                <a:solidFill>
                  <a:schemeClr val="tx1"/>
                </a:solidFill>
              </a:rPr>
              <a:t>r</a:t>
            </a:r>
            <a:r>
              <a:rPr lang="en-US" dirty="0" smtClean="0">
                <a:solidFill>
                  <a:schemeClr val="tx1"/>
                </a:solidFill>
              </a:rPr>
              <a:t>ate: Patient comfort features</a:t>
            </a:r>
            <a:endParaRPr lang="en-US" dirty="0">
              <a:latin typeface="CST Gill Sans"/>
            </a:endParaRPr>
          </a:p>
        </p:txBody>
      </p:sp>
      <p:sp>
        <p:nvSpPr>
          <p:cNvPr id="3" name="Text Placeholder 2"/>
          <p:cNvSpPr>
            <a:spLocks noGrp="1"/>
          </p:cNvSpPr>
          <p:nvPr>
            <p:ph type="body" idx="1"/>
            <p:custDataLst>
              <p:tags r:id="rId7"/>
            </p:custDataLst>
          </p:nvPr>
        </p:nvSpPr>
        <p:spPr>
          <a:xfrm>
            <a:off x="539552" y="1714500"/>
            <a:ext cx="7056784" cy="4381500"/>
          </a:xfrm>
          <a:ln w="0"/>
          <a:effectLst/>
          <a:extLst>
            <a:ext uri="{53640926-AAD7-44D8-BBD7-CCE9431645EC}">
              <a14:shadowObscured xmlns="" xmlns:a14="http://schemas.microsoft.com/office/drawing/2010/main"/>
            </a:ext>
          </a:extLst>
        </p:spPr>
        <p:txBody>
          <a:bodyPr wrap="square" lIns="0" tIns="0" rIns="0" bIns="0"/>
          <a:lstStyle/>
          <a:p>
            <a:r>
              <a:rPr lang="en-US" dirty="0" smtClean="0"/>
              <a:t>Comfort feature intent: Minimizes </a:t>
            </a:r>
            <a:r>
              <a:rPr lang="en-US" dirty="0"/>
              <a:t>patient/device </a:t>
            </a:r>
            <a:r>
              <a:rPr lang="en-US" dirty="0" smtClean="0"/>
              <a:t>asynchrony</a:t>
            </a:r>
          </a:p>
          <a:p>
            <a:pPr marL="0" indent="0">
              <a:buNone/>
            </a:pPr>
            <a:r>
              <a:rPr lang="en-US" dirty="0">
                <a:solidFill>
                  <a:srgbClr val="0070C0"/>
                </a:solidFill>
              </a:rPr>
              <a:t> </a:t>
            </a:r>
            <a:r>
              <a:rPr lang="en-US" dirty="0" smtClean="0">
                <a:solidFill>
                  <a:srgbClr val="0070C0"/>
                </a:solidFill>
              </a:rPr>
              <a:t>   </a:t>
            </a:r>
            <a:r>
              <a:rPr lang="en-US" dirty="0" smtClean="0">
                <a:solidFill>
                  <a:schemeClr val="tx1"/>
                </a:solidFill>
                <a:cs typeface="Arial"/>
              </a:rPr>
              <a:t>–  </a:t>
            </a:r>
            <a:r>
              <a:rPr lang="en-US" dirty="0" smtClean="0">
                <a:solidFill>
                  <a:schemeClr val="tx1"/>
                </a:solidFill>
              </a:rPr>
              <a:t>Rate will not exceed patient’s initial resting </a:t>
            </a:r>
          </a:p>
          <a:p>
            <a:pPr marL="0" indent="0">
              <a:buNone/>
            </a:pPr>
            <a:r>
              <a:rPr lang="en-US" dirty="0">
                <a:solidFill>
                  <a:schemeClr val="tx1"/>
                </a:solidFill>
              </a:rPr>
              <a:t> </a:t>
            </a:r>
            <a:r>
              <a:rPr lang="en-US" dirty="0" smtClean="0">
                <a:solidFill>
                  <a:schemeClr val="tx1"/>
                </a:solidFill>
              </a:rPr>
              <a:t>       spontaneous rate</a:t>
            </a:r>
          </a:p>
          <a:p>
            <a:pPr marL="0" indent="0">
              <a:buNone/>
            </a:pPr>
            <a:endParaRPr lang="en-US" sz="10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dirty="0" smtClean="0">
                <a:solidFill>
                  <a:schemeClr val="tx1"/>
                </a:solidFill>
                <a:cs typeface="Arial"/>
              </a:rPr>
              <a:t>–  </a:t>
            </a:r>
            <a:r>
              <a:rPr lang="en-US" b="1" dirty="0" smtClean="0">
                <a:solidFill>
                  <a:schemeClr val="tx1"/>
                </a:solidFill>
              </a:rPr>
              <a:t>Machine breath delayed if patient is still exhaling</a:t>
            </a:r>
          </a:p>
          <a:p>
            <a:pPr marL="0" indent="0">
              <a:buNone/>
            </a:pPr>
            <a:endParaRPr lang="en-US" sz="10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dirty="0" smtClean="0">
                <a:solidFill>
                  <a:schemeClr val="tx1"/>
                </a:solidFill>
                <a:cs typeface="Arial"/>
              </a:rPr>
              <a:t>–  </a:t>
            </a:r>
            <a:r>
              <a:rPr lang="en-US" dirty="0" smtClean="0">
                <a:solidFill>
                  <a:schemeClr val="tx1"/>
                </a:solidFill>
              </a:rPr>
              <a:t>AVAPS-AE allows patient to terminate a machine </a:t>
            </a:r>
          </a:p>
          <a:p>
            <a:pPr marL="0" indent="0">
              <a:buNone/>
            </a:pPr>
            <a:r>
              <a:rPr lang="en-US" dirty="0">
                <a:solidFill>
                  <a:schemeClr val="tx1"/>
                </a:solidFill>
              </a:rPr>
              <a:t> </a:t>
            </a:r>
            <a:r>
              <a:rPr lang="en-US" dirty="0" smtClean="0">
                <a:solidFill>
                  <a:schemeClr val="tx1"/>
                </a:solidFill>
              </a:rPr>
              <a:t>      delivered breath, helping to reduce gas trapping in </a:t>
            </a:r>
          </a:p>
          <a:p>
            <a:pPr marL="0" indent="0">
              <a:buNone/>
            </a:pPr>
            <a:r>
              <a:rPr lang="en-US" dirty="0" smtClean="0">
                <a:solidFill>
                  <a:schemeClr val="tx1"/>
                </a:solidFill>
              </a:rPr>
              <a:t>       patients with COPD</a:t>
            </a:r>
          </a:p>
          <a:p>
            <a:pPr marL="0" indent="0">
              <a:buNone/>
            </a:pPr>
            <a:endParaRPr lang="en-US" dirty="0" smtClean="0"/>
          </a:p>
          <a:p>
            <a:pPr marL="457200" lvl="1" indent="0">
              <a:buNone/>
            </a:pPr>
            <a:endParaRPr lang="en-US" dirty="0"/>
          </a:p>
        </p:txBody>
      </p:sp>
      <p:sp>
        <p:nvSpPr>
          <p:cNvPr id="10" name="Slide Number Placeholder 9"/>
          <p:cNvSpPr>
            <a:spLocks noGrp="1"/>
          </p:cNvSpPr>
          <p:nvPr>
            <p:ph type="sldNum" sz="quarter" idx="10"/>
          </p:nvPr>
        </p:nvSpPr>
        <p:spPr/>
        <p:txBody>
          <a:bodyPr/>
          <a:lstStyle/>
          <a:p>
            <a:fld id="{20117264-5BBD-4983-BABC-9839F1C1C1E6}" type="slidenum">
              <a:rPr lang="en-US" smtClean="0"/>
              <a:pPr/>
              <a:t>13</a:t>
            </a:fld>
            <a:endParaRPr lang="en-US" dirty="0"/>
          </a:p>
        </p:txBody>
      </p:sp>
    </p:spTree>
    <p:custDataLst>
      <p:tags r:id="rId1"/>
    </p:custDataLst>
    <p:extLst>
      <p:ext uri="{BB962C8B-B14F-4D97-AF65-F5344CB8AC3E}">
        <p14:creationId xmlns="" xmlns:p14="http://schemas.microsoft.com/office/powerpoint/2010/main" val="3923342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AVAPS-AE suggested settings</a:t>
            </a:r>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1846869692"/>
              </p:ext>
            </p:extLst>
          </p:nvPr>
        </p:nvGraphicFramePr>
        <p:xfrm>
          <a:off x="1524000" y="1397000"/>
          <a:ext cx="6096000" cy="37084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530146242"/>
                    </a:ext>
                  </a:extLst>
                </a:gridCol>
                <a:gridCol w="2032000">
                  <a:extLst>
                    <a:ext uri="{9D8B030D-6E8A-4147-A177-3AD203B41FA5}">
                      <a16:colId xmlns="" xmlns:a16="http://schemas.microsoft.com/office/drawing/2014/main" val="2626468017"/>
                    </a:ext>
                  </a:extLst>
                </a:gridCol>
                <a:gridCol w="2032000">
                  <a:extLst>
                    <a:ext uri="{9D8B030D-6E8A-4147-A177-3AD203B41FA5}">
                      <a16:colId xmlns="" xmlns:a16="http://schemas.microsoft.com/office/drawing/2014/main" val="3569153709"/>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059005350"/>
                  </a:ext>
                </a:extLst>
              </a:tr>
              <a:tr h="370840">
                <a:tc>
                  <a:txBody>
                    <a:bodyPr/>
                    <a:lstStyle/>
                    <a:p>
                      <a:r>
                        <a:rPr lang="en-US" dirty="0" smtClean="0"/>
                        <a:t>VT target</a:t>
                      </a:r>
                      <a:endParaRPr lang="en-US" dirty="0"/>
                    </a:p>
                  </a:txBody>
                  <a:tcPr/>
                </a:tc>
                <a:tc>
                  <a:txBody>
                    <a:bodyPr/>
                    <a:lstStyle/>
                    <a:p>
                      <a:r>
                        <a:rPr lang="en-US" dirty="0" smtClean="0"/>
                        <a:t>8 -10 ml/Kg IBW</a:t>
                      </a:r>
                      <a:endParaRPr lang="en-US" dirty="0"/>
                    </a:p>
                  </a:txBody>
                  <a:tcPr/>
                </a:tc>
                <a:tc>
                  <a:txBody>
                    <a:bodyPr/>
                    <a:lstStyle/>
                    <a:p>
                      <a:r>
                        <a:rPr lang="en-US" dirty="0" smtClean="0"/>
                        <a:t>8 ml/Kg IBW</a:t>
                      </a:r>
                      <a:endParaRPr lang="en-US" dirty="0"/>
                    </a:p>
                  </a:txBody>
                  <a:tcPr/>
                </a:tc>
                <a:extLst>
                  <a:ext uri="{0D108BD9-81ED-4DB2-BD59-A6C34878D82A}">
                    <a16:rowId xmlns="" xmlns:a16="http://schemas.microsoft.com/office/drawing/2014/main" val="556816994"/>
                  </a:ext>
                </a:extLst>
              </a:tr>
              <a:tr h="370840">
                <a:tc>
                  <a:txBody>
                    <a:bodyPr/>
                    <a:lstStyle/>
                    <a:p>
                      <a:r>
                        <a:rPr lang="en-US" dirty="0" smtClean="0"/>
                        <a:t>MaxP </a:t>
                      </a:r>
                      <a:endParaRPr lang="en-US" dirty="0"/>
                    </a:p>
                  </a:txBody>
                  <a:tcPr/>
                </a:tc>
                <a:tc>
                  <a:txBody>
                    <a:bodyPr/>
                    <a:lstStyle/>
                    <a:p>
                      <a:r>
                        <a:rPr lang="en-US" dirty="0" smtClean="0"/>
                        <a:t>35 cmH2O</a:t>
                      </a:r>
                      <a:endParaRPr lang="en-US" dirty="0"/>
                    </a:p>
                  </a:txBody>
                  <a:tcPr/>
                </a:tc>
                <a:tc>
                  <a:txBody>
                    <a:bodyPr/>
                    <a:lstStyle/>
                    <a:p>
                      <a:r>
                        <a:rPr lang="en-US" dirty="0" smtClean="0"/>
                        <a:t>30 cmH2O</a:t>
                      </a:r>
                      <a:endParaRPr lang="en-US" dirty="0"/>
                    </a:p>
                  </a:txBody>
                  <a:tcPr/>
                </a:tc>
                <a:extLst>
                  <a:ext uri="{0D108BD9-81ED-4DB2-BD59-A6C34878D82A}">
                    <a16:rowId xmlns="" xmlns:a16="http://schemas.microsoft.com/office/drawing/2014/main" val="4122493200"/>
                  </a:ext>
                </a:extLst>
              </a:tr>
              <a:tr h="370840">
                <a:tc>
                  <a:txBody>
                    <a:bodyPr/>
                    <a:lstStyle/>
                    <a:p>
                      <a:r>
                        <a:rPr lang="en-US" dirty="0" smtClean="0"/>
                        <a:t>PSMax</a:t>
                      </a:r>
                      <a:endParaRPr lang="en-US" dirty="0"/>
                    </a:p>
                  </a:txBody>
                  <a:tcPr/>
                </a:tc>
                <a:tc>
                  <a:txBody>
                    <a:bodyPr/>
                    <a:lstStyle/>
                    <a:p>
                      <a:r>
                        <a:rPr lang="en-US" dirty="0" smtClean="0"/>
                        <a:t>19-35 cmH2O</a:t>
                      </a:r>
                      <a:endParaRPr lang="en-US" dirty="0"/>
                    </a:p>
                  </a:txBody>
                  <a:tcPr/>
                </a:tc>
                <a:tc>
                  <a:txBody>
                    <a:bodyPr/>
                    <a:lstStyle/>
                    <a:p>
                      <a:r>
                        <a:rPr lang="en-US" dirty="0" smtClean="0"/>
                        <a:t>30 cmH2O</a:t>
                      </a:r>
                      <a:endParaRPr lang="en-US" dirty="0"/>
                    </a:p>
                  </a:txBody>
                  <a:tcPr/>
                </a:tc>
                <a:extLst>
                  <a:ext uri="{0D108BD9-81ED-4DB2-BD59-A6C34878D82A}">
                    <a16:rowId xmlns="" xmlns:a16="http://schemas.microsoft.com/office/drawing/2014/main" val="3673389214"/>
                  </a:ext>
                </a:extLst>
              </a:tr>
              <a:tr h="370840">
                <a:tc>
                  <a:txBody>
                    <a:bodyPr/>
                    <a:lstStyle/>
                    <a:p>
                      <a:r>
                        <a:rPr lang="en-US" dirty="0" smtClean="0"/>
                        <a:t>PSMin</a:t>
                      </a:r>
                      <a:endParaRPr lang="en-US" dirty="0"/>
                    </a:p>
                  </a:txBody>
                  <a:tcPr/>
                </a:tc>
                <a:tc>
                  <a:txBody>
                    <a:bodyPr/>
                    <a:lstStyle/>
                    <a:p>
                      <a:r>
                        <a:rPr lang="en-US" dirty="0" smtClean="0"/>
                        <a:t>14-19 cmH2O</a:t>
                      </a:r>
                      <a:endParaRPr lang="en-US" dirty="0"/>
                    </a:p>
                  </a:txBody>
                  <a:tcPr/>
                </a:tc>
                <a:tc>
                  <a:txBody>
                    <a:bodyPr/>
                    <a:lstStyle/>
                    <a:p>
                      <a:r>
                        <a:rPr lang="en-US" dirty="0" smtClean="0"/>
                        <a:t>12 cmH2O</a:t>
                      </a:r>
                      <a:endParaRPr lang="en-US" dirty="0"/>
                    </a:p>
                  </a:txBody>
                  <a:tcPr/>
                </a:tc>
                <a:extLst>
                  <a:ext uri="{0D108BD9-81ED-4DB2-BD59-A6C34878D82A}">
                    <a16:rowId xmlns="" xmlns:a16="http://schemas.microsoft.com/office/drawing/2014/main" val="2312764053"/>
                  </a:ext>
                </a:extLst>
              </a:tr>
              <a:tr h="370840">
                <a:tc>
                  <a:txBody>
                    <a:bodyPr/>
                    <a:lstStyle/>
                    <a:p>
                      <a:r>
                        <a:rPr lang="en-US" dirty="0" smtClean="0"/>
                        <a:t>EPAP Max</a:t>
                      </a:r>
                      <a:endParaRPr lang="en-US" dirty="0"/>
                    </a:p>
                  </a:txBody>
                  <a:tcPr/>
                </a:tc>
                <a:tc>
                  <a:txBody>
                    <a:bodyPr/>
                    <a:lstStyle/>
                    <a:p>
                      <a:r>
                        <a:rPr lang="en-US" dirty="0" smtClean="0"/>
                        <a:t>14 cmH2O</a:t>
                      </a:r>
                      <a:endParaRPr lang="en-US" dirty="0"/>
                    </a:p>
                  </a:txBody>
                  <a:tcPr/>
                </a:tc>
                <a:tc>
                  <a:txBody>
                    <a:bodyPr/>
                    <a:lstStyle/>
                    <a:p>
                      <a:r>
                        <a:rPr lang="en-US" dirty="0" smtClean="0"/>
                        <a:t>14 cmH2O</a:t>
                      </a:r>
                      <a:endParaRPr lang="en-US" dirty="0"/>
                    </a:p>
                  </a:txBody>
                  <a:tcPr/>
                </a:tc>
                <a:extLst>
                  <a:ext uri="{0D108BD9-81ED-4DB2-BD59-A6C34878D82A}">
                    <a16:rowId xmlns="" xmlns:a16="http://schemas.microsoft.com/office/drawing/2014/main" val="510276026"/>
                  </a:ext>
                </a:extLst>
              </a:tr>
              <a:tr h="370840">
                <a:tc>
                  <a:txBody>
                    <a:bodyPr/>
                    <a:lstStyle/>
                    <a:p>
                      <a:r>
                        <a:rPr lang="en-US" dirty="0" smtClean="0"/>
                        <a:t>EPAP Min</a:t>
                      </a:r>
                      <a:endParaRPr lang="en-US" dirty="0"/>
                    </a:p>
                  </a:txBody>
                  <a:tcPr/>
                </a:tc>
                <a:tc>
                  <a:txBody>
                    <a:bodyPr/>
                    <a:lstStyle/>
                    <a:p>
                      <a:r>
                        <a:rPr lang="en-US" dirty="0" smtClean="0"/>
                        <a:t>4 cmH2O</a:t>
                      </a:r>
                      <a:endParaRPr lang="en-US" dirty="0"/>
                    </a:p>
                  </a:txBody>
                  <a:tcPr/>
                </a:tc>
                <a:tc>
                  <a:txBody>
                    <a:bodyPr/>
                    <a:lstStyle/>
                    <a:p>
                      <a:r>
                        <a:rPr lang="en-US" dirty="0" smtClean="0"/>
                        <a:t>4 cmH2O</a:t>
                      </a:r>
                      <a:endParaRPr lang="en-US" dirty="0"/>
                    </a:p>
                  </a:txBody>
                  <a:tcPr/>
                </a:tc>
                <a:extLst>
                  <a:ext uri="{0D108BD9-81ED-4DB2-BD59-A6C34878D82A}">
                    <a16:rowId xmlns="" xmlns:a16="http://schemas.microsoft.com/office/drawing/2014/main" val="734077661"/>
                  </a:ext>
                </a:extLst>
              </a:tr>
              <a:tr h="370840">
                <a:tc>
                  <a:txBody>
                    <a:bodyPr/>
                    <a:lstStyle/>
                    <a:p>
                      <a:r>
                        <a:rPr lang="en-US" dirty="0" smtClean="0"/>
                        <a:t>Breath Rate</a:t>
                      </a:r>
                      <a:endParaRPr lang="en-US" dirty="0"/>
                    </a:p>
                  </a:txBody>
                  <a:tcPr/>
                </a:tc>
                <a:tc>
                  <a:txBody>
                    <a:bodyPr/>
                    <a:lstStyle/>
                    <a:p>
                      <a:r>
                        <a:rPr lang="en-US" dirty="0" smtClean="0"/>
                        <a:t>Auto</a:t>
                      </a:r>
                      <a:endParaRPr lang="en-US" dirty="0"/>
                    </a:p>
                  </a:txBody>
                  <a:tcPr/>
                </a:tc>
                <a:tc>
                  <a:txBody>
                    <a:bodyPr/>
                    <a:lstStyle/>
                    <a:p>
                      <a:r>
                        <a:rPr lang="en-US" dirty="0" smtClean="0"/>
                        <a:t>Auto</a:t>
                      </a:r>
                      <a:endParaRPr lang="en-US" dirty="0"/>
                    </a:p>
                  </a:txBody>
                  <a:tcPr/>
                </a:tc>
                <a:extLst>
                  <a:ext uri="{0D108BD9-81ED-4DB2-BD59-A6C34878D82A}">
                    <a16:rowId xmlns="" xmlns:a16="http://schemas.microsoft.com/office/drawing/2014/main" val="524794078"/>
                  </a:ext>
                </a:extLst>
              </a:tr>
              <a:tr h="370840">
                <a:tc>
                  <a:txBody>
                    <a:bodyPr/>
                    <a:lstStyle/>
                    <a:p>
                      <a:r>
                        <a:rPr lang="en-US" dirty="0" smtClean="0"/>
                        <a:t>AVAPS Rate</a:t>
                      </a:r>
                      <a:endParaRPr lang="en-US" dirty="0"/>
                    </a:p>
                  </a:txBody>
                  <a:tcPr/>
                </a:tc>
                <a:tc>
                  <a:txBody>
                    <a:bodyPr/>
                    <a:lstStyle/>
                    <a:p>
                      <a:r>
                        <a:rPr lang="en-US" dirty="0" smtClean="0"/>
                        <a:t>2 cm/min</a:t>
                      </a:r>
                      <a:endParaRPr lang="en-US" dirty="0"/>
                    </a:p>
                  </a:txBody>
                  <a:tcPr/>
                </a:tc>
                <a:tc>
                  <a:txBody>
                    <a:bodyPr/>
                    <a:lstStyle/>
                    <a:p>
                      <a:r>
                        <a:rPr lang="en-US" dirty="0" smtClean="0"/>
                        <a:t>N/A</a:t>
                      </a:r>
                      <a:endParaRPr lang="en-US" dirty="0"/>
                    </a:p>
                  </a:txBody>
                  <a:tcPr/>
                </a:tc>
                <a:extLst>
                  <a:ext uri="{0D108BD9-81ED-4DB2-BD59-A6C34878D82A}">
                    <a16:rowId xmlns="" xmlns:a16="http://schemas.microsoft.com/office/drawing/2014/main" val="3266663275"/>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979745137"/>
                  </a:ext>
                </a:extLst>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3153047979"/>
              </p:ext>
            </p:extLst>
          </p:nvPr>
        </p:nvGraphicFramePr>
        <p:xfrm>
          <a:off x="1524000" y="1397000"/>
          <a:ext cx="6096000" cy="37084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667151519"/>
                    </a:ext>
                  </a:extLst>
                </a:gridCol>
                <a:gridCol w="2032000">
                  <a:extLst>
                    <a:ext uri="{9D8B030D-6E8A-4147-A177-3AD203B41FA5}">
                      <a16:colId xmlns="" xmlns:a16="http://schemas.microsoft.com/office/drawing/2014/main" val="749254124"/>
                    </a:ext>
                  </a:extLst>
                </a:gridCol>
                <a:gridCol w="2032000">
                  <a:extLst>
                    <a:ext uri="{9D8B030D-6E8A-4147-A177-3AD203B41FA5}">
                      <a16:colId xmlns="" xmlns:a16="http://schemas.microsoft.com/office/drawing/2014/main" val="1569086563"/>
                    </a:ext>
                  </a:extLst>
                </a:gridCol>
              </a:tblGrid>
              <a:tr h="370840">
                <a:tc>
                  <a:txBody>
                    <a:bodyPr/>
                    <a:lstStyle/>
                    <a:p>
                      <a:endParaRPr lang="en-US" dirty="0"/>
                    </a:p>
                  </a:txBody>
                  <a:tcPr/>
                </a:tc>
                <a:tc>
                  <a:txBody>
                    <a:bodyPr/>
                    <a:lstStyle/>
                    <a:p>
                      <a:r>
                        <a:rPr lang="en-US" dirty="0" smtClean="0"/>
                        <a:t>OHS</a:t>
                      </a:r>
                      <a:endParaRPr lang="en-US" dirty="0"/>
                    </a:p>
                  </a:txBody>
                  <a:tcPr/>
                </a:tc>
                <a:tc>
                  <a:txBody>
                    <a:bodyPr/>
                    <a:lstStyle/>
                    <a:p>
                      <a:r>
                        <a:rPr lang="en-US" dirty="0" smtClean="0"/>
                        <a:t>COPD - OSA</a:t>
                      </a:r>
                      <a:endParaRPr lang="en-US" dirty="0"/>
                    </a:p>
                  </a:txBody>
                  <a:tcPr/>
                </a:tc>
                <a:extLst>
                  <a:ext uri="{0D108BD9-81ED-4DB2-BD59-A6C34878D82A}">
                    <a16:rowId xmlns="" xmlns:a16="http://schemas.microsoft.com/office/drawing/2014/main" val="3732868385"/>
                  </a:ext>
                </a:extLst>
              </a:tr>
            </a:tbl>
          </a:graphicData>
        </a:graphic>
      </p:graphicFrame>
      <p:sp>
        <p:nvSpPr>
          <p:cNvPr id="9" name="Rectangle 8"/>
          <p:cNvSpPr/>
          <p:nvPr/>
        </p:nvSpPr>
        <p:spPr>
          <a:xfrm>
            <a:off x="1524000" y="5126856"/>
            <a:ext cx="6096000" cy="646331"/>
          </a:xfrm>
          <a:prstGeom prst="rect">
            <a:avLst/>
          </a:prstGeom>
        </p:spPr>
        <p:txBody>
          <a:bodyPr wrap="square">
            <a:spAutoFit/>
          </a:bodyPr>
          <a:lstStyle/>
          <a:p>
            <a:pPr marL="171450" indent="-171450">
              <a:buFont typeface="Arial" panose="020B0604020202020204" pitchFamily="34" charset="0"/>
              <a:buChar char="•"/>
            </a:pPr>
            <a:r>
              <a:rPr lang="en-US" sz="1200" dirty="0" smtClean="0"/>
              <a:t>AVAPS-AE </a:t>
            </a:r>
            <a:r>
              <a:rPr lang="en-US" sz="1200" dirty="0"/>
              <a:t>protocol Dr. N. Hart, Dr. P. Murphy, Lane Fox Respiratory unit, St. Thomas’ Hospital London UK * </a:t>
            </a:r>
            <a:endParaRPr lang="en-US" sz="1200" dirty="0" smtClean="0"/>
          </a:p>
          <a:p>
            <a:pPr marL="171450" indent="-171450">
              <a:buFont typeface="Arial" panose="020B0604020202020204" pitchFamily="34" charset="0"/>
              <a:buChar char="•"/>
            </a:pPr>
            <a:r>
              <a:rPr lang="en-US" sz="1200" dirty="0" smtClean="0"/>
              <a:t>AVAPS-AE </a:t>
            </a:r>
            <a:r>
              <a:rPr lang="en-US" sz="1200" dirty="0"/>
              <a:t>Multi Center Trial protocol l,ProfJean François MUIR, </a:t>
            </a:r>
            <a:r>
              <a:rPr lang="en-US" sz="1200" dirty="0" smtClean="0"/>
              <a:t>France</a:t>
            </a:r>
            <a:endParaRPr lang="en-US" sz="1200" dirty="0"/>
          </a:p>
        </p:txBody>
      </p:sp>
    </p:spTree>
    <p:extLst>
      <p:ext uri="{BB962C8B-B14F-4D97-AF65-F5344CB8AC3E}">
        <p14:creationId xmlns="" xmlns:p14="http://schemas.microsoft.com/office/powerpoint/2010/main" val="1277518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784_PHL_iPad_payer_v14.png"/>
          <p:cNvPicPr>
            <a:picLocks noChangeAspect="1"/>
          </p:cNvPicPr>
          <p:nvPr/>
        </p:nvPicPr>
        <p:blipFill rotWithShape="1">
          <a:blip r:embed="rId3" cstate="print">
            <a:extLst>
              <a:ext uri="{28A0092B-C50C-407E-A947-70E740481C1C}">
                <a14:useLocalDpi xmlns="" xmlns:a14="http://schemas.microsoft.com/office/drawing/2010/main" val="0"/>
              </a:ext>
            </a:extLst>
          </a:blip>
          <a:srcRect t="-1" b="17978"/>
          <a:stretch/>
        </p:blipFill>
        <p:spPr>
          <a:xfrm>
            <a:off x="0" y="1"/>
            <a:ext cx="9144000" cy="5624822"/>
          </a:xfrm>
          <a:prstGeom prst="rect">
            <a:avLst/>
          </a:prstGeom>
        </p:spPr>
      </p:pic>
      <p:sp>
        <p:nvSpPr>
          <p:cNvPr id="4" name="TextBox 3"/>
          <p:cNvSpPr txBox="1"/>
          <p:nvPr/>
        </p:nvSpPr>
        <p:spPr>
          <a:xfrm>
            <a:off x="461962" y="5798045"/>
            <a:ext cx="5300220" cy="307777"/>
          </a:xfrm>
          <a:prstGeom prst="rect">
            <a:avLst/>
          </a:prstGeom>
          <a:noFill/>
        </p:spPr>
        <p:txBody>
          <a:bodyPr wrap="square" rtlCol="0" anchor="b" anchorCtr="0">
            <a:spAutoFit/>
          </a:bodyPr>
          <a:lstStyle/>
          <a:p>
            <a:r>
              <a:rPr lang="en-US" sz="700" dirty="0">
                <a:solidFill>
                  <a:schemeClr val="tx1">
                    <a:lumMod val="65000"/>
                    <a:lumOff val="35000"/>
                  </a:schemeClr>
                </a:solidFill>
                <a:cs typeface="Calibri"/>
              </a:rPr>
              <a:t>1. Coughlin S., Liang WE, Parthasarathy S. </a:t>
            </a:r>
            <a:r>
              <a:rPr lang="en-US" sz="700" dirty="0" smtClean="0">
                <a:solidFill>
                  <a:schemeClr val="tx1">
                    <a:lumMod val="65000"/>
                    <a:lumOff val="35000"/>
                  </a:schemeClr>
                </a:solidFill>
                <a:cs typeface="Calibri"/>
              </a:rPr>
              <a:t>Retrospective Assessment </a:t>
            </a:r>
            <a:r>
              <a:rPr lang="en-US" sz="700" dirty="0">
                <a:solidFill>
                  <a:schemeClr val="tx1">
                    <a:lumMod val="65000"/>
                    <a:lumOff val="35000"/>
                  </a:schemeClr>
                </a:solidFill>
                <a:cs typeface="Calibri"/>
              </a:rPr>
              <a:t>of Home Ventilation to Reduce Rehospitalization in Chronic Obstructive Pulmonary Disease. J Clin Sleep Med.  2015 Jun 15;11(6):663-70. </a:t>
            </a:r>
          </a:p>
        </p:txBody>
      </p:sp>
      <p:sp>
        <p:nvSpPr>
          <p:cNvPr id="5" name="Text Placeholder 4"/>
          <p:cNvSpPr>
            <a:spLocks noGrp="1"/>
          </p:cNvSpPr>
          <p:nvPr>
            <p:ph type="body" sz="quarter" idx="10"/>
          </p:nvPr>
        </p:nvSpPr>
        <p:spPr>
          <a:xfrm>
            <a:off x="539552" y="450000"/>
            <a:ext cx="7525291" cy="1008000"/>
          </a:xfrm>
        </p:spPr>
        <p:txBody>
          <a:bodyPr/>
          <a:lstStyle/>
          <a:p>
            <a:r>
              <a:rPr lang="en-US" dirty="0"/>
              <a:t>Multifaceted COPD program shown to </a:t>
            </a:r>
            <a:r>
              <a:rPr lang="en-US" dirty="0" smtClean="0"/>
              <a:t>improve care </a:t>
            </a:r>
            <a:endParaRPr lang="en-US" dirty="0"/>
          </a:p>
          <a:p>
            <a:endParaRPr lang="en-US" dirty="0"/>
          </a:p>
        </p:txBody>
      </p:sp>
    </p:spTree>
    <p:extLst>
      <p:ext uri="{BB962C8B-B14F-4D97-AF65-F5344CB8AC3E}">
        <p14:creationId xmlns="" xmlns:p14="http://schemas.microsoft.com/office/powerpoint/2010/main" val="832941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533400" y="828000"/>
            <a:ext cx="7782600" cy="512768"/>
          </a:xfrm>
        </p:spPr>
        <p:txBody>
          <a:bodyPr/>
          <a:lstStyle/>
          <a:p>
            <a:r>
              <a:rPr lang="en-US" dirty="0" smtClean="0"/>
              <a:t>Talking Points: Patient Touch Details</a:t>
            </a:r>
            <a:endParaRPr lang="en-US" dirty="0"/>
          </a:p>
        </p:txBody>
      </p:sp>
      <p:sp>
        <p:nvSpPr>
          <p:cNvPr id="3" name="Textplatzhalter 2"/>
          <p:cNvSpPr>
            <a:spLocks noGrp="1"/>
          </p:cNvSpPr>
          <p:nvPr>
            <p:ph type="body" sz="quarter" idx="12"/>
          </p:nvPr>
        </p:nvSpPr>
        <p:spPr>
          <a:xfrm>
            <a:off x="533400" y="1447800"/>
            <a:ext cx="7782600" cy="294600"/>
          </a:xfrm>
        </p:spPr>
        <p:txBody>
          <a:bodyPr>
            <a:normAutofit fontScale="92500" lnSpcReduction="10000"/>
          </a:bodyPr>
          <a:lstStyle/>
          <a:p>
            <a:r>
              <a:rPr lang="en-US" dirty="0" smtClean="0"/>
              <a:t>Reducing Hospital Readmissions in COPD Patients</a:t>
            </a:r>
            <a:endParaRPr lang="en-US" dirty="0"/>
          </a:p>
          <a:p>
            <a:endParaRPr lang="en-US" dirty="0"/>
          </a:p>
        </p:txBody>
      </p:sp>
      <p:sp>
        <p:nvSpPr>
          <p:cNvPr id="4" name="Textplatzhalter 3"/>
          <p:cNvSpPr>
            <a:spLocks noGrp="1"/>
          </p:cNvSpPr>
          <p:nvPr>
            <p:ph type="body" sz="quarter" idx="14"/>
          </p:nvPr>
        </p:nvSpPr>
        <p:spPr>
          <a:xfrm>
            <a:off x="609600" y="2124000"/>
            <a:ext cx="8001000" cy="3960000"/>
          </a:xfrm>
        </p:spPr>
        <p:txBody>
          <a:bodyPr>
            <a:normAutofit/>
          </a:bodyPr>
          <a:lstStyle/>
          <a:p>
            <a:pPr marL="0" indent="0">
              <a:buNone/>
            </a:pPr>
            <a:r>
              <a:rPr lang="en-US" sz="2000" dirty="0" smtClean="0"/>
              <a:t>Patient Education at home:</a:t>
            </a:r>
          </a:p>
          <a:p>
            <a:pPr marL="0" indent="0">
              <a:buNone/>
            </a:pPr>
            <a:endParaRPr lang="en-US" sz="2000" dirty="0"/>
          </a:p>
          <a:p>
            <a:pPr marL="0" indent="0">
              <a:buNone/>
            </a:pPr>
            <a:r>
              <a:rPr lang="en-US" sz="2000" dirty="0"/>
              <a:t> </a:t>
            </a:r>
            <a:r>
              <a:rPr lang="en-US" sz="2000" dirty="0" smtClean="0"/>
              <a:t>   </a:t>
            </a:r>
            <a:endParaRPr lang="en-US" sz="4000" dirty="0"/>
          </a:p>
          <a:p>
            <a:pPr marL="0" indent="0">
              <a:buNone/>
            </a:pPr>
            <a:r>
              <a:rPr lang="en-US" sz="4000" dirty="0" smtClean="0"/>
              <a:t>  </a:t>
            </a:r>
            <a:endParaRPr lang="en-US" dirty="0" smtClean="0"/>
          </a:p>
        </p:txBody>
      </p:sp>
      <p:sp>
        <p:nvSpPr>
          <p:cNvPr id="5" name="Rectangle 4"/>
          <p:cNvSpPr/>
          <p:nvPr/>
        </p:nvSpPr>
        <p:spPr>
          <a:xfrm>
            <a:off x="762000" y="64008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aphicFrame>
        <p:nvGraphicFramePr>
          <p:cNvPr id="7" name="Diagram 6"/>
          <p:cNvGraphicFramePr/>
          <p:nvPr>
            <p:extLst>
              <p:ext uri="{D42A27DB-BD31-4B8C-83A1-F6EECF244321}">
                <p14:modId xmlns="" xmlns:p14="http://schemas.microsoft.com/office/powerpoint/2010/main" val="449006312"/>
              </p:ext>
            </p:extLst>
          </p:nvPr>
        </p:nvGraphicFramePr>
        <p:xfrm>
          <a:off x="533400" y="2133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33400" y="6400800"/>
            <a:ext cx="6096000" cy="369332"/>
          </a:xfrm>
          <a:prstGeom prst="rect">
            <a:avLst/>
          </a:prstGeom>
          <a:noFill/>
        </p:spPr>
        <p:txBody>
          <a:bodyPr wrap="square" rtlCol="0">
            <a:spAutoFit/>
          </a:bodyPr>
          <a:lstStyle/>
          <a:p>
            <a:r>
              <a:rPr lang="en-US" dirty="0">
                <a:solidFill>
                  <a:prstClr val="black"/>
                </a:solidFill>
              </a:rPr>
              <a:t>*</a:t>
            </a:r>
            <a:r>
              <a:rPr lang="en-US" sz="1400" dirty="0">
                <a:solidFill>
                  <a:prstClr val="black"/>
                </a:solidFill>
              </a:rPr>
              <a:t>Visits were 30-45 minutes in duration</a:t>
            </a:r>
          </a:p>
        </p:txBody>
      </p:sp>
    </p:spTree>
    <p:extLst>
      <p:ext uri="{BB962C8B-B14F-4D97-AF65-F5344CB8AC3E}">
        <p14:creationId xmlns="" xmlns:p14="http://schemas.microsoft.com/office/powerpoint/2010/main" val="573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84_PHL_iPad_Story_v1318.png"/>
          <p:cNvPicPr>
            <a:picLocks noChangeAspect="1"/>
          </p:cNvPicPr>
          <p:nvPr/>
        </p:nvPicPr>
        <p:blipFill rotWithShape="1">
          <a:blip r:embed="rId3" cstate="print">
            <a:extLst>
              <a:ext uri="{28A0092B-C50C-407E-A947-70E740481C1C}">
                <a14:useLocalDpi xmlns="" xmlns:a14="http://schemas.microsoft.com/office/drawing/2010/main" val="0"/>
              </a:ext>
            </a:extLst>
          </a:blip>
          <a:srcRect b="17846"/>
          <a:stretch/>
        </p:blipFill>
        <p:spPr>
          <a:xfrm>
            <a:off x="0" y="0"/>
            <a:ext cx="9144000" cy="5633659"/>
          </a:xfrm>
          <a:prstGeom prst="rect">
            <a:avLst/>
          </a:prstGeom>
        </p:spPr>
      </p:pic>
      <p:sp>
        <p:nvSpPr>
          <p:cNvPr id="2" name="Text Placeholder 1"/>
          <p:cNvSpPr>
            <a:spLocks noGrp="1"/>
          </p:cNvSpPr>
          <p:nvPr>
            <p:ph type="body" sz="quarter" idx="10"/>
          </p:nvPr>
        </p:nvSpPr>
        <p:spPr/>
        <p:txBody>
          <a:bodyPr/>
          <a:lstStyle/>
          <a:p>
            <a:r>
              <a:rPr lang="en-US" dirty="0">
                <a:latin typeface="+mj-lt"/>
              </a:rPr>
              <a:t>Proven to reduce readmissions</a:t>
            </a:r>
          </a:p>
          <a:p>
            <a:endParaRPr lang="en-US" dirty="0"/>
          </a:p>
        </p:txBody>
      </p:sp>
      <p:sp>
        <p:nvSpPr>
          <p:cNvPr id="4" name="TextBox 3"/>
          <p:cNvSpPr txBox="1"/>
          <p:nvPr/>
        </p:nvSpPr>
        <p:spPr>
          <a:xfrm>
            <a:off x="461962" y="5582602"/>
            <a:ext cx="5543406" cy="523220"/>
          </a:xfrm>
          <a:prstGeom prst="rect">
            <a:avLst/>
          </a:prstGeom>
          <a:noFill/>
        </p:spPr>
        <p:txBody>
          <a:bodyPr wrap="square" rtlCol="0" anchor="b" anchorCtr="0">
            <a:spAutoFit/>
          </a:bodyPr>
          <a:lstStyle/>
          <a:p>
            <a:endParaRPr lang="en-US" sz="700" dirty="0" smtClean="0">
              <a:solidFill>
                <a:schemeClr val="tx1">
                  <a:lumMod val="65000"/>
                  <a:lumOff val="35000"/>
                </a:schemeClr>
              </a:solidFill>
              <a:cs typeface="Calibri"/>
            </a:endParaRPr>
          </a:p>
          <a:p>
            <a:r>
              <a:rPr lang="en-US" sz="700" dirty="0">
                <a:solidFill>
                  <a:schemeClr val="tx1">
                    <a:lumMod val="65000"/>
                    <a:lumOff val="35000"/>
                  </a:schemeClr>
                </a:solidFill>
                <a:cs typeface="Calibri"/>
              </a:rPr>
              <a:t>*All receiving NIV and meeting program eligibility requirements. All subjects were admitted at least twice in the prior 12 months before enrollment.</a:t>
            </a:r>
          </a:p>
          <a:p>
            <a:r>
              <a:rPr lang="en-US" sz="700" dirty="0" smtClean="0">
                <a:solidFill>
                  <a:schemeClr val="tx1">
                    <a:lumMod val="65000"/>
                    <a:lumOff val="35000"/>
                  </a:schemeClr>
                </a:solidFill>
                <a:cs typeface="Calibri"/>
              </a:rPr>
              <a:t>1</a:t>
            </a:r>
            <a:r>
              <a:rPr lang="en-US" sz="700" dirty="0">
                <a:solidFill>
                  <a:schemeClr val="tx1">
                    <a:lumMod val="65000"/>
                    <a:lumOff val="35000"/>
                  </a:schemeClr>
                </a:solidFill>
                <a:cs typeface="Calibri"/>
              </a:rPr>
              <a:t>. Coughlin S., Liang WE, Parthasarathy S. RetrospectiveAssessment of Home Ventilation to Reduce Rehospitalization in Chronic Obstructive Pulmonary Disease. J Clin Sleep Med. 2015 Jun 15;11(6):663-70.  </a:t>
            </a:r>
          </a:p>
        </p:txBody>
      </p:sp>
      <p:sp>
        <p:nvSpPr>
          <p:cNvPr id="5" name="Text Placeholder 1"/>
          <p:cNvSpPr txBox="1">
            <a:spLocks/>
          </p:cNvSpPr>
          <p:nvPr/>
        </p:nvSpPr>
        <p:spPr>
          <a:xfrm>
            <a:off x="3411376" y="2631545"/>
            <a:ext cx="5187989" cy="941842"/>
          </a:xfrm>
          <a:prstGeom prst="rect">
            <a:avLst/>
          </a:prstGeom>
        </p:spPr>
        <p:txBody>
          <a:bodyPr lIns="0" tIns="0" rIns="0" bIns="0"/>
          <a:lstStyle>
            <a:lvl1pPr marL="0" indent="0" algn="l" defTabSz="914400" rtl="0" eaLnBrk="1" latinLnBrk="0" hangingPunct="1">
              <a:spcBef>
                <a:spcPts val="0"/>
              </a:spcBef>
              <a:buFontTx/>
              <a:buNone/>
              <a:defRPr sz="3200" kern="1200" baseline="0">
                <a:solidFill>
                  <a:schemeClr val="tx1"/>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lnSpc>
                <a:spcPct val="90000"/>
              </a:lnSpc>
            </a:pPr>
            <a:r>
              <a:rPr lang="en-US" sz="6500" b="1" dirty="0" smtClean="0">
                <a:solidFill>
                  <a:srgbClr val="0089C4"/>
                </a:solidFill>
              </a:rPr>
              <a:t>88% reduction</a:t>
            </a:r>
            <a:endParaRPr lang="en-US" sz="6500" b="1" dirty="0">
              <a:solidFill>
                <a:srgbClr val="0089C4"/>
              </a:solidFill>
            </a:endParaRPr>
          </a:p>
        </p:txBody>
      </p:sp>
      <p:sp>
        <p:nvSpPr>
          <p:cNvPr id="6" name="Text Placeholder 1"/>
          <p:cNvSpPr txBox="1">
            <a:spLocks/>
          </p:cNvSpPr>
          <p:nvPr/>
        </p:nvSpPr>
        <p:spPr>
          <a:xfrm>
            <a:off x="5798145" y="2452845"/>
            <a:ext cx="2774199" cy="330209"/>
          </a:xfrm>
          <a:prstGeom prst="rect">
            <a:avLst/>
          </a:prstGeom>
        </p:spPr>
        <p:txBody>
          <a:bodyPr lIns="0" tIns="0" rIns="0" bIns="0"/>
          <a:lstStyle>
            <a:lvl1pPr marL="0" indent="0" algn="l" defTabSz="914400" rtl="0" eaLnBrk="1" latinLnBrk="0" hangingPunct="1">
              <a:spcBef>
                <a:spcPts val="0"/>
              </a:spcBef>
              <a:buFontTx/>
              <a:buNone/>
              <a:defRPr sz="3200" kern="1200" baseline="0">
                <a:solidFill>
                  <a:schemeClr val="tx1"/>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500" dirty="0">
                <a:solidFill>
                  <a:schemeClr val="tx1">
                    <a:lumMod val="85000"/>
                    <a:lumOff val="15000"/>
                  </a:schemeClr>
                </a:solidFill>
              </a:rPr>
              <a:t>In a review of 398 COPD patients*</a:t>
            </a:r>
          </a:p>
        </p:txBody>
      </p:sp>
      <p:sp>
        <p:nvSpPr>
          <p:cNvPr id="7" name="Text Placeholder 1"/>
          <p:cNvSpPr txBox="1">
            <a:spLocks/>
          </p:cNvSpPr>
          <p:nvPr/>
        </p:nvSpPr>
        <p:spPr>
          <a:xfrm>
            <a:off x="5203687" y="3439073"/>
            <a:ext cx="3368657" cy="1100278"/>
          </a:xfrm>
          <a:prstGeom prst="rect">
            <a:avLst/>
          </a:prstGeom>
        </p:spPr>
        <p:txBody>
          <a:bodyPr lIns="0" tIns="0" rIns="0" bIns="0"/>
          <a:lstStyle>
            <a:lvl1pPr marL="0" indent="0" algn="l" defTabSz="914400" rtl="0" eaLnBrk="1" latinLnBrk="0" hangingPunct="1">
              <a:spcBef>
                <a:spcPts val="0"/>
              </a:spcBef>
              <a:buFontTx/>
              <a:buNone/>
              <a:defRPr sz="3200" kern="1200" baseline="0">
                <a:solidFill>
                  <a:schemeClr val="tx1"/>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3500" dirty="0">
                <a:solidFill>
                  <a:srgbClr val="0089C4"/>
                </a:solidFill>
              </a:rPr>
              <a:t>in hospital</a:t>
            </a:r>
            <a:br>
              <a:rPr lang="en-US" sz="3500" dirty="0">
                <a:solidFill>
                  <a:srgbClr val="0089C4"/>
                </a:solidFill>
              </a:rPr>
            </a:br>
            <a:r>
              <a:rPr lang="en-US" sz="3500" dirty="0" smtClean="0">
                <a:solidFill>
                  <a:srgbClr val="0089C4"/>
                </a:solidFill>
              </a:rPr>
              <a:t>readmissions</a:t>
            </a:r>
            <a:r>
              <a:rPr lang="en-US" sz="3500" baseline="30000" dirty="0" smtClean="0">
                <a:solidFill>
                  <a:srgbClr val="0089C4"/>
                </a:solidFill>
              </a:rPr>
              <a:t>1</a:t>
            </a:r>
            <a:endParaRPr lang="en-US" sz="3500" baseline="30000" dirty="0">
              <a:solidFill>
                <a:srgbClr val="0089C4"/>
              </a:solidFill>
            </a:endParaRPr>
          </a:p>
        </p:txBody>
      </p:sp>
    </p:spTree>
    <p:extLst>
      <p:ext uri="{BB962C8B-B14F-4D97-AF65-F5344CB8AC3E}">
        <p14:creationId xmlns="" xmlns:p14="http://schemas.microsoft.com/office/powerpoint/2010/main" val="2846013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j-lt"/>
              </a:rPr>
              <a:t>Effective COPD Management Plans</a:t>
            </a:r>
            <a:endParaRPr lang="en-US" dirty="0">
              <a:latin typeface="+mj-lt"/>
            </a:endParaRPr>
          </a:p>
        </p:txBody>
      </p:sp>
      <p:graphicFrame>
        <p:nvGraphicFramePr>
          <p:cNvPr id="3" name="Table 2"/>
          <p:cNvGraphicFramePr>
            <a:graphicFrameLocks noGrp="1"/>
          </p:cNvGraphicFramePr>
          <p:nvPr>
            <p:extLst/>
          </p:nvPr>
        </p:nvGraphicFramePr>
        <p:xfrm>
          <a:off x="893379" y="4038600"/>
          <a:ext cx="4135821" cy="2057400"/>
        </p:xfrm>
        <a:graphic>
          <a:graphicData uri="http://schemas.openxmlformats.org/drawingml/2006/table">
            <a:tbl>
              <a:tblPr firstRow="1" bandRow="1">
                <a:tableStyleId>{5C22544A-7EE6-4342-B048-85BDC9FD1C3A}</a:tableStyleId>
              </a:tblPr>
              <a:tblGrid>
                <a:gridCol w="4135821">
                  <a:extLst>
                    <a:ext uri="{9D8B030D-6E8A-4147-A177-3AD203B41FA5}">
                      <a16:colId xmlns="" xmlns:a16="http://schemas.microsoft.com/office/drawing/2014/main" val="20000"/>
                    </a:ext>
                  </a:extLst>
                </a:gridCol>
              </a:tblGrid>
              <a:tr h="522727">
                <a:tc>
                  <a:txBody>
                    <a:bodyPr/>
                    <a:lstStyle/>
                    <a:p>
                      <a:pPr algn="l"/>
                      <a:r>
                        <a:rPr lang="en-US" sz="2400" dirty="0" smtClean="0"/>
                        <a:t>Ultimate Goals</a:t>
                      </a:r>
                    </a:p>
                  </a:txBody>
                  <a:tcPr anchor="ctr"/>
                </a:tc>
                <a:extLst>
                  <a:ext uri="{0D108BD9-81ED-4DB2-BD59-A6C34878D82A}">
                    <a16:rowId xmlns="" xmlns:a16="http://schemas.microsoft.com/office/drawing/2014/main" val="10000"/>
                  </a:ext>
                </a:extLst>
              </a:tr>
              <a:tr h="522727">
                <a:tc>
                  <a:txBody>
                    <a:bodyPr/>
                    <a:lstStyle/>
                    <a:p>
                      <a:pPr algn="l"/>
                      <a:r>
                        <a:rPr lang="en-US" sz="2000" dirty="0" smtClean="0"/>
                        <a:t>Prevent and treat exacerbations</a:t>
                      </a:r>
                    </a:p>
                  </a:txBody>
                  <a:tcPr anchor="ctr"/>
                </a:tc>
                <a:extLst>
                  <a:ext uri="{0D108BD9-81ED-4DB2-BD59-A6C34878D82A}">
                    <a16:rowId xmlns="" xmlns:a16="http://schemas.microsoft.com/office/drawing/2014/main" val="10001"/>
                  </a:ext>
                </a:extLst>
              </a:tr>
              <a:tr h="522727">
                <a:tc>
                  <a:txBody>
                    <a:bodyPr/>
                    <a:lstStyle/>
                    <a:p>
                      <a:pPr algn="l"/>
                      <a:r>
                        <a:rPr lang="en-US" sz="2000" dirty="0" smtClean="0"/>
                        <a:t>Prevent and treat complications</a:t>
                      </a:r>
                    </a:p>
                  </a:txBody>
                  <a:tcPr anchor="ctr"/>
                </a:tc>
                <a:extLst>
                  <a:ext uri="{0D108BD9-81ED-4DB2-BD59-A6C34878D82A}">
                    <a16:rowId xmlns="" xmlns:a16="http://schemas.microsoft.com/office/drawing/2014/main" val="10002"/>
                  </a:ext>
                </a:extLst>
              </a:tr>
              <a:tr h="489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Moderate mortality</a:t>
                      </a:r>
                    </a:p>
                  </a:txBody>
                  <a:tcPr anchor="ctr"/>
                </a:tc>
                <a:extLst>
                  <a:ext uri="{0D108BD9-81ED-4DB2-BD59-A6C34878D82A}">
                    <a16:rowId xmlns="" xmlns:a16="http://schemas.microsoft.com/office/drawing/2014/main" val="10003"/>
                  </a:ext>
                </a:extLst>
              </a:tr>
            </a:tbl>
          </a:graphicData>
        </a:graphic>
      </p:graphicFrame>
      <p:graphicFrame>
        <p:nvGraphicFramePr>
          <p:cNvPr id="9" name="Diagram 8"/>
          <p:cNvGraphicFramePr/>
          <p:nvPr>
            <p:extLst/>
          </p:nvPr>
        </p:nvGraphicFramePr>
        <p:xfrm>
          <a:off x="4191000" y="1046168"/>
          <a:ext cx="609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Table 10"/>
          <p:cNvGraphicFramePr>
            <a:graphicFrameLocks noGrp="1"/>
          </p:cNvGraphicFramePr>
          <p:nvPr>
            <p:extLst/>
          </p:nvPr>
        </p:nvGraphicFramePr>
        <p:xfrm>
          <a:off x="914400" y="1295400"/>
          <a:ext cx="4038600" cy="2590799"/>
        </p:xfrm>
        <a:graphic>
          <a:graphicData uri="http://schemas.openxmlformats.org/drawingml/2006/table">
            <a:tbl>
              <a:tblPr firstRow="1" bandRow="1">
                <a:tableStyleId>{5C22544A-7EE6-4342-B048-85BDC9FD1C3A}</a:tableStyleId>
              </a:tblPr>
              <a:tblGrid>
                <a:gridCol w="4038600">
                  <a:extLst>
                    <a:ext uri="{9D8B030D-6E8A-4147-A177-3AD203B41FA5}">
                      <a16:colId xmlns="" xmlns:a16="http://schemas.microsoft.com/office/drawing/2014/main" val="20000"/>
                    </a:ext>
                  </a:extLst>
                </a:gridCol>
              </a:tblGrid>
              <a:tr h="491243">
                <a:tc>
                  <a:txBody>
                    <a:bodyPr/>
                    <a:lstStyle/>
                    <a:p>
                      <a:pPr algn="l"/>
                      <a:r>
                        <a:rPr lang="en-US" sz="2400" dirty="0" smtClean="0"/>
                        <a:t>Overall Goals</a:t>
                      </a:r>
                      <a:endParaRPr lang="en-US" sz="2400" dirty="0"/>
                    </a:p>
                  </a:txBody>
                  <a:tcPr anchor="ctr"/>
                </a:tc>
                <a:extLst>
                  <a:ext uri="{0D108BD9-81ED-4DB2-BD59-A6C34878D82A}">
                    <a16:rowId xmlns="" xmlns:a16="http://schemas.microsoft.com/office/drawing/2014/main" val="10000"/>
                  </a:ext>
                </a:extLst>
              </a:tr>
              <a:tr h="524889">
                <a:tc>
                  <a:txBody>
                    <a:bodyPr/>
                    <a:lstStyle/>
                    <a:p>
                      <a:pPr algn="l"/>
                      <a:r>
                        <a:rPr lang="en-US" sz="2000" dirty="0" smtClean="0"/>
                        <a:t>Inhibit disease progression</a:t>
                      </a:r>
                    </a:p>
                  </a:txBody>
                  <a:tcPr anchor="ctr"/>
                </a:tc>
                <a:extLst>
                  <a:ext uri="{0D108BD9-81ED-4DB2-BD59-A6C34878D82A}">
                    <a16:rowId xmlns="" xmlns:a16="http://schemas.microsoft.com/office/drawing/2014/main" val="10001"/>
                  </a:ext>
                </a:extLst>
              </a:tr>
              <a:tr h="524889">
                <a:tc>
                  <a:txBody>
                    <a:bodyPr/>
                    <a:lstStyle/>
                    <a:p>
                      <a:pPr algn="l"/>
                      <a:r>
                        <a:rPr lang="en-US" sz="2000" dirty="0" smtClean="0"/>
                        <a:t>Alleviate symptoms</a:t>
                      </a:r>
                    </a:p>
                  </a:txBody>
                  <a:tcPr anchor="ctr"/>
                </a:tc>
                <a:extLst>
                  <a:ext uri="{0D108BD9-81ED-4DB2-BD59-A6C34878D82A}">
                    <a16:rowId xmlns="" xmlns:a16="http://schemas.microsoft.com/office/drawing/2014/main" val="10002"/>
                  </a:ext>
                </a:extLst>
              </a:tr>
              <a:tr h="524889">
                <a:tc>
                  <a:txBody>
                    <a:bodyPr/>
                    <a:lstStyle/>
                    <a:p>
                      <a:pPr algn="l"/>
                      <a:r>
                        <a:rPr lang="en-US" sz="2000" dirty="0" smtClean="0"/>
                        <a:t>Increase exercise tolerance</a:t>
                      </a:r>
                    </a:p>
                  </a:txBody>
                  <a:tcPr anchor="ctr"/>
                </a:tc>
                <a:extLst>
                  <a:ext uri="{0D108BD9-81ED-4DB2-BD59-A6C34878D82A}">
                    <a16:rowId xmlns="" xmlns:a16="http://schemas.microsoft.com/office/drawing/2014/main" val="10003"/>
                  </a:ext>
                </a:extLst>
              </a:tr>
              <a:tr h="524889">
                <a:tc>
                  <a:txBody>
                    <a:bodyPr/>
                    <a:lstStyle/>
                    <a:p>
                      <a:pPr algn="l"/>
                      <a:r>
                        <a:rPr lang="en-US" sz="2000" dirty="0" smtClean="0"/>
                        <a:t>Improve health status</a:t>
                      </a:r>
                      <a:endParaRPr lang="en-US" sz="2000" dirty="0"/>
                    </a:p>
                  </a:txBody>
                  <a:tcPr anchor="ctr"/>
                </a:tc>
                <a:extLst>
                  <a:ext uri="{0D108BD9-81ED-4DB2-BD59-A6C34878D82A}">
                    <a16:rowId xmlns="" xmlns:a16="http://schemas.microsoft.com/office/drawing/2014/main" val="10004"/>
                  </a:ext>
                </a:extLst>
              </a:tr>
            </a:tbl>
          </a:graphicData>
        </a:graphic>
      </p:graphicFrame>
    </p:spTree>
    <p:extLst>
      <p:ext uri="{BB962C8B-B14F-4D97-AF65-F5344CB8AC3E}">
        <p14:creationId xmlns="" xmlns:p14="http://schemas.microsoft.com/office/powerpoint/2010/main" val="1446639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819762" y="2996952"/>
            <a:ext cx="7488000" cy="3099048"/>
          </a:xfrm>
          <a:prstGeom prst="roundRect">
            <a:avLst/>
          </a:prstGeom>
          <a:solidFill>
            <a:schemeClr val="accent3">
              <a:lumMod val="40000"/>
              <a:lumOff val="60000"/>
            </a:schemeClr>
          </a:solidFill>
          <a:ln>
            <a:solidFill>
              <a:schemeClr val="accent3">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Present</a:t>
            </a:r>
          </a:p>
          <a:p>
            <a:pPr marL="285750" indent="-285750">
              <a:buFont typeface="Arial" panose="020B0604020202020204" pitchFamily="34" charset="0"/>
              <a:buChar char="•"/>
            </a:pPr>
            <a:r>
              <a:rPr lang="en-US" sz="1600" dirty="0" smtClean="0">
                <a:solidFill>
                  <a:schemeClr val="tx1"/>
                </a:solidFill>
              </a:rPr>
              <a:t>Invasive – Traditional</a:t>
            </a:r>
          </a:p>
          <a:p>
            <a:pPr marL="285750" indent="-285750">
              <a:buFont typeface="Arial" panose="020B0604020202020204" pitchFamily="34" charset="0"/>
              <a:buChar char="•"/>
            </a:pPr>
            <a:r>
              <a:rPr lang="en-US" sz="1600" dirty="0" smtClean="0">
                <a:solidFill>
                  <a:schemeClr val="tx1"/>
                </a:solidFill>
              </a:rPr>
              <a:t>Noninvasive – Newer, simpler applications</a:t>
            </a:r>
          </a:p>
          <a:p>
            <a:pPr marL="285750" indent="-285750">
              <a:buFont typeface="Arial" panose="020B0604020202020204" pitchFamily="34" charset="0"/>
              <a:buChar char="•"/>
            </a:pPr>
            <a:r>
              <a:rPr lang="en-US" sz="1600" dirty="0" smtClean="0">
                <a:solidFill>
                  <a:schemeClr val="tx1"/>
                </a:solidFill>
              </a:rPr>
              <a:t>Easy to use</a:t>
            </a:r>
          </a:p>
          <a:p>
            <a:pPr marL="285750" indent="-285750">
              <a:buFont typeface="Arial" panose="020B0604020202020204" pitchFamily="34" charset="0"/>
              <a:buChar char="•"/>
            </a:pPr>
            <a:r>
              <a:rPr lang="en-US" sz="1600" dirty="0" smtClean="0">
                <a:solidFill>
                  <a:schemeClr val="tx1"/>
                </a:solidFill>
              </a:rPr>
              <a:t>Invasive or NIV</a:t>
            </a:r>
          </a:p>
          <a:p>
            <a:pPr marL="285750" indent="-285750">
              <a:buFont typeface="Arial" panose="020B0604020202020204" pitchFamily="34" charset="0"/>
              <a:buChar char="•"/>
            </a:pPr>
            <a:r>
              <a:rPr lang="en-US" sz="1600" dirty="0" smtClean="0">
                <a:solidFill>
                  <a:schemeClr val="tx1"/>
                </a:solidFill>
              </a:rPr>
              <a:t>Portable</a:t>
            </a:r>
          </a:p>
          <a:p>
            <a:pPr marL="285750" indent="-285750">
              <a:buFont typeface="Arial" panose="020B0604020202020204" pitchFamily="34" charset="0"/>
              <a:buChar char="•"/>
            </a:pPr>
            <a:r>
              <a:rPr lang="en-US" sz="1600" dirty="0" smtClean="0">
                <a:solidFill>
                  <a:schemeClr val="tx1"/>
                </a:solidFill>
              </a:rPr>
              <a:t>Many options for interfaces</a:t>
            </a:r>
          </a:p>
          <a:p>
            <a:pPr marL="285750" indent="-285750">
              <a:buFont typeface="Arial" panose="020B0604020202020204" pitchFamily="34" charset="0"/>
              <a:buChar char="•"/>
            </a:pPr>
            <a:r>
              <a:rPr lang="en-US" sz="1600" dirty="0" smtClean="0">
                <a:solidFill>
                  <a:schemeClr val="tx1"/>
                </a:solidFill>
              </a:rPr>
              <a:t>Multiple noninvasive modes and features</a:t>
            </a:r>
          </a:p>
          <a:p>
            <a:pPr marL="285750" indent="-285750">
              <a:buFont typeface="Arial" panose="020B0604020202020204" pitchFamily="34" charset="0"/>
              <a:buChar char="•"/>
            </a:pPr>
            <a:r>
              <a:rPr lang="en-US" sz="1600" dirty="0" smtClean="0">
                <a:solidFill>
                  <a:schemeClr val="tx1"/>
                </a:solidFill>
              </a:rPr>
              <a:t>Patient use ranges from nocturnal to full support</a:t>
            </a:r>
            <a:endParaRPr lang="en-US" sz="1600" dirty="0">
              <a:solidFill>
                <a:schemeClr val="tx1"/>
              </a:solidFill>
            </a:endParaRPr>
          </a:p>
        </p:txBody>
      </p:sp>
      <p:sp>
        <p:nvSpPr>
          <p:cNvPr id="2" name="Text Placeholder 1"/>
          <p:cNvSpPr>
            <a:spLocks noGrp="1"/>
          </p:cNvSpPr>
          <p:nvPr>
            <p:ph type="body" sz="quarter" idx="10"/>
          </p:nvPr>
        </p:nvSpPr>
        <p:spPr>
          <a:xfrm>
            <a:off x="819762" y="548680"/>
            <a:ext cx="7488000" cy="512768"/>
          </a:xfrm>
        </p:spPr>
        <p:txBody>
          <a:bodyPr/>
          <a:lstStyle/>
          <a:p>
            <a:r>
              <a:rPr lang="en-US" sz="2400" dirty="0"/>
              <a:t>Perceptions of home ventilation</a:t>
            </a:r>
            <a:br>
              <a:rPr lang="en-US" sz="2400" dirty="0"/>
            </a:br>
            <a:endParaRPr lang="en-US" sz="2400" dirty="0"/>
          </a:p>
        </p:txBody>
      </p:sp>
      <p:sp>
        <p:nvSpPr>
          <p:cNvPr id="14" name="Rounded Rectangle 13"/>
          <p:cNvSpPr/>
          <p:nvPr/>
        </p:nvSpPr>
        <p:spPr>
          <a:xfrm>
            <a:off x="819762" y="1290048"/>
            <a:ext cx="7488000" cy="1706904"/>
          </a:xfrm>
          <a:prstGeom prst="roundRect">
            <a:avLst/>
          </a:prstGeom>
          <a:solidFill>
            <a:srgbClr val="FC625E"/>
          </a:solidFill>
          <a:ln>
            <a:solidFill>
              <a:schemeClr val="accent5">
                <a:lumMod val="5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Past</a:t>
            </a:r>
          </a:p>
          <a:p>
            <a:pPr marL="285750" indent="-285750">
              <a:buFont typeface="Arial" panose="020B0604020202020204" pitchFamily="34" charset="0"/>
              <a:buChar char="•"/>
            </a:pPr>
            <a:r>
              <a:rPr lang="en-US" sz="1600" i="1" dirty="0" smtClean="0">
                <a:solidFill>
                  <a:schemeClr val="tx1"/>
                </a:solidFill>
              </a:rPr>
              <a:t>Invasive</a:t>
            </a:r>
            <a:r>
              <a:rPr lang="en-US" sz="1600" dirty="0" smtClean="0">
                <a:solidFill>
                  <a:schemeClr val="tx1"/>
                </a:solidFill>
              </a:rPr>
              <a:t> 24/7 support</a:t>
            </a:r>
          </a:p>
          <a:p>
            <a:pPr marL="285750" indent="-285750">
              <a:buFont typeface="Arial" panose="020B0604020202020204" pitchFamily="34" charset="0"/>
              <a:buChar char="•"/>
            </a:pPr>
            <a:r>
              <a:rPr lang="en-US" sz="1600" dirty="0" smtClean="0">
                <a:solidFill>
                  <a:schemeClr val="tx1"/>
                </a:solidFill>
              </a:rPr>
              <a:t>Complex devices</a:t>
            </a:r>
          </a:p>
          <a:p>
            <a:pPr marL="285750" indent="-285750">
              <a:buFont typeface="Arial" panose="020B0604020202020204" pitchFamily="34" charset="0"/>
              <a:buChar char="•"/>
            </a:pPr>
            <a:r>
              <a:rPr lang="en-US" sz="1600" dirty="0" smtClean="0">
                <a:solidFill>
                  <a:schemeClr val="tx1"/>
                </a:solidFill>
              </a:rPr>
              <a:t>High risk</a:t>
            </a:r>
          </a:p>
          <a:p>
            <a:pPr marL="285750" indent="-285750">
              <a:buFont typeface="Arial" panose="020B0604020202020204" pitchFamily="34" charset="0"/>
              <a:buChar char="•"/>
            </a:pPr>
            <a:r>
              <a:rPr lang="en-US" sz="1600" dirty="0" smtClean="0">
                <a:solidFill>
                  <a:schemeClr val="tx1"/>
                </a:solidFill>
              </a:rPr>
              <a:t>High patient Interaction</a:t>
            </a:r>
          </a:p>
          <a:p>
            <a:endParaRPr lang="en-US" sz="1600" dirty="0">
              <a:solidFill>
                <a:schemeClr val="tx1"/>
              </a:solidFill>
            </a:endParaRPr>
          </a:p>
        </p:txBody>
      </p:sp>
      <p:sp>
        <p:nvSpPr>
          <p:cNvPr id="16" name="Rectangle 15"/>
          <p:cNvSpPr/>
          <p:nvPr/>
        </p:nvSpPr>
        <p:spPr>
          <a:xfrm>
            <a:off x="7315200" y="6324600"/>
            <a:ext cx="16764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6200" y="6324600"/>
            <a:ext cx="21336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268394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18"/>
          <p:cNvSpPr txBox="1">
            <a:spLocks noChangeArrowheads="1"/>
          </p:cNvSpPr>
          <p:nvPr>
            <p:custDataLst>
              <p:tags r:id="rId2"/>
            </p:custDataLst>
          </p:nvPr>
        </p:nvSpPr>
        <p:spPr bwMode="auto">
          <a:xfrm>
            <a:off x="1032698" y="2204864"/>
            <a:ext cx="3517915" cy="461665"/>
          </a:xfrm>
          <a:prstGeom prst="rect">
            <a:avLst/>
          </a:prstGeom>
          <a:noFill/>
          <a:ln w="9525">
            <a:noFill/>
            <a:miter lim="800000"/>
            <a:headEnd/>
            <a:tailEnd/>
          </a:ln>
          <a:effectLst/>
        </p:spPr>
        <p:txBody>
          <a:bodyPr>
            <a:spAutoFit/>
          </a:bodyPr>
          <a:lstStyle/>
          <a:p>
            <a:pPr algn="ctr">
              <a:spcBef>
                <a:spcPct val="50000"/>
              </a:spcBef>
              <a:defRPr/>
            </a:pPr>
            <a:r>
              <a:rPr lang="en-US" sz="2400" dirty="0" smtClean="0"/>
              <a:t>Theory of </a:t>
            </a:r>
            <a:r>
              <a:rPr lang="en-US" sz="2400" dirty="0"/>
              <a:t>Operation</a:t>
            </a:r>
          </a:p>
        </p:txBody>
      </p:sp>
      <p:sp>
        <p:nvSpPr>
          <p:cNvPr id="8198" name="Text Box 5"/>
          <p:cNvSpPr txBox="1">
            <a:spLocks noChangeArrowheads="1"/>
          </p:cNvSpPr>
          <p:nvPr>
            <p:custDataLst>
              <p:tags r:id="rId3"/>
            </p:custDataLst>
          </p:nvPr>
        </p:nvSpPr>
        <p:spPr bwMode="auto">
          <a:xfrm>
            <a:off x="6883140" y="5201564"/>
            <a:ext cx="696945" cy="437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747" dirty="0">
                <a:latin typeface="Arial"/>
              </a:rPr>
              <a:t>Upper Airway Resistance</a:t>
            </a:r>
          </a:p>
        </p:txBody>
      </p:sp>
      <p:sp>
        <p:nvSpPr>
          <p:cNvPr id="27" name="Rectangle 6"/>
          <p:cNvSpPr>
            <a:spLocks noChangeArrowheads="1"/>
          </p:cNvSpPr>
          <p:nvPr>
            <p:custDataLst>
              <p:tags r:id="rId4"/>
            </p:custDataLst>
          </p:nvPr>
        </p:nvSpPr>
        <p:spPr bwMode="auto">
          <a:xfrm rot="-5400000">
            <a:off x="6120762" y="3758560"/>
            <a:ext cx="537191" cy="2004088"/>
          </a:xfrm>
          <a:prstGeom prst="rect">
            <a:avLst/>
          </a:prstGeom>
          <a:gradFill rotWithShape="1">
            <a:gsLst>
              <a:gs pos="0">
                <a:srgbClr val="FF7171"/>
              </a:gs>
              <a:gs pos="100000">
                <a:srgbClr val="FF0000">
                  <a:alpha val="18999"/>
                </a:srgbClr>
              </a:gs>
            </a:gsLst>
            <a:lin ang="27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28" name="Rectangle 7"/>
          <p:cNvSpPr>
            <a:spLocks noChangeArrowheads="1"/>
          </p:cNvSpPr>
          <p:nvPr>
            <p:custDataLst>
              <p:tags r:id="rId5"/>
            </p:custDataLst>
          </p:nvPr>
        </p:nvSpPr>
        <p:spPr bwMode="auto">
          <a:xfrm rot="-5400000">
            <a:off x="6152895" y="2557055"/>
            <a:ext cx="481223" cy="1995791"/>
          </a:xfrm>
          <a:prstGeom prst="rect">
            <a:avLst/>
          </a:prstGeom>
          <a:gradFill rotWithShape="1">
            <a:gsLst>
              <a:gs pos="0">
                <a:srgbClr val="33CC33">
                  <a:alpha val="18999"/>
                </a:srgbClr>
              </a:gs>
              <a:gs pos="100000">
                <a:srgbClr val="C9FFC9"/>
              </a:gs>
            </a:gsLst>
            <a:lin ang="27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201" name="Text Box 8"/>
          <p:cNvSpPr txBox="1">
            <a:spLocks noChangeArrowheads="1"/>
          </p:cNvSpPr>
          <p:nvPr>
            <p:custDataLst>
              <p:tags r:id="rId6"/>
            </p:custDataLst>
          </p:nvPr>
        </p:nvSpPr>
        <p:spPr bwMode="auto">
          <a:xfrm>
            <a:off x="4678517" y="3106916"/>
            <a:ext cx="739615" cy="344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algn="r" eaLnBrk="1" hangingPunct="1">
              <a:spcBef>
                <a:spcPct val="50000"/>
              </a:spcBef>
            </a:pPr>
            <a:r>
              <a:rPr lang="en-US" sz="821" dirty="0">
                <a:latin typeface="Arial"/>
              </a:rPr>
              <a:t>Device Pressure</a:t>
            </a:r>
          </a:p>
        </p:txBody>
      </p:sp>
      <p:sp>
        <p:nvSpPr>
          <p:cNvPr id="8202" name="Freeform 9"/>
          <p:cNvSpPr>
            <a:spLocks/>
          </p:cNvSpPr>
          <p:nvPr>
            <p:custDataLst>
              <p:tags r:id="rId7"/>
            </p:custDataLst>
          </p:nvPr>
        </p:nvSpPr>
        <p:spPr bwMode="auto">
          <a:xfrm rot="5400000" flipH="1">
            <a:off x="5609984" y="3323984"/>
            <a:ext cx="1787161" cy="1623269"/>
          </a:xfrm>
          <a:custGeom>
            <a:avLst/>
            <a:gdLst>
              <a:gd name="T0" fmla="*/ 0 w 1233"/>
              <a:gd name="T1" fmla="*/ 0 h 1065"/>
              <a:gd name="T2" fmla="*/ 2147483647 w 1233"/>
              <a:gd name="T3" fmla="*/ 2147483647 h 1065"/>
              <a:gd name="T4" fmla="*/ 2147483647 w 1233"/>
              <a:gd name="T5" fmla="*/ 2147483647 h 1065"/>
              <a:gd name="T6" fmla="*/ 2147483647 w 1233"/>
              <a:gd name="T7" fmla="*/ 2147483647 h 1065"/>
              <a:gd name="T8" fmla="*/ 2147483647 w 1233"/>
              <a:gd name="T9" fmla="*/ 2147483647 h 1065"/>
              <a:gd name="T10" fmla="*/ 2147483647 w 1233"/>
              <a:gd name="T11" fmla="*/ 2147483647 h 1065"/>
              <a:gd name="T12" fmla="*/ 2147483647 w 1233"/>
              <a:gd name="T13" fmla="*/ 2147483647 h 1065"/>
              <a:gd name="T14" fmla="*/ 2147483647 w 1233"/>
              <a:gd name="T15" fmla="*/ 2147483647 h 1065"/>
              <a:gd name="T16" fmla="*/ 2147483647 w 1233"/>
              <a:gd name="T17" fmla="*/ 2147483647 h 1065"/>
              <a:gd name="T18" fmla="*/ 2147483647 w 1233"/>
              <a:gd name="T19" fmla="*/ 2147483647 h 10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3"/>
              <a:gd name="T31" fmla="*/ 0 h 1065"/>
              <a:gd name="T32" fmla="*/ 1233 w 1233"/>
              <a:gd name="T33" fmla="*/ 1065 h 10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3" h="1065">
                <a:moveTo>
                  <a:pt x="0" y="0"/>
                </a:moveTo>
                <a:cubicBezTo>
                  <a:pt x="16" y="280"/>
                  <a:pt x="33" y="560"/>
                  <a:pt x="45" y="702"/>
                </a:cubicBezTo>
                <a:cubicBezTo>
                  <a:pt x="57" y="844"/>
                  <a:pt x="57" y="817"/>
                  <a:pt x="72" y="855"/>
                </a:cubicBezTo>
                <a:cubicBezTo>
                  <a:pt x="87" y="893"/>
                  <a:pt x="114" y="911"/>
                  <a:pt x="135" y="930"/>
                </a:cubicBezTo>
                <a:cubicBezTo>
                  <a:pt x="156" y="949"/>
                  <a:pt x="175" y="956"/>
                  <a:pt x="201" y="966"/>
                </a:cubicBezTo>
                <a:cubicBezTo>
                  <a:pt x="227" y="976"/>
                  <a:pt x="236" y="979"/>
                  <a:pt x="291" y="990"/>
                </a:cubicBezTo>
                <a:cubicBezTo>
                  <a:pt x="346" y="1001"/>
                  <a:pt x="461" y="1022"/>
                  <a:pt x="534" y="1032"/>
                </a:cubicBezTo>
                <a:cubicBezTo>
                  <a:pt x="607" y="1042"/>
                  <a:pt x="667" y="1048"/>
                  <a:pt x="732" y="1053"/>
                </a:cubicBezTo>
                <a:cubicBezTo>
                  <a:pt x="797" y="1058"/>
                  <a:pt x="844" y="1060"/>
                  <a:pt x="927" y="1062"/>
                </a:cubicBezTo>
                <a:cubicBezTo>
                  <a:pt x="1010" y="1064"/>
                  <a:pt x="1121" y="1064"/>
                  <a:pt x="1233" y="1065"/>
                </a:cubicBezTo>
              </a:path>
            </a:pathLst>
          </a:custGeom>
          <a:noFill/>
          <a:ln w="76200">
            <a:solidFill>
              <a:srgbClr val="333333"/>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8203" name="Line 10"/>
          <p:cNvSpPr>
            <a:spLocks noChangeShapeType="1"/>
          </p:cNvSpPr>
          <p:nvPr>
            <p:custDataLst>
              <p:tags r:id="rId8"/>
            </p:custDataLst>
          </p:nvPr>
        </p:nvSpPr>
        <p:spPr bwMode="auto">
          <a:xfrm flipV="1">
            <a:off x="5389685" y="5181600"/>
            <a:ext cx="2077915"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8204" name="Line 11"/>
          <p:cNvSpPr>
            <a:spLocks noChangeShapeType="1"/>
          </p:cNvSpPr>
          <p:nvPr>
            <p:custDataLst>
              <p:tags r:id="rId9"/>
            </p:custDataLst>
          </p:nvPr>
        </p:nvSpPr>
        <p:spPr bwMode="auto">
          <a:xfrm flipH="1" flipV="1">
            <a:off x="5387314" y="3106916"/>
            <a:ext cx="7112" cy="20574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2" name="Group 12"/>
          <p:cNvGrpSpPr>
            <a:grpSpLocks/>
          </p:cNvGrpSpPr>
          <p:nvPr/>
        </p:nvGrpSpPr>
        <p:grpSpPr bwMode="auto">
          <a:xfrm>
            <a:off x="6123899" y="4343400"/>
            <a:ext cx="1038901" cy="413663"/>
            <a:chOff x="3871" y="2623"/>
            <a:chExt cx="584" cy="349"/>
          </a:xfrm>
        </p:grpSpPr>
        <p:sp>
          <p:nvSpPr>
            <p:cNvPr id="8271" name="Line 13"/>
            <p:cNvSpPr>
              <a:spLocks noChangeShapeType="1"/>
            </p:cNvSpPr>
            <p:nvPr/>
          </p:nvSpPr>
          <p:spPr bwMode="auto">
            <a:xfrm rot="5400000">
              <a:off x="3914" y="2709"/>
              <a:ext cx="143" cy="230"/>
            </a:xfrm>
            <a:prstGeom prst="line">
              <a:avLst/>
            </a:prstGeom>
            <a:noFill/>
            <a:ln w="9525">
              <a:solidFill>
                <a:srgbClr val="000000"/>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grpSp>
          <p:nvGrpSpPr>
            <p:cNvPr id="8272" name="Group 14"/>
            <p:cNvGrpSpPr>
              <a:grpSpLocks/>
            </p:cNvGrpSpPr>
            <p:nvPr/>
          </p:nvGrpSpPr>
          <p:grpSpPr bwMode="auto">
            <a:xfrm rot="-5400000">
              <a:off x="4088" y="2606"/>
              <a:ext cx="349" cy="384"/>
              <a:chOff x="3033" y="2954"/>
              <a:chExt cx="349" cy="384"/>
            </a:xfrm>
          </p:grpSpPr>
          <p:sp>
            <p:nvSpPr>
              <p:cNvPr id="8273" name="Text Box 15"/>
              <p:cNvSpPr txBox="1">
                <a:spLocks noChangeArrowheads="1"/>
              </p:cNvSpPr>
              <p:nvPr/>
            </p:nvSpPr>
            <p:spPr bwMode="auto">
              <a:xfrm rot="5400000" flipH="1">
                <a:off x="3016" y="2971"/>
                <a:ext cx="384"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1045" dirty="0">
                    <a:latin typeface="Arial"/>
                  </a:rPr>
                  <a:t>P   search</a:t>
                </a:r>
              </a:p>
            </p:txBody>
          </p:sp>
          <p:sp>
            <p:nvSpPr>
              <p:cNvPr id="8274" name="Text Box 16"/>
              <p:cNvSpPr txBox="1">
                <a:spLocks noChangeArrowheads="1"/>
              </p:cNvSpPr>
              <p:nvPr/>
            </p:nvSpPr>
            <p:spPr bwMode="auto">
              <a:xfrm rot="5400000" flipH="1">
                <a:off x="3146" y="2988"/>
                <a:ext cx="197"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747" dirty="0">
                    <a:latin typeface="Arial"/>
                  </a:rPr>
                  <a:t>crit</a:t>
                </a:r>
              </a:p>
            </p:txBody>
          </p:sp>
        </p:grpSp>
      </p:grpSp>
      <p:sp>
        <p:nvSpPr>
          <p:cNvPr id="52" name="Oval 17"/>
          <p:cNvSpPr>
            <a:spLocks noChangeArrowheads="1"/>
          </p:cNvSpPr>
          <p:nvPr>
            <p:custDataLst>
              <p:tags r:id="rId10"/>
            </p:custDataLst>
          </p:nvPr>
        </p:nvSpPr>
        <p:spPr bwMode="auto">
          <a:xfrm rot="3160327" flipH="1">
            <a:off x="5668088" y="4596599"/>
            <a:ext cx="541658" cy="365348"/>
          </a:xfrm>
          <a:prstGeom prst="ellipse">
            <a:avLst/>
          </a:prstGeom>
          <a:noFill/>
          <a:ln w="317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nvGrpSpPr>
          <p:cNvPr id="4" name="Group 18"/>
          <p:cNvGrpSpPr>
            <a:grpSpLocks/>
          </p:cNvGrpSpPr>
          <p:nvPr/>
        </p:nvGrpSpPr>
        <p:grpSpPr bwMode="auto">
          <a:xfrm>
            <a:off x="5924810" y="3808996"/>
            <a:ext cx="942725" cy="381661"/>
            <a:chOff x="3799" y="2314"/>
            <a:chExt cx="622" cy="322"/>
          </a:xfrm>
        </p:grpSpPr>
        <p:grpSp>
          <p:nvGrpSpPr>
            <p:cNvPr id="8267" name="Group 19"/>
            <p:cNvGrpSpPr>
              <a:grpSpLocks/>
            </p:cNvGrpSpPr>
            <p:nvPr/>
          </p:nvGrpSpPr>
          <p:grpSpPr bwMode="auto">
            <a:xfrm rot="-5400000">
              <a:off x="4108" y="2245"/>
              <a:ext cx="243" cy="382"/>
              <a:chOff x="3039" y="2506"/>
              <a:chExt cx="243" cy="382"/>
            </a:xfrm>
          </p:grpSpPr>
          <p:sp>
            <p:nvSpPr>
              <p:cNvPr id="8269" name="Text Box 20"/>
              <p:cNvSpPr txBox="1">
                <a:spLocks noChangeArrowheads="1"/>
              </p:cNvSpPr>
              <p:nvPr/>
            </p:nvSpPr>
            <p:spPr bwMode="auto">
              <a:xfrm rot="5400000" flipH="1">
                <a:off x="3103" y="2471"/>
                <a:ext cx="144"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1045" dirty="0">
                    <a:latin typeface="Arial"/>
                  </a:rPr>
                  <a:t>P</a:t>
                </a:r>
              </a:p>
            </p:txBody>
          </p:sp>
          <p:sp>
            <p:nvSpPr>
              <p:cNvPr id="8270" name="Text Box 21"/>
              <p:cNvSpPr txBox="1">
                <a:spLocks noChangeArrowheads="1"/>
              </p:cNvSpPr>
              <p:nvPr/>
            </p:nvSpPr>
            <p:spPr bwMode="auto">
              <a:xfrm rot="5400000" flipH="1">
                <a:off x="2959" y="2632"/>
                <a:ext cx="336"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747" dirty="0">
                    <a:latin typeface="Arial"/>
                  </a:rPr>
                  <a:t>therapy</a:t>
                </a:r>
              </a:p>
            </p:txBody>
          </p:sp>
        </p:grpSp>
        <p:sp>
          <p:nvSpPr>
            <p:cNvPr id="8268" name="Line 22"/>
            <p:cNvSpPr>
              <a:spLocks noChangeShapeType="1"/>
            </p:cNvSpPr>
            <p:nvPr/>
          </p:nvSpPr>
          <p:spPr bwMode="auto">
            <a:xfrm rot="5400000">
              <a:off x="3881" y="2404"/>
              <a:ext cx="150" cy="314"/>
            </a:xfrm>
            <a:prstGeom prst="line">
              <a:avLst/>
            </a:prstGeom>
            <a:noFill/>
            <a:ln w="9525">
              <a:solidFill>
                <a:srgbClr val="009900"/>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grpSp>
      <p:grpSp>
        <p:nvGrpSpPr>
          <p:cNvPr id="6" name="Group 23"/>
          <p:cNvGrpSpPr>
            <a:grpSpLocks/>
          </p:cNvGrpSpPr>
          <p:nvPr/>
        </p:nvGrpSpPr>
        <p:grpSpPr bwMode="auto">
          <a:xfrm>
            <a:off x="5867353" y="3191071"/>
            <a:ext cx="1222025" cy="528635"/>
            <a:chOff x="3760" y="1848"/>
            <a:chExt cx="669" cy="446"/>
          </a:xfrm>
        </p:grpSpPr>
        <p:grpSp>
          <p:nvGrpSpPr>
            <p:cNvPr id="8263" name="Group 24"/>
            <p:cNvGrpSpPr>
              <a:grpSpLocks/>
            </p:cNvGrpSpPr>
            <p:nvPr/>
          </p:nvGrpSpPr>
          <p:grpSpPr bwMode="auto">
            <a:xfrm rot="-5400000">
              <a:off x="3975" y="1839"/>
              <a:ext cx="446" cy="463"/>
              <a:chOff x="2766" y="2004"/>
              <a:chExt cx="446" cy="463"/>
            </a:xfrm>
          </p:grpSpPr>
          <p:sp>
            <p:nvSpPr>
              <p:cNvPr id="8265" name="Text Box 25"/>
              <p:cNvSpPr txBox="1">
                <a:spLocks noChangeArrowheads="1"/>
              </p:cNvSpPr>
              <p:nvPr/>
            </p:nvSpPr>
            <p:spPr bwMode="auto">
              <a:xfrm rot="5400000" flipH="1">
                <a:off x="2757" y="2013"/>
                <a:ext cx="463"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type="triangle" w="lg" len="lg"/>
                  </a14:hiddenLine>
                </a:ext>
              </a:extLst>
            </p:spPr>
            <p:txBody>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r>
                  <a:rPr lang="en-US" sz="1045" dirty="0">
                    <a:latin typeface="Arial"/>
                  </a:rPr>
                  <a:t>P   search</a:t>
                </a:r>
              </a:p>
            </p:txBody>
          </p:sp>
          <p:sp>
            <p:nvSpPr>
              <p:cNvPr id="9290" name="Text Box 26"/>
              <p:cNvSpPr txBox="1">
                <a:spLocks noChangeArrowheads="1"/>
              </p:cNvSpPr>
              <p:nvPr/>
            </p:nvSpPr>
            <p:spPr bwMode="auto">
              <a:xfrm rot="5400000" flipH="1">
                <a:off x="2858" y="2029"/>
                <a:ext cx="247" cy="252"/>
              </a:xfrm>
              <a:prstGeom prst="rect">
                <a:avLst/>
              </a:prstGeom>
              <a:noFill/>
              <a:ln w="9525">
                <a:noFill/>
                <a:round/>
                <a:headEnd/>
                <a:tailEnd type="triangle" w="lg" len="lg"/>
              </a:ln>
            </p:spPr>
            <p:txBody>
              <a:bodyPr/>
              <a:lstStyle/>
              <a:p>
                <a:pPr>
                  <a:defRPr/>
                </a:pPr>
                <a:r>
                  <a:rPr lang="en-US" sz="784" dirty="0"/>
                  <a:t>opt</a:t>
                </a:r>
              </a:p>
            </p:txBody>
          </p:sp>
        </p:grpSp>
        <p:sp>
          <p:nvSpPr>
            <p:cNvPr id="8264" name="Line 27"/>
            <p:cNvSpPr>
              <a:spLocks noChangeShapeType="1"/>
            </p:cNvSpPr>
            <p:nvPr/>
          </p:nvSpPr>
          <p:spPr bwMode="auto">
            <a:xfrm rot="5400000">
              <a:off x="3812" y="1932"/>
              <a:ext cx="129" cy="233"/>
            </a:xfrm>
            <a:prstGeom prst="line">
              <a:avLst/>
            </a:prstGeom>
            <a:noFill/>
            <a:ln w="9525">
              <a:solidFill>
                <a:srgbClr val="0000FF"/>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grpSp>
      <p:sp>
        <p:nvSpPr>
          <p:cNvPr id="63" name="Oval 28"/>
          <p:cNvSpPr>
            <a:spLocks noChangeArrowheads="1"/>
          </p:cNvSpPr>
          <p:nvPr>
            <p:custDataLst>
              <p:tags r:id="rId11"/>
            </p:custDataLst>
          </p:nvPr>
        </p:nvSpPr>
        <p:spPr bwMode="auto">
          <a:xfrm rot="5400000" flipH="1">
            <a:off x="5368183" y="3428555"/>
            <a:ext cx="648324" cy="350012"/>
          </a:xfrm>
          <a:prstGeom prst="ellipse">
            <a:avLst/>
          </a:prstGeom>
          <a:noFill/>
          <a:ln w="31750">
            <a:solidFill>
              <a:srgbClr val="0000FF"/>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64" name="Oval 29"/>
          <p:cNvSpPr>
            <a:spLocks noChangeArrowheads="1"/>
          </p:cNvSpPr>
          <p:nvPr>
            <p:custDataLst>
              <p:tags r:id="rId12"/>
            </p:custDataLst>
          </p:nvPr>
        </p:nvSpPr>
        <p:spPr bwMode="auto">
          <a:xfrm rot="5017297" flipH="1">
            <a:off x="5430611" y="4083716"/>
            <a:ext cx="588892" cy="352193"/>
          </a:xfrm>
          <a:prstGeom prst="ellipse">
            <a:avLst/>
          </a:prstGeom>
          <a:noFill/>
          <a:ln w="31750">
            <a:solidFill>
              <a:srgbClr val="00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nvGrpSpPr>
          <p:cNvPr id="12" name="Group 60"/>
          <p:cNvGrpSpPr>
            <a:grpSpLocks/>
          </p:cNvGrpSpPr>
          <p:nvPr/>
        </p:nvGrpSpPr>
        <p:grpSpPr bwMode="auto">
          <a:xfrm>
            <a:off x="4937760" y="5104215"/>
            <a:ext cx="2606040" cy="1185"/>
            <a:chOff x="3030" y="3239"/>
            <a:chExt cx="1874" cy="1"/>
          </a:xfrm>
        </p:grpSpPr>
        <p:sp>
          <p:nvSpPr>
            <p:cNvPr id="8249" name="Line 61"/>
            <p:cNvSpPr>
              <a:spLocks noChangeShapeType="1"/>
            </p:cNvSpPr>
            <p:nvPr/>
          </p:nvSpPr>
          <p:spPr bwMode="auto">
            <a:xfrm rot="5400000" flipH="1" flipV="1">
              <a:off x="3188" y="3081"/>
              <a:ext cx="0" cy="315"/>
            </a:xfrm>
            <a:prstGeom prst="line">
              <a:avLst/>
            </a:prstGeom>
            <a:noFill/>
            <a:ln w="317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8250" name="Line 62"/>
            <p:cNvSpPr>
              <a:spLocks noChangeShapeType="1"/>
            </p:cNvSpPr>
            <p:nvPr/>
          </p:nvSpPr>
          <p:spPr bwMode="auto">
            <a:xfrm>
              <a:off x="3376" y="3240"/>
              <a:ext cx="1528" cy="0"/>
            </a:xfrm>
            <a:prstGeom prst="line">
              <a:avLst/>
            </a:prstGeom>
            <a:noFill/>
            <a:ln w="317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3" name="Group 63"/>
          <p:cNvGrpSpPr>
            <a:grpSpLocks/>
          </p:cNvGrpSpPr>
          <p:nvPr/>
        </p:nvGrpSpPr>
        <p:grpSpPr bwMode="auto">
          <a:xfrm>
            <a:off x="4937760" y="4951814"/>
            <a:ext cx="2606040" cy="1186"/>
            <a:chOff x="3030" y="3239"/>
            <a:chExt cx="1874" cy="1"/>
          </a:xfrm>
        </p:grpSpPr>
        <p:sp>
          <p:nvSpPr>
            <p:cNvPr id="8247" name="Line 64"/>
            <p:cNvSpPr>
              <a:spLocks noChangeShapeType="1"/>
            </p:cNvSpPr>
            <p:nvPr/>
          </p:nvSpPr>
          <p:spPr bwMode="auto">
            <a:xfrm rot="5400000" flipH="1" flipV="1">
              <a:off x="3188" y="3081"/>
              <a:ext cx="0" cy="315"/>
            </a:xfrm>
            <a:prstGeom prst="line">
              <a:avLst/>
            </a:prstGeom>
            <a:noFill/>
            <a:ln w="317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8248" name="Line 65"/>
            <p:cNvSpPr>
              <a:spLocks noChangeShapeType="1"/>
            </p:cNvSpPr>
            <p:nvPr/>
          </p:nvSpPr>
          <p:spPr bwMode="auto">
            <a:xfrm>
              <a:off x="3376" y="3240"/>
              <a:ext cx="1528" cy="0"/>
            </a:xfrm>
            <a:prstGeom prst="line">
              <a:avLst/>
            </a:prstGeom>
            <a:noFill/>
            <a:ln w="317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4" name="Group 66"/>
          <p:cNvGrpSpPr>
            <a:grpSpLocks/>
          </p:cNvGrpSpPr>
          <p:nvPr/>
        </p:nvGrpSpPr>
        <p:grpSpPr bwMode="auto">
          <a:xfrm>
            <a:off x="4937760" y="4723214"/>
            <a:ext cx="2606040" cy="1186"/>
            <a:chOff x="3030" y="3239"/>
            <a:chExt cx="1874" cy="1"/>
          </a:xfrm>
        </p:grpSpPr>
        <p:sp>
          <p:nvSpPr>
            <p:cNvPr id="8245" name="Line 67"/>
            <p:cNvSpPr>
              <a:spLocks noChangeShapeType="1"/>
            </p:cNvSpPr>
            <p:nvPr/>
          </p:nvSpPr>
          <p:spPr bwMode="auto">
            <a:xfrm rot="5400000" flipH="1" flipV="1">
              <a:off x="3188" y="3081"/>
              <a:ext cx="0" cy="315"/>
            </a:xfrm>
            <a:prstGeom prst="line">
              <a:avLst/>
            </a:prstGeom>
            <a:noFill/>
            <a:ln w="317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8246" name="Line 68"/>
            <p:cNvSpPr>
              <a:spLocks noChangeShapeType="1"/>
            </p:cNvSpPr>
            <p:nvPr/>
          </p:nvSpPr>
          <p:spPr bwMode="auto">
            <a:xfrm>
              <a:off x="3376" y="3240"/>
              <a:ext cx="1528" cy="0"/>
            </a:xfrm>
            <a:prstGeom prst="line">
              <a:avLst/>
            </a:prstGeom>
            <a:noFill/>
            <a:ln w="317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5" name="Group 69"/>
          <p:cNvGrpSpPr>
            <a:grpSpLocks/>
          </p:cNvGrpSpPr>
          <p:nvPr/>
        </p:nvGrpSpPr>
        <p:grpSpPr bwMode="auto">
          <a:xfrm>
            <a:off x="4937760" y="4113614"/>
            <a:ext cx="2606040" cy="1186"/>
            <a:chOff x="3030" y="3239"/>
            <a:chExt cx="1874" cy="1"/>
          </a:xfrm>
        </p:grpSpPr>
        <p:sp>
          <p:nvSpPr>
            <p:cNvPr id="8243" name="Line 70"/>
            <p:cNvSpPr>
              <a:spLocks noChangeShapeType="1"/>
            </p:cNvSpPr>
            <p:nvPr/>
          </p:nvSpPr>
          <p:spPr bwMode="auto">
            <a:xfrm rot="5400000" flipH="1" flipV="1">
              <a:off x="3188" y="3081"/>
              <a:ext cx="0" cy="315"/>
            </a:xfrm>
            <a:prstGeom prst="line">
              <a:avLst/>
            </a:prstGeom>
            <a:noFill/>
            <a:ln w="317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8244" name="Line 71"/>
            <p:cNvSpPr>
              <a:spLocks noChangeShapeType="1"/>
            </p:cNvSpPr>
            <p:nvPr/>
          </p:nvSpPr>
          <p:spPr bwMode="auto">
            <a:xfrm>
              <a:off x="3376" y="3240"/>
              <a:ext cx="1528" cy="0"/>
            </a:xfrm>
            <a:prstGeom prst="line">
              <a:avLst/>
            </a:prstGeom>
            <a:noFill/>
            <a:ln w="317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6" name="Group 72"/>
          <p:cNvGrpSpPr>
            <a:grpSpLocks/>
          </p:cNvGrpSpPr>
          <p:nvPr/>
        </p:nvGrpSpPr>
        <p:grpSpPr bwMode="auto">
          <a:xfrm>
            <a:off x="4937760" y="4418414"/>
            <a:ext cx="2606040" cy="1186"/>
            <a:chOff x="3030" y="3239"/>
            <a:chExt cx="1874" cy="1"/>
          </a:xfrm>
        </p:grpSpPr>
        <p:sp>
          <p:nvSpPr>
            <p:cNvPr id="8241" name="Line 73"/>
            <p:cNvSpPr>
              <a:spLocks noChangeShapeType="1"/>
            </p:cNvSpPr>
            <p:nvPr/>
          </p:nvSpPr>
          <p:spPr bwMode="auto">
            <a:xfrm rot="5400000" flipH="1" flipV="1">
              <a:off x="3188" y="3081"/>
              <a:ext cx="0" cy="315"/>
            </a:xfrm>
            <a:prstGeom prst="line">
              <a:avLst/>
            </a:prstGeom>
            <a:noFill/>
            <a:ln w="317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8242" name="Line 74"/>
            <p:cNvSpPr>
              <a:spLocks noChangeShapeType="1"/>
            </p:cNvSpPr>
            <p:nvPr/>
          </p:nvSpPr>
          <p:spPr bwMode="auto">
            <a:xfrm>
              <a:off x="3376" y="3240"/>
              <a:ext cx="1528" cy="0"/>
            </a:xfrm>
            <a:prstGeom prst="line">
              <a:avLst/>
            </a:prstGeom>
            <a:noFill/>
            <a:ln w="317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8" name="Group 75"/>
          <p:cNvGrpSpPr>
            <a:grpSpLocks/>
          </p:cNvGrpSpPr>
          <p:nvPr/>
        </p:nvGrpSpPr>
        <p:grpSpPr bwMode="auto">
          <a:xfrm>
            <a:off x="4937760" y="3505200"/>
            <a:ext cx="2606040" cy="1186"/>
            <a:chOff x="3030" y="3239"/>
            <a:chExt cx="1874" cy="1"/>
          </a:xfrm>
        </p:grpSpPr>
        <p:sp>
          <p:nvSpPr>
            <p:cNvPr id="8239" name="Line 76"/>
            <p:cNvSpPr>
              <a:spLocks noChangeShapeType="1"/>
            </p:cNvSpPr>
            <p:nvPr/>
          </p:nvSpPr>
          <p:spPr bwMode="auto">
            <a:xfrm rot="5400000" flipH="1" flipV="1">
              <a:off x="3188" y="3081"/>
              <a:ext cx="0" cy="315"/>
            </a:xfrm>
            <a:prstGeom prst="line">
              <a:avLst/>
            </a:prstGeom>
            <a:noFill/>
            <a:ln w="317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8240" name="Line 77"/>
            <p:cNvSpPr>
              <a:spLocks noChangeShapeType="1"/>
            </p:cNvSpPr>
            <p:nvPr/>
          </p:nvSpPr>
          <p:spPr bwMode="auto">
            <a:xfrm>
              <a:off x="3376" y="3240"/>
              <a:ext cx="1528" cy="0"/>
            </a:xfrm>
            <a:prstGeom prst="line">
              <a:avLst/>
            </a:prstGeom>
            <a:noFill/>
            <a:ln w="317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grpSp>
        <p:nvGrpSpPr>
          <p:cNvPr id="19" name="Group 78"/>
          <p:cNvGrpSpPr>
            <a:grpSpLocks/>
          </p:cNvGrpSpPr>
          <p:nvPr/>
        </p:nvGrpSpPr>
        <p:grpSpPr bwMode="auto">
          <a:xfrm>
            <a:off x="4937760" y="3885014"/>
            <a:ext cx="2606040" cy="1186"/>
            <a:chOff x="3030" y="3239"/>
            <a:chExt cx="1874" cy="1"/>
          </a:xfrm>
        </p:grpSpPr>
        <p:sp>
          <p:nvSpPr>
            <p:cNvPr id="8237" name="Line 79"/>
            <p:cNvSpPr>
              <a:spLocks noChangeShapeType="1"/>
            </p:cNvSpPr>
            <p:nvPr/>
          </p:nvSpPr>
          <p:spPr bwMode="auto">
            <a:xfrm rot="5400000" flipH="1" flipV="1">
              <a:off x="3188" y="3081"/>
              <a:ext cx="0" cy="315"/>
            </a:xfrm>
            <a:prstGeom prst="line">
              <a:avLst/>
            </a:prstGeom>
            <a:noFill/>
            <a:ln w="31750">
              <a:solidFill>
                <a:srgbClr val="0033CC"/>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8238" name="Line 80"/>
            <p:cNvSpPr>
              <a:spLocks noChangeShapeType="1"/>
            </p:cNvSpPr>
            <p:nvPr/>
          </p:nvSpPr>
          <p:spPr bwMode="auto">
            <a:xfrm>
              <a:off x="3376" y="3240"/>
              <a:ext cx="1528" cy="0"/>
            </a:xfrm>
            <a:prstGeom prst="line">
              <a:avLst/>
            </a:prstGeom>
            <a:noFill/>
            <a:ln w="31750">
              <a:solidFill>
                <a:srgbClr val="0033CC"/>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sp>
        <p:nvSpPr>
          <p:cNvPr id="68" name="Title 1"/>
          <p:cNvSpPr>
            <a:spLocks noGrp="1"/>
          </p:cNvSpPr>
          <p:nvPr>
            <p:ph type="title"/>
            <p:custDataLst>
              <p:tags r:id="rId13"/>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normAutofit/>
          </a:bodyPr>
          <a:lstStyle/>
          <a:p>
            <a:r>
              <a:rPr lang="en-US" dirty="0" smtClean="0">
                <a:solidFill>
                  <a:schemeClr val="accent6"/>
                </a:solidFill>
              </a:rPr>
              <a:t> </a:t>
            </a:r>
            <a:endParaRPr lang="en-US" dirty="0">
              <a:solidFill>
                <a:schemeClr val="accent6"/>
              </a:solidFill>
            </a:endParaRPr>
          </a:p>
        </p:txBody>
      </p:sp>
      <p:sp>
        <p:nvSpPr>
          <p:cNvPr id="3" name="Slide Number Placeholder 2"/>
          <p:cNvSpPr>
            <a:spLocks noGrp="1"/>
          </p:cNvSpPr>
          <p:nvPr>
            <p:ph type="sldNum" sz="quarter" idx="12"/>
          </p:nvPr>
        </p:nvSpPr>
        <p:spPr/>
        <p:txBody>
          <a:bodyPr/>
          <a:lstStyle/>
          <a:p>
            <a:fld id="{A64230A6-E906-416A-BED2-3FC1D2432631}" type="slidenum">
              <a:rPr lang="en-US" smtClean="0"/>
              <a:pPr/>
              <a:t>2</a:t>
            </a:fld>
            <a:endParaRPr lang="en-US" dirty="0"/>
          </a:p>
        </p:txBody>
      </p:sp>
      <p:pic>
        <p:nvPicPr>
          <p:cNvPr id="69" name="Picture 82"/>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1174742" y="2857156"/>
            <a:ext cx="3276600" cy="26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 name="Picture 85"/>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174742" y="2857157"/>
            <a:ext cx="3276600" cy="26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88"/>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1174742" y="2857157"/>
            <a:ext cx="3276600" cy="26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Picture 94"/>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1165217" y="2857155"/>
            <a:ext cx="3276600" cy="26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 name="Picture 91"/>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1165217" y="2857157"/>
            <a:ext cx="3276600" cy="26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 name="TextBox 60"/>
          <p:cNvSpPr txBox="1"/>
          <p:nvPr/>
        </p:nvSpPr>
        <p:spPr>
          <a:xfrm>
            <a:off x="1131971" y="5970185"/>
            <a:ext cx="3319371" cy="230832"/>
          </a:xfrm>
          <a:prstGeom prst="rect">
            <a:avLst/>
          </a:prstGeom>
          <a:noFill/>
        </p:spPr>
        <p:txBody>
          <a:bodyPr wrap="square" rtlCol="0">
            <a:spAutoFit/>
          </a:bodyPr>
          <a:lstStyle>
            <a:defPPr>
              <a:defRPr lang="en-US"/>
            </a:defPPr>
            <a:lvl1pPr algn="l" rtl="0" fontAlgn="base">
              <a:spcBef>
                <a:spcPct val="0"/>
              </a:spcBef>
              <a:spcAft>
                <a:spcPct val="0"/>
              </a:spcAft>
              <a:buNone/>
              <a:defRPr lang="en-US" sz="2000" b="0" i="0" u="none" kern="1200">
                <a:solidFill>
                  <a:srgbClr val="000000"/>
                </a:solidFill>
                <a:latin typeface="Arial"/>
                <a:ea typeface="+mn-ea"/>
                <a:cs typeface="+mn-cs"/>
              </a:defRPr>
            </a:lvl1pPr>
            <a:lvl2pPr marL="455613" indent="1588" algn="l" rtl="0" fontAlgn="base">
              <a:spcBef>
                <a:spcPct val="0"/>
              </a:spcBef>
              <a:spcAft>
                <a:spcPct val="0"/>
              </a:spcAft>
              <a:defRPr sz="2000" kern="1200">
                <a:solidFill>
                  <a:srgbClr val="000000"/>
                </a:solidFill>
                <a:latin typeface="Arial" charset="0"/>
                <a:ea typeface="+mn-ea"/>
                <a:cs typeface="+mn-cs"/>
              </a:defRPr>
            </a:lvl2pPr>
            <a:lvl3pPr marL="912813" indent="1588" algn="l" rtl="0" fontAlgn="base">
              <a:spcBef>
                <a:spcPct val="0"/>
              </a:spcBef>
              <a:spcAft>
                <a:spcPct val="0"/>
              </a:spcAft>
              <a:defRPr sz="2000" kern="1200">
                <a:solidFill>
                  <a:srgbClr val="000000"/>
                </a:solidFill>
                <a:latin typeface="Arial" charset="0"/>
                <a:ea typeface="+mn-ea"/>
                <a:cs typeface="+mn-cs"/>
              </a:defRPr>
            </a:lvl3pPr>
            <a:lvl4pPr marL="1370013" indent="1588" algn="l" rtl="0" fontAlgn="base">
              <a:spcBef>
                <a:spcPct val="0"/>
              </a:spcBef>
              <a:spcAft>
                <a:spcPct val="0"/>
              </a:spcAft>
              <a:defRPr sz="2000" kern="1200">
                <a:solidFill>
                  <a:srgbClr val="000000"/>
                </a:solidFill>
                <a:latin typeface="Arial" charset="0"/>
                <a:ea typeface="+mn-ea"/>
                <a:cs typeface="+mn-cs"/>
              </a:defRPr>
            </a:lvl4pPr>
            <a:lvl5pPr marL="1827213" indent="1588" algn="l" rtl="0" fontAlgn="base">
              <a:spcBef>
                <a:spcPct val="0"/>
              </a:spcBef>
              <a:spcAft>
                <a:spcPct val="0"/>
              </a:spcAft>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r>
              <a:rPr lang="en-US" sz="900" dirty="0" smtClean="0"/>
              <a:t>Illustration courtesy of Krames Medical Illustration.</a:t>
            </a:r>
            <a:endParaRPr lang="en-US" sz="900" dirty="0"/>
          </a:p>
        </p:txBody>
      </p:sp>
      <p:sp>
        <p:nvSpPr>
          <p:cNvPr id="57" name="Title 1"/>
          <p:cNvSpPr txBox="1">
            <a:spLocks/>
          </p:cNvSpPr>
          <p:nvPr>
            <p:custDataLst>
              <p:tags r:id="rId14"/>
            </p:custDataLst>
          </p:nvPr>
        </p:nvSpPr>
        <p:spPr bwMode="auto">
          <a:xfrm>
            <a:off x="544513" y="717550"/>
            <a:ext cx="8359775" cy="914400"/>
          </a:xfrm>
          <a:prstGeom prst="rect">
            <a:avLst/>
          </a:prstGeom>
          <a:noFill/>
          <a:ln w="0">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000" b="0" i="0" u="none">
                <a:solidFill>
                  <a:srgbClr val="000000"/>
                </a:solidFill>
                <a:latin typeface="Arial"/>
                <a:ea typeface="+mj-ea"/>
                <a:cs typeface="+mj-cs"/>
              </a:defRPr>
            </a:lvl1pPr>
            <a:lvl2pPr algn="l" rtl="0" eaLnBrk="0" fontAlgn="base" hangingPunct="0">
              <a:spcBef>
                <a:spcPct val="0"/>
              </a:spcBef>
              <a:spcAft>
                <a:spcPct val="0"/>
              </a:spcAft>
              <a:defRPr sz="3000">
                <a:solidFill>
                  <a:srgbClr val="000000"/>
                </a:solidFill>
                <a:latin typeface="Arial" charset="0"/>
              </a:defRPr>
            </a:lvl2pPr>
            <a:lvl3pPr algn="l" rtl="0" eaLnBrk="0" fontAlgn="base" hangingPunct="0">
              <a:spcBef>
                <a:spcPct val="0"/>
              </a:spcBef>
              <a:spcAft>
                <a:spcPct val="0"/>
              </a:spcAft>
              <a:defRPr sz="3000">
                <a:solidFill>
                  <a:srgbClr val="000000"/>
                </a:solidFill>
                <a:latin typeface="Arial" charset="0"/>
              </a:defRPr>
            </a:lvl3pPr>
            <a:lvl4pPr algn="l" rtl="0" eaLnBrk="0" fontAlgn="base" hangingPunct="0">
              <a:spcBef>
                <a:spcPct val="0"/>
              </a:spcBef>
              <a:spcAft>
                <a:spcPct val="0"/>
              </a:spcAft>
              <a:defRPr sz="3000">
                <a:solidFill>
                  <a:srgbClr val="000000"/>
                </a:solidFill>
                <a:latin typeface="Arial" charset="0"/>
              </a:defRPr>
            </a:lvl4pPr>
            <a:lvl5pPr algn="l" rtl="0" eaLnBrk="0" fontAlgn="base" hangingPunct="0">
              <a:spcBef>
                <a:spcPct val="0"/>
              </a:spcBef>
              <a:spcAft>
                <a:spcPct val="0"/>
              </a:spcAft>
              <a:defRPr sz="3000">
                <a:solidFill>
                  <a:srgbClr val="000000"/>
                </a:solidFill>
                <a:latin typeface="Arial" charset="0"/>
              </a:defRPr>
            </a:lvl5pPr>
            <a:lvl6pPr marL="457200" algn="l" rtl="0" fontAlgn="base">
              <a:spcBef>
                <a:spcPct val="0"/>
              </a:spcBef>
              <a:spcAft>
                <a:spcPct val="0"/>
              </a:spcAft>
              <a:defRPr sz="3000">
                <a:solidFill>
                  <a:srgbClr val="000000"/>
                </a:solidFill>
                <a:latin typeface="Arial" charset="0"/>
              </a:defRPr>
            </a:lvl6pPr>
            <a:lvl7pPr marL="914400" algn="l" rtl="0" fontAlgn="base">
              <a:spcBef>
                <a:spcPct val="0"/>
              </a:spcBef>
              <a:spcAft>
                <a:spcPct val="0"/>
              </a:spcAft>
              <a:defRPr sz="3000">
                <a:solidFill>
                  <a:srgbClr val="000000"/>
                </a:solidFill>
                <a:latin typeface="Arial" charset="0"/>
              </a:defRPr>
            </a:lvl7pPr>
            <a:lvl8pPr marL="1371600" algn="l" rtl="0" fontAlgn="base">
              <a:spcBef>
                <a:spcPct val="0"/>
              </a:spcBef>
              <a:spcAft>
                <a:spcPct val="0"/>
              </a:spcAft>
              <a:defRPr sz="3000">
                <a:solidFill>
                  <a:srgbClr val="000000"/>
                </a:solidFill>
                <a:latin typeface="Arial" charset="0"/>
              </a:defRPr>
            </a:lvl8pPr>
            <a:lvl9pPr marL="1828800" algn="l" rtl="0" fontAlgn="base">
              <a:spcBef>
                <a:spcPct val="0"/>
              </a:spcBef>
              <a:spcAft>
                <a:spcPct val="0"/>
              </a:spcAft>
              <a:defRPr sz="3000">
                <a:solidFill>
                  <a:srgbClr val="000000"/>
                </a:solidFill>
                <a:latin typeface="Arial" charset="0"/>
              </a:defRPr>
            </a:lvl9pPr>
          </a:lstStyle>
          <a:p>
            <a:r>
              <a:rPr lang="en-US" dirty="0" smtClean="0">
                <a:solidFill>
                  <a:schemeClr val="tx1"/>
                </a:solidFill>
              </a:rPr>
              <a:t>AVAPS-AE: Auto EPAP proactive analysis</a:t>
            </a:r>
            <a:endParaRPr lang="en-US" dirty="0">
              <a:solidFill>
                <a:schemeClr val="accent6"/>
              </a:solidFill>
            </a:endParaRPr>
          </a:p>
        </p:txBody>
      </p:sp>
    </p:spTree>
    <p:custDataLst>
      <p:tags r:id="rId1"/>
    </p:custDataLst>
    <p:extLst>
      <p:ext uri="{BB962C8B-B14F-4D97-AF65-F5344CB8AC3E}">
        <p14:creationId xmlns="" xmlns:p14="http://schemas.microsoft.com/office/powerpoint/2010/main" val="2999687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6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3"/>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7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8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5"/>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7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18"/>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9"/>
                                        </p:tgtEl>
                                        <p:attrNameLst>
                                          <p:attrName>style.visibility</p:attrName>
                                        </p:attrNameLst>
                                      </p:cBhvr>
                                      <p:to>
                                        <p:strVal val="hidden"/>
                                      </p:to>
                                    </p:set>
                                  </p:childTnLst>
                                </p:cTn>
                              </p:par>
                              <p:par>
                                <p:cTn id="54" presetID="9"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dissolve">
                                      <p:cBhvr>
                                        <p:cTn id="56" dur="500"/>
                                        <p:tgtEl>
                                          <p:spTgt spid="28"/>
                                        </p:tgtEl>
                                      </p:cBhvr>
                                    </p:animEffec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81"/>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28"/>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xit" presetSubtype="0" fill="hold" nodeType="clickEffect">
                                  <p:stCondLst>
                                    <p:cond delay="0"/>
                                  </p:stCondLst>
                                  <p:childTnLst>
                                    <p:set>
                                      <p:cBhvr>
                                        <p:cTn id="76" dur="1" fill="hold">
                                          <p:stCondLst>
                                            <p:cond delay="0"/>
                                          </p:stCondLst>
                                        </p:cTn>
                                        <p:tgtEl>
                                          <p:spTgt spid="15"/>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84"/>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6"/>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75"/>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par>
                                <p:cTn id="93" presetID="9"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dissolve">
                                      <p:cBhvr>
                                        <p:cTn id="95" dur="500"/>
                                        <p:tgtEl>
                                          <p:spTgt spid="27"/>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1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72"/>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81"/>
                                        </p:tgtEl>
                                        <p:attrNameLst>
                                          <p:attrName>style.visibility</p:attrName>
                                        </p:attrNameLst>
                                      </p:cBhvr>
                                      <p:to>
                                        <p:strVal val="visible"/>
                                      </p:to>
                                    </p:set>
                                  </p:childTnLst>
                                </p:cTn>
                              </p:par>
                              <p:par>
                                <p:cTn id="104" presetID="1" presetClass="entr" presetSubtype="0" fill="hold" grpId="2" nodeType="withEffect">
                                  <p:stCondLst>
                                    <p:cond delay="0"/>
                                  </p:stCondLst>
                                  <p:childTnLst>
                                    <p:set>
                                      <p:cBhvr>
                                        <p:cTn id="105" dur="1" fill="hold">
                                          <p:stCondLst>
                                            <p:cond delay="0"/>
                                          </p:stCondLst>
                                        </p:cTn>
                                        <p:tgtEl>
                                          <p:spTgt spid="28"/>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7"/>
                                        </p:tgtEl>
                                        <p:attrNameLst>
                                          <p:attrName>style.visibility</p:attrName>
                                        </p:attrNameLst>
                                      </p:cBhvr>
                                      <p:to>
                                        <p:strVal val="hidden"/>
                                      </p:to>
                                    </p:set>
                                  </p:childTnLst>
                                </p:cTn>
                              </p:par>
                              <p:par>
                                <p:cTn id="110" presetID="1" presetClass="exit" presetSubtype="0" fill="hold" grpId="3" nodeType="withEffect">
                                  <p:stCondLst>
                                    <p:cond delay="0"/>
                                  </p:stCondLst>
                                  <p:childTnLst>
                                    <p:set>
                                      <p:cBhvr>
                                        <p:cTn id="111" dur="1" fill="hold">
                                          <p:stCondLst>
                                            <p:cond delay="0"/>
                                          </p:stCondLst>
                                        </p:cTn>
                                        <p:tgtEl>
                                          <p:spTgt spid="28"/>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6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4"/>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8" grpId="2" animBg="1"/>
      <p:bldP spid="28" grpId="3" animBg="1"/>
      <p:bldP spid="52" grpId="0" animBg="1"/>
      <p:bldP spid="63"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609600"/>
            <a:ext cx="7776448" cy="512768"/>
          </a:xfrm>
        </p:spPr>
        <p:txBody>
          <a:bodyPr/>
          <a:lstStyle/>
          <a:p>
            <a:r>
              <a:rPr lang="en-US" sz="2400" dirty="0" smtClean="0"/>
              <a:t>Diseases that benefit from NIV</a:t>
            </a:r>
            <a:endParaRPr lang="en-US" sz="2400" dirty="0"/>
          </a:p>
        </p:txBody>
      </p:sp>
      <p:sp>
        <p:nvSpPr>
          <p:cNvPr id="4" name="Text Placeholder 3"/>
          <p:cNvSpPr>
            <a:spLocks noGrp="1"/>
          </p:cNvSpPr>
          <p:nvPr>
            <p:ph type="body" sz="quarter" idx="13"/>
          </p:nvPr>
        </p:nvSpPr>
        <p:spPr>
          <a:xfrm>
            <a:off x="359532" y="1340768"/>
            <a:ext cx="8424935" cy="4680520"/>
          </a:xfrm>
        </p:spPr>
        <p:txBody>
          <a:bodyPr/>
          <a:lstStyle/>
          <a:p>
            <a:r>
              <a:rPr lang="en-US" sz="2200" dirty="0" smtClean="0"/>
              <a:t>Chronic Obstructive Pulmonary Disease (COPD) </a:t>
            </a:r>
          </a:p>
          <a:p>
            <a:pPr marL="0" indent="0">
              <a:buNone/>
            </a:pPr>
            <a:r>
              <a:rPr lang="en-US" sz="2200" dirty="0"/>
              <a:t> </a:t>
            </a:r>
            <a:r>
              <a:rPr lang="en-US" sz="2200" dirty="0" smtClean="0"/>
              <a:t>  consequent to chronic respiratory failure</a:t>
            </a:r>
          </a:p>
          <a:p>
            <a:pPr marL="0" indent="0">
              <a:buNone/>
            </a:pPr>
            <a:endParaRPr lang="en-US" sz="800" dirty="0" smtClean="0"/>
          </a:p>
          <a:p>
            <a:r>
              <a:rPr lang="en-US" sz="2200" dirty="0" smtClean="0"/>
              <a:t>Obesity Hypoventilation Syndrome (OHS)</a:t>
            </a:r>
          </a:p>
          <a:p>
            <a:endParaRPr lang="en-US" sz="800" dirty="0" smtClean="0"/>
          </a:p>
          <a:p>
            <a:r>
              <a:rPr lang="en-US" sz="2200" dirty="0" smtClean="0"/>
              <a:t>Muscular Dystrophies</a:t>
            </a:r>
          </a:p>
          <a:p>
            <a:endParaRPr lang="en-US" sz="800" dirty="0"/>
          </a:p>
          <a:p>
            <a:r>
              <a:rPr lang="en-US" sz="2200" dirty="0" smtClean="0"/>
              <a:t>ALS</a:t>
            </a:r>
          </a:p>
          <a:p>
            <a:endParaRPr lang="en-US" sz="800" dirty="0"/>
          </a:p>
          <a:p>
            <a:r>
              <a:rPr lang="en-US" sz="2200" dirty="0"/>
              <a:t>Higher Spinal Cord </a:t>
            </a:r>
            <a:r>
              <a:rPr lang="en-US" sz="2200" dirty="0" smtClean="0"/>
              <a:t>Injuries</a:t>
            </a:r>
          </a:p>
          <a:p>
            <a:endParaRPr lang="en-US" sz="800" dirty="0"/>
          </a:p>
          <a:p>
            <a:r>
              <a:rPr lang="en-US" sz="2200" dirty="0"/>
              <a:t>Other myopathies: Acid maltase deficiency, polymyositis, mitochondrial </a:t>
            </a:r>
            <a:r>
              <a:rPr lang="en-US" sz="2200" dirty="0" smtClean="0"/>
              <a:t>disorders</a:t>
            </a:r>
          </a:p>
          <a:p>
            <a:endParaRPr lang="en-US" sz="800" dirty="0"/>
          </a:p>
          <a:p>
            <a:r>
              <a:rPr lang="en-US" sz="2200" dirty="0"/>
              <a:t>Neurological disorders: Spinal muscular atrophies (SMA l,ll,lll)</a:t>
            </a:r>
          </a:p>
          <a:p>
            <a:pPr marL="0" indent="0">
              <a:buNone/>
            </a:pPr>
            <a:r>
              <a:rPr lang="en-US" sz="2200" dirty="0"/>
              <a:t>   </a:t>
            </a:r>
            <a:r>
              <a:rPr lang="en-US" sz="2200" dirty="0" smtClean="0"/>
              <a:t>Neuropathies</a:t>
            </a:r>
            <a:r>
              <a:rPr lang="en-US" sz="2200" dirty="0"/>
              <a:t>: Guillain-Barre syndrome, Multiple </a:t>
            </a:r>
            <a:r>
              <a:rPr lang="en-US" sz="2200" dirty="0" smtClean="0"/>
              <a:t>Sclerosis</a:t>
            </a:r>
          </a:p>
          <a:p>
            <a:pPr marL="0" indent="0">
              <a:buNone/>
            </a:pPr>
            <a:endParaRPr lang="en-US" sz="800" dirty="0"/>
          </a:p>
          <a:p>
            <a:r>
              <a:rPr lang="en-US" sz="2200" dirty="0"/>
              <a:t>Skeletal pathologies such as </a:t>
            </a:r>
            <a:r>
              <a:rPr lang="en-US" sz="2200" dirty="0" smtClean="0"/>
              <a:t>kyphoscoliosis</a:t>
            </a:r>
            <a:endParaRPr lang="en-US" sz="2200" dirty="0"/>
          </a:p>
        </p:txBody>
      </p:sp>
    </p:spTree>
    <p:extLst>
      <p:ext uri="{BB962C8B-B14F-4D97-AF65-F5344CB8AC3E}">
        <p14:creationId xmlns="" xmlns:p14="http://schemas.microsoft.com/office/powerpoint/2010/main" val="2620745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43282" y="-6409"/>
            <a:ext cx="3564401" cy="6858000"/>
          </a:xfrm>
          <a:prstGeom prst="rect">
            <a:avLst/>
          </a:prstGeom>
          <a:gradFill flip="none" rotWithShape="1">
            <a:gsLst>
              <a:gs pos="0">
                <a:srgbClr val="0081BF">
                  <a:shade val="30000"/>
                  <a:satMod val="115000"/>
                </a:srgbClr>
              </a:gs>
              <a:gs pos="50000">
                <a:srgbClr val="0081BF">
                  <a:shade val="67500"/>
                  <a:satMod val="115000"/>
                </a:srgbClr>
              </a:gs>
              <a:gs pos="100000">
                <a:srgbClr val="0081BF">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326532" y="683632"/>
            <a:ext cx="5186082" cy="512768"/>
          </a:xfrm>
        </p:spPr>
        <p:txBody>
          <a:bodyPr/>
          <a:lstStyle/>
          <a:p>
            <a:r>
              <a:rPr lang="en-US" dirty="0" smtClean="0"/>
              <a:t>Identifying the right patient for NIV</a:t>
            </a:r>
            <a:endParaRPr lang="en-US" dirty="0"/>
          </a:p>
        </p:txBody>
      </p:sp>
      <p:sp>
        <p:nvSpPr>
          <p:cNvPr id="4" name="Text Placeholder 3"/>
          <p:cNvSpPr>
            <a:spLocks noGrp="1"/>
          </p:cNvSpPr>
          <p:nvPr>
            <p:ph type="body" sz="quarter" idx="13"/>
          </p:nvPr>
        </p:nvSpPr>
        <p:spPr>
          <a:xfrm>
            <a:off x="467544" y="1742400"/>
            <a:ext cx="4895193" cy="4494912"/>
          </a:xfrm>
        </p:spPr>
        <p:txBody>
          <a:bodyPr/>
          <a:lstStyle/>
          <a:p>
            <a:r>
              <a:rPr lang="en-US" sz="2000" dirty="0" smtClean="0"/>
              <a:t>COPD patients that are late stage 3 or stage 4</a:t>
            </a:r>
          </a:p>
          <a:p>
            <a:endParaRPr lang="en-US" sz="1000" dirty="0" smtClean="0"/>
          </a:p>
          <a:p>
            <a:r>
              <a:rPr lang="en-US" sz="2000" dirty="0" smtClean="0"/>
              <a:t>Multiple COPD readmissions in the last year</a:t>
            </a:r>
          </a:p>
          <a:p>
            <a:endParaRPr lang="en-US" sz="1000" dirty="0" smtClean="0"/>
          </a:p>
          <a:p>
            <a:r>
              <a:rPr lang="en-US" sz="2000" dirty="0" smtClean="0"/>
              <a:t>Increasing pharmacological treatment with little reward</a:t>
            </a:r>
          </a:p>
          <a:p>
            <a:endParaRPr lang="en-US" sz="1000" dirty="0" smtClean="0"/>
          </a:p>
          <a:p>
            <a:r>
              <a:rPr lang="en-US" sz="2000" dirty="0" smtClean="0"/>
              <a:t>Patients that have tried/failed PAP and/or their current device is not effective anymore</a:t>
            </a:r>
          </a:p>
          <a:p>
            <a:endParaRPr lang="en-US" sz="1000" dirty="0" smtClean="0"/>
          </a:p>
          <a:p>
            <a:r>
              <a:rPr lang="en-US" sz="2000" dirty="0" smtClean="0"/>
              <a:t>Patients that have limited activity due to shortness of breath</a:t>
            </a:r>
          </a:p>
          <a:p>
            <a:endParaRPr lang="en-US"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45018" y="853983"/>
            <a:ext cx="3564401" cy="5137215"/>
          </a:xfrm>
          <a:prstGeom prst="rect">
            <a:avLst/>
          </a:prstGeom>
        </p:spPr>
      </p:pic>
    </p:spTree>
    <p:extLst>
      <p:ext uri="{BB962C8B-B14F-4D97-AF65-F5344CB8AC3E}">
        <p14:creationId xmlns="" xmlns:p14="http://schemas.microsoft.com/office/powerpoint/2010/main" val="590120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869160"/>
            <a:ext cx="9152092" cy="2000304"/>
          </a:xfrm>
          <a:prstGeom prst="rect">
            <a:avLst/>
          </a:prstGeom>
          <a:gradFill flip="none" rotWithShape="1">
            <a:gsLst>
              <a:gs pos="0">
                <a:srgbClr val="0081BF">
                  <a:shade val="30000"/>
                  <a:satMod val="115000"/>
                </a:srgbClr>
              </a:gs>
              <a:gs pos="50000">
                <a:srgbClr val="0081BF">
                  <a:shade val="67500"/>
                  <a:satMod val="115000"/>
                </a:srgbClr>
              </a:gs>
              <a:gs pos="100000">
                <a:srgbClr val="0081BF">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828000" y="491752"/>
            <a:ext cx="8011200" cy="512768"/>
          </a:xfrm>
        </p:spPr>
        <p:txBody>
          <a:bodyPr/>
          <a:lstStyle/>
          <a:p>
            <a:r>
              <a:rPr lang="en-US" sz="2800" dirty="0" smtClean="0"/>
              <a:t>Medicare Ventilator National Coverage Determination (NCD)</a:t>
            </a:r>
            <a:endParaRPr lang="en-US" sz="2800" dirty="0"/>
          </a:p>
        </p:txBody>
      </p:sp>
      <p:sp>
        <p:nvSpPr>
          <p:cNvPr id="3" name="Text Placeholder 2"/>
          <p:cNvSpPr>
            <a:spLocks noGrp="1"/>
          </p:cNvSpPr>
          <p:nvPr>
            <p:ph type="body" sz="quarter" idx="12"/>
          </p:nvPr>
        </p:nvSpPr>
        <p:spPr/>
        <p:txBody>
          <a:bodyPr/>
          <a:lstStyle/>
          <a:p>
            <a:r>
              <a:rPr lang="en-US" i="1" dirty="0"/>
              <a:t>Vents are covered for in-home use for:</a:t>
            </a:r>
          </a:p>
          <a:p>
            <a:endParaRPr lang="en-US" dirty="0"/>
          </a:p>
        </p:txBody>
      </p:sp>
      <p:sp>
        <p:nvSpPr>
          <p:cNvPr id="4" name="Text Placeholder 3"/>
          <p:cNvSpPr>
            <a:spLocks noGrp="1"/>
          </p:cNvSpPr>
          <p:nvPr>
            <p:ph type="body" sz="quarter" idx="13"/>
          </p:nvPr>
        </p:nvSpPr>
        <p:spPr>
          <a:xfrm>
            <a:off x="828000" y="2100820"/>
            <a:ext cx="7704440" cy="2423300"/>
          </a:xfrm>
        </p:spPr>
        <p:txBody>
          <a:bodyPr/>
          <a:lstStyle/>
          <a:p>
            <a:pPr marL="0" indent="0">
              <a:buNone/>
            </a:pPr>
            <a:endParaRPr lang="en-US" dirty="0"/>
          </a:p>
          <a:p>
            <a:pPr marL="0" indent="0">
              <a:buNone/>
            </a:pPr>
            <a:r>
              <a:rPr lang="en-US" sz="2400" b="1" i="1" dirty="0" smtClean="0">
                <a:solidFill>
                  <a:srgbClr val="000000"/>
                </a:solidFill>
              </a:rPr>
              <a:t>“Neuromuscular </a:t>
            </a:r>
            <a:r>
              <a:rPr lang="en-US" sz="2400" b="1" i="1" dirty="0">
                <a:solidFill>
                  <a:srgbClr val="000000"/>
                </a:solidFill>
              </a:rPr>
              <a:t>diseases, thoracic restrictive diseases, and chronic respiratory failure consequent to chronic obstructive pulmonary disease.”</a:t>
            </a:r>
            <a:endParaRPr lang="en-US" sz="2400" b="1" dirty="0"/>
          </a:p>
        </p:txBody>
      </p:sp>
      <p:pic>
        <p:nvPicPr>
          <p:cNvPr id="7" name="Picture 6"/>
          <p:cNvPicPr>
            <a:picLocks noChangeAspect="1"/>
          </p:cNvPicPr>
          <p:nvPr/>
        </p:nvPicPr>
        <p:blipFill>
          <a:blip r:embed="rId2" cstate="print"/>
          <a:stretch>
            <a:fillRect/>
          </a:stretch>
        </p:blipFill>
        <p:spPr>
          <a:xfrm>
            <a:off x="3491880" y="4880780"/>
            <a:ext cx="2190228" cy="1988840"/>
          </a:xfrm>
          <a:prstGeom prst="rect">
            <a:avLst/>
          </a:prstGeom>
        </p:spPr>
      </p:pic>
    </p:spTree>
    <p:extLst>
      <p:ext uri="{BB962C8B-B14F-4D97-AF65-F5344CB8AC3E}">
        <p14:creationId xmlns="" xmlns:p14="http://schemas.microsoft.com/office/powerpoint/2010/main" val="1010280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flip="none" rotWithShape="1">
            <a:gsLst>
              <a:gs pos="0">
                <a:srgbClr val="0081BF">
                  <a:shade val="30000"/>
                  <a:satMod val="115000"/>
                </a:srgbClr>
              </a:gs>
              <a:gs pos="50000">
                <a:srgbClr val="0081BF">
                  <a:shade val="67500"/>
                  <a:satMod val="115000"/>
                </a:srgbClr>
              </a:gs>
              <a:gs pos="100000">
                <a:srgbClr val="0081BF">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a:xfrm>
            <a:off x="809744" y="427616"/>
            <a:ext cx="7488000" cy="512768"/>
          </a:xfrm>
        </p:spPr>
        <p:txBody>
          <a:bodyPr/>
          <a:lstStyle/>
          <a:p>
            <a:r>
              <a:rPr lang="en-US" sz="2800" dirty="0" smtClean="0">
                <a:solidFill>
                  <a:schemeClr val="bg1"/>
                </a:solidFill>
              </a:rPr>
              <a:t>Vent Coverage Criteria Changes</a:t>
            </a:r>
            <a:endParaRPr lang="en-US" sz="2800" dirty="0">
              <a:solidFill>
                <a:schemeClr val="bg1"/>
              </a:solidFill>
            </a:endParaRPr>
          </a:p>
        </p:txBody>
      </p:sp>
      <p:sp>
        <p:nvSpPr>
          <p:cNvPr id="3" name="Text Placeholder 2"/>
          <p:cNvSpPr>
            <a:spLocks noGrp="1"/>
          </p:cNvSpPr>
          <p:nvPr>
            <p:ph type="body" sz="quarter" idx="12"/>
          </p:nvPr>
        </p:nvSpPr>
        <p:spPr>
          <a:xfrm>
            <a:off x="809744" y="1105184"/>
            <a:ext cx="7488000" cy="374400"/>
          </a:xfrm>
        </p:spPr>
        <p:txBody>
          <a:bodyPr/>
          <a:lstStyle/>
          <a:p>
            <a:r>
              <a:rPr lang="en-US" dirty="0" smtClean="0">
                <a:solidFill>
                  <a:schemeClr val="bg1"/>
                </a:solidFill>
              </a:rPr>
              <a:t>RAD LCD (Re) “Clarification”</a:t>
            </a:r>
            <a:endParaRPr lang="en-US" dirty="0">
              <a:solidFill>
                <a:schemeClr val="bg1"/>
              </a:solidFill>
            </a:endParaRPr>
          </a:p>
        </p:txBody>
      </p:sp>
      <p:sp>
        <p:nvSpPr>
          <p:cNvPr id="6" name="Rounded Rectangle 5"/>
          <p:cNvSpPr/>
          <p:nvPr/>
        </p:nvSpPr>
        <p:spPr>
          <a:xfrm>
            <a:off x="539552" y="1752600"/>
            <a:ext cx="3499048" cy="4844752"/>
          </a:xfrm>
          <a:prstGeom prst="round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1400" dirty="0"/>
              <a:t>Each of these disease categories are comprised of conditions that can vary from severe and life-threatening to less serious forms. </a:t>
            </a:r>
            <a:endParaRPr lang="en-US" sz="1400" dirty="0" smtClean="0"/>
          </a:p>
          <a:p>
            <a:pPr marL="285750" indent="-285750">
              <a:buFont typeface="Arial" panose="020B0604020202020204" pitchFamily="34" charset="0"/>
              <a:buChar char="•"/>
            </a:pPr>
            <a:r>
              <a:rPr lang="en-US" sz="1400" dirty="0" smtClean="0"/>
              <a:t>Choice </a:t>
            </a:r>
            <a:r>
              <a:rPr lang="en-US" sz="1400" dirty="0"/>
              <a:t>of an appropriate device i.e., a ventilator versus a bi-level PAP device is made based upon the severity of the condition. </a:t>
            </a:r>
            <a:endParaRPr lang="en-US" sz="1400" dirty="0" smtClean="0"/>
          </a:p>
          <a:p>
            <a:pPr marL="285750" indent="-285750">
              <a:buFont typeface="Arial" panose="020B0604020202020204" pitchFamily="34" charset="0"/>
              <a:buChar char="•"/>
            </a:pPr>
            <a:r>
              <a:rPr lang="en-US" sz="1400" dirty="0" smtClean="0"/>
              <a:t>CMS </a:t>
            </a:r>
            <a:r>
              <a:rPr lang="en-US" sz="1400" dirty="0"/>
              <a:t>distinguished the use of respiratory product types saying that RAD is </a:t>
            </a:r>
            <a:r>
              <a:rPr lang="en-US" sz="1400" i="1" dirty="0"/>
              <a:t>“distinguished from ventilation in a patient for whom </a:t>
            </a:r>
            <a:r>
              <a:rPr lang="en-US" sz="1400" b="1" i="1" dirty="0">
                <a:solidFill>
                  <a:schemeClr val="accent5"/>
                </a:solidFill>
              </a:rPr>
              <a:t>interruption or failure of respiratory support leads to death</a:t>
            </a:r>
            <a:r>
              <a:rPr lang="en-US" sz="1400" b="1" i="1" dirty="0" smtClean="0">
                <a:solidFill>
                  <a:schemeClr val="accent5"/>
                </a:solidFill>
              </a:rPr>
              <a:t>.”</a:t>
            </a:r>
          </a:p>
          <a:p>
            <a:pPr marL="285750" indent="-285750">
              <a:buFont typeface="Arial" panose="020B0604020202020204" pitchFamily="34" charset="0"/>
              <a:buChar char="•"/>
            </a:pPr>
            <a:r>
              <a:rPr lang="en-US" sz="1400" b="1" i="1" dirty="0" smtClean="0">
                <a:solidFill>
                  <a:schemeClr val="tx1"/>
                </a:solidFill>
              </a:rPr>
              <a:t>In most regions, </a:t>
            </a:r>
            <a:r>
              <a:rPr lang="en-US" sz="1400" b="1" i="1" dirty="0" smtClean="0">
                <a:solidFill>
                  <a:schemeClr val="accent5"/>
                </a:solidFill>
              </a:rPr>
              <a:t>strictly enforced 24/7 usage (with breaks of 2 minutes – 2 hours)</a:t>
            </a:r>
            <a:endParaRPr lang="en-US" sz="1400" b="1" dirty="0">
              <a:solidFill>
                <a:schemeClr val="tx1"/>
              </a:solidFill>
            </a:endParaRPr>
          </a:p>
        </p:txBody>
      </p:sp>
      <p:sp>
        <p:nvSpPr>
          <p:cNvPr id="7" name="Rounded Rectangle 6"/>
          <p:cNvSpPr/>
          <p:nvPr/>
        </p:nvSpPr>
        <p:spPr>
          <a:xfrm>
            <a:off x="5105400" y="1752600"/>
            <a:ext cx="3571056" cy="4844752"/>
          </a:xfrm>
          <a:prstGeom prst="round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a:spcBef>
                <a:spcPts val="0"/>
              </a:spcBef>
              <a:spcAft>
                <a:spcPts val="0"/>
              </a:spcAft>
              <a:buFont typeface="Symbol"/>
              <a:buChar char=""/>
            </a:pPr>
            <a:r>
              <a:rPr lang="en-US" dirty="0">
                <a:latin typeface="Arial"/>
                <a:ea typeface="Times New Roman"/>
                <a:cs typeface="Times New Roman"/>
              </a:rPr>
              <a:t>“</a:t>
            </a:r>
            <a:r>
              <a:rPr lang="en-US" sz="1400" dirty="0">
                <a:latin typeface="Arial"/>
                <a:ea typeface="Times New Roman"/>
                <a:cs typeface="Times New Roman"/>
              </a:rPr>
              <a:t>Choice of an </a:t>
            </a:r>
            <a:r>
              <a:rPr lang="en-US" sz="1400" b="1" i="1" dirty="0">
                <a:solidFill>
                  <a:srgbClr val="C00000"/>
                </a:solidFill>
                <a:latin typeface="Arial"/>
                <a:ea typeface="Times New Roman"/>
                <a:cs typeface="Times New Roman"/>
              </a:rPr>
              <a:t>appropriate treatment plan</a:t>
            </a:r>
            <a:r>
              <a:rPr lang="en-US" sz="1400" dirty="0">
                <a:latin typeface="Arial"/>
                <a:ea typeface="Times New Roman"/>
                <a:cs typeface="Times New Roman"/>
              </a:rPr>
              <a:t>, including the determination to use a ventilator vs. a bi-level PAP device, is made </a:t>
            </a:r>
            <a:r>
              <a:rPr lang="en-US" sz="1400" b="1" i="1" dirty="0">
                <a:solidFill>
                  <a:srgbClr val="C00000"/>
                </a:solidFill>
                <a:latin typeface="Arial"/>
                <a:ea typeface="Times New Roman"/>
                <a:cs typeface="Times New Roman"/>
              </a:rPr>
              <a:t>based upon the specifics of each individual beneficiary’s medical condition</a:t>
            </a:r>
            <a:r>
              <a:rPr lang="en-US" sz="1400" dirty="0">
                <a:latin typeface="Arial"/>
                <a:ea typeface="Times New Roman"/>
                <a:cs typeface="Times New Roman"/>
              </a:rPr>
              <a:t>. In the event of a claim review, there must be sufficient detailed information in the </a:t>
            </a:r>
            <a:r>
              <a:rPr lang="en-US" sz="1400" b="1" i="1" dirty="0">
                <a:solidFill>
                  <a:srgbClr val="C00000"/>
                </a:solidFill>
                <a:latin typeface="Arial"/>
                <a:ea typeface="Times New Roman"/>
                <a:cs typeface="Times New Roman"/>
              </a:rPr>
              <a:t>medical record to justify the treatment selected</a:t>
            </a:r>
            <a:r>
              <a:rPr lang="en-US" sz="1400" dirty="0">
                <a:latin typeface="Arial"/>
                <a:ea typeface="Times New Roman"/>
                <a:cs typeface="Times New Roman"/>
              </a:rPr>
              <a:t>.”</a:t>
            </a:r>
          </a:p>
          <a:p>
            <a:pPr marL="342900" marR="0" lvl="0" indent="-342900">
              <a:spcBef>
                <a:spcPts val="0"/>
              </a:spcBef>
              <a:spcAft>
                <a:spcPts val="0"/>
              </a:spcAft>
              <a:buFont typeface="Symbol"/>
              <a:buChar char=""/>
            </a:pPr>
            <a:r>
              <a:rPr lang="en-US" sz="1400" i="1" dirty="0">
                <a:solidFill>
                  <a:srgbClr val="C00000"/>
                </a:solidFill>
                <a:latin typeface="Arial"/>
                <a:ea typeface="Times New Roman"/>
                <a:cs typeface="Times New Roman"/>
              </a:rPr>
              <a:t>No reference to</a:t>
            </a:r>
            <a:r>
              <a:rPr lang="en-US" sz="1400" dirty="0">
                <a:solidFill>
                  <a:srgbClr val="C00000"/>
                </a:solidFill>
                <a:latin typeface="Arial"/>
                <a:ea typeface="Times New Roman"/>
                <a:cs typeface="Times New Roman"/>
              </a:rPr>
              <a:t> </a:t>
            </a:r>
            <a:r>
              <a:rPr lang="en-US" sz="1400" dirty="0">
                <a:latin typeface="Arial"/>
                <a:ea typeface="Times New Roman"/>
                <a:cs typeface="Times New Roman"/>
              </a:rPr>
              <a:t>the need for the ventilator where interruption of use would quickly lead to </a:t>
            </a:r>
            <a:r>
              <a:rPr lang="en-US" sz="1400" i="1" dirty="0">
                <a:solidFill>
                  <a:srgbClr val="C00000"/>
                </a:solidFill>
                <a:latin typeface="Arial"/>
                <a:ea typeface="Times New Roman"/>
                <a:cs typeface="Times New Roman"/>
              </a:rPr>
              <a:t>serious harm or death.</a:t>
            </a:r>
          </a:p>
          <a:p>
            <a:pPr marL="342900" marR="0" lvl="0" indent="-342900">
              <a:spcBef>
                <a:spcPts val="0"/>
              </a:spcBef>
              <a:spcAft>
                <a:spcPts val="0"/>
              </a:spcAft>
              <a:buFont typeface="Symbol"/>
              <a:buChar char=""/>
            </a:pPr>
            <a:r>
              <a:rPr lang="en-US" sz="1400" i="1" dirty="0">
                <a:solidFill>
                  <a:srgbClr val="C00000"/>
                </a:solidFill>
                <a:latin typeface="Arial"/>
                <a:ea typeface="Times New Roman"/>
                <a:cs typeface="Times New Roman"/>
              </a:rPr>
              <a:t>No reference to </a:t>
            </a:r>
            <a:r>
              <a:rPr lang="en-US" sz="1400" dirty="0">
                <a:latin typeface="Arial"/>
                <a:ea typeface="Times New Roman"/>
                <a:cs typeface="Times New Roman"/>
              </a:rPr>
              <a:t>the duration of use of the vent needing to be </a:t>
            </a:r>
            <a:r>
              <a:rPr lang="en-US" sz="1400" i="1" dirty="0">
                <a:solidFill>
                  <a:srgbClr val="C00000"/>
                </a:solidFill>
                <a:latin typeface="Arial"/>
                <a:ea typeface="Times New Roman"/>
                <a:cs typeface="Times New Roman"/>
              </a:rPr>
              <a:t>“continuous’ or 24/7</a:t>
            </a:r>
            <a:r>
              <a:rPr lang="en-US" sz="1400" dirty="0">
                <a:latin typeface="Arial"/>
                <a:ea typeface="Times New Roman"/>
                <a:cs typeface="Times New Roman"/>
              </a:rPr>
              <a:t>.</a:t>
            </a:r>
            <a:endParaRPr lang="en-US" sz="1400" dirty="0">
              <a:effectLst/>
              <a:latin typeface="Arial"/>
              <a:ea typeface="Times New Roman"/>
              <a:cs typeface="Times New Roman"/>
            </a:endParaRPr>
          </a:p>
        </p:txBody>
      </p:sp>
      <p:sp>
        <p:nvSpPr>
          <p:cNvPr id="8" name="Right Arrow 7"/>
          <p:cNvSpPr/>
          <p:nvPr/>
        </p:nvSpPr>
        <p:spPr>
          <a:xfrm>
            <a:off x="4114800" y="3733800"/>
            <a:ext cx="914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rgbClr val="FF0000"/>
              </a:solidFill>
            </a:endParaRPr>
          </a:p>
        </p:txBody>
      </p:sp>
      <p:sp>
        <p:nvSpPr>
          <p:cNvPr id="9" name="Rounded Rectangle 8"/>
          <p:cNvSpPr/>
          <p:nvPr/>
        </p:nvSpPr>
        <p:spPr>
          <a:xfrm>
            <a:off x="1676400" y="1752600"/>
            <a:ext cx="1143000" cy="304800"/>
          </a:xfrm>
          <a:prstGeom prst="round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THEN</a:t>
            </a:r>
            <a:endParaRPr lang="en-US" dirty="0">
              <a:solidFill>
                <a:schemeClr val="tx1"/>
              </a:solidFill>
            </a:endParaRPr>
          </a:p>
        </p:txBody>
      </p:sp>
      <p:sp>
        <p:nvSpPr>
          <p:cNvPr id="10" name="Rounded Rectangle 9"/>
          <p:cNvSpPr/>
          <p:nvPr/>
        </p:nvSpPr>
        <p:spPr>
          <a:xfrm>
            <a:off x="6362700" y="1752600"/>
            <a:ext cx="1066800" cy="304800"/>
          </a:xfrm>
          <a:prstGeom prst="round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NOW</a:t>
            </a:r>
            <a:endParaRPr lang="en-US" dirty="0"/>
          </a:p>
        </p:txBody>
      </p:sp>
    </p:spTree>
    <p:extLst>
      <p:ext uri="{BB962C8B-B14F-4D97-AF65-F5344CB8AC3E}">
        <p14:creationId xmlns="" xmlns:p14="http://schemas.microsoft.com/office/powerpoint/2010/main" val="664909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9144000" cy="5029200"/>
          </a:xfrm>
          <a:prstGeom prst="rect">
            <a:avLst/>
          </a:prstGeom>
          <a:gradFill flip="none" rotWithShape="1">
            <a:gsLst>
              <a:gs pos="0">
                <a:srgbClr val="0081BF">
                  <a:shade val="30000"/>
                  <a:satMod val="115000"/>
                </a:srgbClr>
              </a:gs>
              <a:gs pos="50000">
                <a:srgbClr val="0081BF">
                  <a:shade val="67500"/>
                  <a:satMod val="115000"/>
                </a:srgbClr>
              </a:gs>
              <a:gs pos="100000">
                <a:srgbClr val="0081BF">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0"/>
          </p:nvPr>
        </p:nvSpPr>
        <p:spPr/>
        <p:txBody>
          <a:bodyPr/>
          <a:lstStyle/>
          <a:p>
            <a:r>
              <a:rPr lang="en-US" sz="3000" dirty="0"/>
              <a:t>Q</a:t>
            </a:r>
            <a:r>
              <a:rPr lang="en-US" sz="3000" dirty="0" smtClean="0"/>
              <a:t>ualification Criteria</a:t>
            </a:r>
            <a:endParaRPr lang="en-US" sz="3000" dirty="0"/>
          </a:p>
        </p:txBody>
      </p:sp>
      <p:sp>
        <p:nvSpPr>
          <p:cNvPr id="3" name="Text Placeholder 2"/>
          <p:cNvSpPr>
            <a:spLocks noGrp="1"/>
          </p:cNvSpPr>
          <p:nvPr>
            <p:ph type="body" sz="quarter" idx="12"/>
          </p:nvPr>
        </p:nvSpPr>
        <p:spPr/>
        <p:txBody>
          <a:bodyPr/>
          <a:lstStyle/>
          <a:p>
            <a:r>
              <a:rPr lang="en-US" sz="2400" dirty="0" smtClean="0"/>
              <a:t>Non-invasive </a:t>
            </a:r>
            <a:r>
              <a:rPr lang="en-US" sz="2400" dirty="0"/>
              <a:t>ventilator </a:t>
            </a:r>
            <a:r>
              <a:rPr lang="en-US" sz="2400" dirty="0" smtClean="0"/>
              <a:t>HCPCS </a:t>
            </a:r>
            <a:r>
              <a:rPr lang="en-US" sz="2400" dirty="0"/>
              <a:t>Code: </a:t>
            </a:r>
            <a:r>
              <a:rPr lang="en-US" sz="2400" dirty="0" smtClean="0"/>
              <a:t>E0466</a:t>
            </a:r>
            <a:endParaRPr lang="en-US" sz="2400" dirty="0"/>
          </a:p>
        </p:txBody>
      </p:sp>
      <p:pic>
        <p:nvPicPr>
          <p:cNvPr id="6" name="Picture 5"/>
          <p:cNvPicPr>
            <a:picLocks noChangeAspect="1"/>
          </p:cNvPicPr>
          <p:nvPr/>
        </p:nvPicPr>
        <p:blipFill rotWithShape="1">
          <a:blip r:embed="rId2" cstate="print"/>
          <a:srcRect b="8353"/>
          <a:stretch/>
        </p:blipFill>
        <p:spPr>
          <a:xfrm>
            <a:off x="4626991" y="2348880"/>
            <a:ext cx="4499993" cy="4321889"/>
          </a:xfrm>
          <a:prstGeom prst="rect">
            <a:avLst/>
          </a:prstGeom>
          <a:ln>
            <a:solidFill>
              <a:schemeClr val="tx2">
                <a:lumMod val="50000"/>
                <a:lumOff val="50000"/>
              </a:schemeClr>
            </a:solidFill>
          </a:ln>
          <a:effectLst/>
        </p:spPr>
      </p:pic>
      <p:pic>
        <p:nvPicPr>
          <p:cNvPr id="10" name="Picture 9"/>
          <p:cNvPicPr>
            <a:picLocks noChangeAspect="1"/>
          </p:cNvPicPr>
          <p:nvPr/>
        </p:nvPicPr>
        <p:blipFill>
          <a:blip r:embed="rId3" cstate="print"/>
          <a:stretch>
            <a:fillRect/>
          </a:stretch>
        </p:blipFill>
        <p:spPr>
          <a:xfrm>
            <a:off x="0" y="2348880"/>
            <a:ext cx="4538688" cy="4310210"/>
          </a:xfrm>
          <a:prstGeom prst="rect">
            <a:avLst/>
          </a:prstGeom>
          <a:ln>
            <a:solidFill>
              <a:schemeClr val="tx2">
                <a:lumMod val="50000"/>
                <a:lumOff val="50000"/>
              </a:schemeClr>
            </a:solidFill>
          </a:ln>
        </p:spPr>
      </p:pic>
    </p:spTree>
    <p:extLst>
      <p:ext uri="{BB962C8B-B14F-4D97-AF65-F5344CB8AC3E}">
        <p14:creationId xmlns="" xmlns:p14="http://schemas.microsoft.com/office/powerpoint/2010/main" val="950014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186737" cy="991642"/>
          </a:xfrm>
          <a:ln w="0"/>
          <a:effectLst/>
          <a:extLst>
            <a:ext uri="{53640926-AAD7-44D8-BBD7-CCE9431645EC}">
              <a14:shadowObscured xmlns="" xmlns:a14="http://schemas.microsoft.com/office/drawing/2010/main"/>
            </a:ext>
          </a:extLst>
        </p:spPr>
        <p:txBody>
          <a:bodyPr wrap="square" lIns="0" tIns="0" rIns="0" bIns="0" anchor="t"/>
          <a:lstStyle/>
          <a:p>
            <a:r>
              <a:rPr lang="en-US" dirty="0"/>
              <a:t>Qualification </a:t>
            </a:r>
            <a:r>
              <a:rPr lang="en-US" dirty="0" smtClean="0"/>
              <a:t>Criteria –</a:t>
            </a:r>
            <a:br>
              <a:rPr lang="en-US" dirty="0" smtClean="0"/>
            </a:br>
            <a:r>
              <a:rPr lang="en-US" sz="2400" dirty="0"/>
              <a:t>Non-invasive ventilator HCPCS Code: E0466</a:t>
            </a:r>
            <a:r>
              <a:rPr lang="en-US" sz="3200" dirty="0"/>
              <a:t/>
            </a:r>
            <a:br>
              <a:rPr lang="en-US" sz="3200" dirty="0"/>
            </a:br>
            <a:r>
              <a:rPr lang="en-US" dirty="0"/>
              <a:t/>
            </a:r>
            <a:br>
              <a:rPr lang="en-US" dirty="0"/>
            </a:br>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type="body" idx="1"/>
            <p:custDataLst>
              <p:tags r:id="rId3"/>
            </p:custDataLst>
          </p:nvPr>
        </p:nvSpPr>
        <p:spPr>
          <a:xfrm>
            <a:off x="5076056" y="2924944"/>
            <a:ext cx="3960440" cy="3933056"/>
          </a:xfrm>
          <a:ln w="0"/>
          <a:effectLst/>
          <a:extLst>
            <a:ext uri="{53640926-AAD7-44D8-BBD7-CCE9431645EC}">
              <a14:shadowObscured xmlns="" xmlns:a14="http://schemas.microsoft.com/office/drawing/2010/main"/>
            </a:ext>
          </a:extLst>
        </p:spPr>
        <p:txBody>
          <a:bodyPr wrap="square" lIns="0" tIns="0" rIns="0" bIns="0">
            <a:normAutofit/>
          </a:bodyPr>
          <a:lstStyle/>
          <a:p>
            <a:r>
              <a:rPr lang="en-US" dirty="0"/>
              <a:t>Arterial Blood Gases prove chronic respiratory failure</a:t>
            </a:r>
          </a:p>
          <a:p>
            <a:endParaRPr lang="en-US" sz="1000" dirty="0"/>
          </a:p>
          <a:p>
            <a:r>
              <a:rPr lang="en-US" dirty="0"/>
              <a:t>FEV</a:t>
            </a:r>
            <a:r>
              <a:rPr lang="en-US" baseline="-25000" dirty="0"/>
              <a:t>1</a:t>
            </a:r>
            <a:r>
              <a:rPr lang="en-US" dirty="0"/>
              <a:t>  To prove the staging of the disease</a:t>
            </a:r>
          </a:p>
          <a:p>
            <a:endParaRPr lang="en-US" sz="1000" dirty="0"/>
          </a:p>
          <a:p>
            <a:r>
              <a:rPr lang="en-US" dirty="0"/>
              <a:t>Comprehensive chart notes</a:t>
            </a:r>
          </a:p>
          <a:p>
            <a:endParaRPr lang="en-US" sz="1000" dirty="0"/>
          </a:p>
          <a:p>
            <a:r>
              <a:rPr lang="en-US" dirty="0"/>
              <a:t>The physician needs to tell the story why Trilogy versus lessor device</a:t>
            </a:r>
          </a:p>
          <a:p>
            <a:pPr marL="914400" lvl="2" indent="0">
              <a:buNone/>
            </a:pPr>
            <a:endParaRPr lang="en-US" sz="2200" dirty="0"/>
          </a:p>
          <a:p>
            <a:pPr marL="914400" lvl="2" indent="0">
              <a:buNone/>
            </a:pPr>
            <a:endParaRPr lang="en-US" dirty="0" smtClean="0"/>
          </a:p>
          <a:p>
            <a:pPr marL="1371600" lvl="3" indent="0">
              <a:buNone/>
            </a:pPr>
            <a:endParaRPr lang="en-US" dirty="0" smtClean="0"/>
          </a:p>
          <a:p>
            <a:pPr marL="914400" lvl="2" indent="0">
              <a:buNone/>
            </a:pPr>
            <a:endParaRPr lang="en-US" dirty="0" smtClean="0"/>
          </a:p>
          <a:p>
            <a:pPr marL="457200" lvl="1" indent="0">
              <a:buNone/>
            </a:pPr>
            <a:endParaRPr lang="en-US" dirty="0"/>
          </a:p>
          <a:p>
            <a:endParaRPr lang="en-US" dirty="0"/>
          </a:p>
          <a:p>
            <a:pPr marL="914400" lvl="2" indent="0">
              <a:buNone/>
            </a:pPr>
            <a:endParaRPr lang="en-US" dirty="0" smtClean="0"/>
          </a:p>
          <a:p>
            <a:pPr lvl="1"/>
            <a:endParaRPr lang="en-US" dirty="0" smtClean="0"/>
          </a:p>
          <a:p>
            <a:endParaRPr lang="en-US" dirty="0"/>
          </a:p>
        </p:txBody>
      </p:sp>
      <p:sp>
        <p:nvSpPr>
          <p:cNvPr id="5" name="Slide Number Placeholder 4"/>
          <p:cNvSpPr>
            <a:spLocks noGrp="1"/>
          </p:cNvSpPr>
          <p:nvPr>
            <p:ph type="sldNum" sz="quarter" idx="10"/>
          </p:nvPr>
        </p:nvSpPr>
        <p:spPr/>
        <p:txBody>
          <a:bodyPr/>
          <a:lstStyle/>
          <a:p>
            <a:fld id="{20117264-5BBD-4983-BABC-9839F1C1C1E6}" type="slidenum">
              <a:rPr lang="en-US" smtClean="0"/>
              <a:pPr/>
              <a:t>25</a:t>
            </a:fld>
            <a:endParaRPr lang="en-US" dirty="0"/>
          </a:p>
        </p:txBody>
      </p:sp>
      <p:pic>
        <p:nvPicPr>
          <p:cNvPr id="6" name="Picture 5"/>
          <p:cNvPicPr>
            <a:picLocks noChangeAspect="1"/>
          </p:cNvPicPr>
          <p:nvPr/>
        </p:nvPicPr>
        <p:blipFill rotWithShape="1">
          <a:blip r:embed="rId6" cstate="print"/>
          <a:srcRect l="1455" t="1692" b="3553"/>
          <a:stretch/>
        </p:blipFill>
        <p:spPr>
          <a:xfrm>
            <a:off x="0" y="1894320"/>
            <a:ext cx="4788024" cy="4947036"/>
          </a:xfrm>
          <a:prstGeom prst="rect">
            <a:avLst/>
          </a:prstGeom>
          <a:ln>
            <a:noFill/>
          </a:ln>
          <a:effectLst/>
        </p:spPr>
      </p:pic>
    </p:spTree>
    <p:custDataLst>
      <p:tags r:id="rId1"/>
    </p:custDataLst>
    <p:extLst>
      <p:ext uri="{BB962C8B-B14F-4D97-AF65-F5344CB8AC3E}">
        <p14:creationId xmlns="" xmlns:p14="http://schemas.microsoft.com/office/powerpoint/2010/main" val="975983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186737" cy="631602"/>
          </a:xfrm>
          <a:ln w="0"/>
          <a:effectLst/>
          <a:extLst>
            <a:ext uri="{53640926-AAD7-44D8-BBD7-CCE9431645EC}">
              <a14:shadowObscured xmlns="" xmlns:a14="http://schemas.microsoft.com/office/drawing/2010/main"/>
            </a:ext>
          </a:extLst>
        </p:spPr>
        <p:txBody>
          <a:bodyPr wrap="square" lIns="0" tIns="0" rIns="0" bIns="0" anchor="t"/>
          <a:lstStyle/>
          <a:p>
            <a:r>
              <a:rPr lang="en-US" dirty="0" smtClean="0"/>
              <a:t>Summary</a:t>
            </a:r>
            <a:br>
              <a:rPr lang="en-US" dirty="0" smtClean="0"/>
            </a:br>
            <a:r>
              <a:rPr lang="en-US" dirty="0" smtClean="0"/>
              <a:t/>
            </a:r>
            <a:br>
              <a:rPr lang="en-US" dirty="0" smtClean="0"/>
            </a:br>
            <a:r>
              <a:rPr lang="en-US" dirty="0" smtClean="0"/>
              <a:t>AVAPS-AE   	</a:t>
            </a:r>
            <a:br>
              <a:rPr lang="en-US" dirty="0" smtClean="0"/>
            </a:br>
            <a:r>
              <a:rPr lang="en-US" sz="2000" b="1" dirty="0" smtClean="0"/>
              <a:t>A</a:t>
            </a:r>
            <a:r>
              <a:rPr lang="en-US" sz="2000" dirty="0" smtClean="0"/>
              <a:t>verage </a:t>
            </a:r>
            <a:r>
              <a:rPr lang="en-US" sz="2000" b="1" dirty="0" smtClean="0"/>
              <a:t>V</a:t>
            </a:r>
            <a:r>
              <a:rPr lang="en-US" sz="2000" dirty="0" smtClean="0"/>
              <a:t>olume </a:t>
            </a:r>
            <a:r>
              <a:rPr lang="en-US" sz="2000" b="1" dirty="0" smtClean="0"/>
              <a:t>A</a:t>
            </a:r>
            <a:r>
              <a:rPr lang="en-US" sz="2000" dirty="0" smtClean="0"/>
              <a:t>ssured </a:t>
            </a:r>
            <a:r>
              <a:rPr lang="en-US" sz="2000" b="1" dirty="0" smtClean="0"/>
              <a:t>P</a:t>
            </a:r>
            <a:r>
              <a:rPr lang="en-US" sz="2000" dirty="0" smtClean="0"/>
              <a:t>ressure </a:t>
            </a:r>
            <a:r>
              <a:rPr lang="en-US" sz="2000" b="1" dirty="0" smtClean="0"/>
              <a:t>S</a:t>
            </a:r>
            <a:r>
              <a:rPr lang="en-US" sz="2000" dirty="0" smtClean="0"/>
              <a:t>upport – </a:t>
            </a:r>
            <a:r>
              <a:rPr lang="en-US" sz="2000" b="1" dirty="0" smtClean="0"/>
              <a:t>A</a:t>
            </a:r>
            <a:r>
              <a:rPr lang="en-US" sz="2000" dirty="0" smtClean="0"/>
              <a:t>utoTitrating </a:t>
            </a:r>
            <a:r>
              <a:rPr lang="en-US" sz="2000" b="1" dirty="0" smtClean="0"/>
              <a:t>E</a:t>
            </a:r>
            <a:r>
              <a:rPr lang="en-US" sz="2000" dirty="0" smtClean="0"/>
              <a:t>PAP</a:t>
            </a:r>
            <a:br>
              <a:rPr lang="en-US" sz="2000" dirty="0" smtClean="0"/>
            </a:br>
            <a:r>
              <a:rPr lang="en-US" sz="2000" dirty="0"/>
              <a:t/>
            </a:r>
            <a:br>
              <a:rPr lang="en-US" sz="2000" dirty="0"/>
            </a:br>
            <a:endParaRPr lang="en-US" dirty="0"/>
          </a:p>
        </p:txBody>
      </p:sp>
      <p:sp>
        <p:nvSpPr>
          <p:cNvPr id="3" name="Text Placeholder 2"/>
          <p:cNvSpPr>
            <a:spLocks noGrp="1"/>
          </p:cNvSpPr>
          <p:nvPr>
            <p:ph type="body" idx="1"/>
            <p:custDataLst>
              <p:tags r:id="rId3"/>
            </p:custDataLst>
          </p:nvPr>
        </p:nvSpPr>
        <p:spPr>
          <a:xfrm>
            <a:off x="392113" y="2780928"/>
            <a:ext cx="8356351" cy="3312368"/>
          </a:xfrm>
          <a:ln w="0"/>
          <a:effectLst/>
          <a:extLst>
            <a:ext uri="{53640926-AAD7-44D8-BBD7-CCE9431645EC}">
              <a14:shadowObscured xmlns="" xmlns:a14="http://schemas.microsoft.com/office/drawing/2010/main"/>
            </a:ext>
          </a:extLst>
        </p:spPr>
        <p:txBody>
          <a:bodyPr wrap="square" lIns="0" tIns="0" rIns="0" bIns="0">
            <a:normAutofit/>
          </a:bodyPr>
          <a:lstStyle/>
          <a:p>
            <a:pPr marL="0" indent="0">
              <a:buNone/>
            </a:pPr>
            <a:r>
              <a:rPr lang="en-US" dirty="0" smtClean="0"/>
              <a:t>AVAPS-AE is designed to better treat respiratory insufficiency patients (OHS, COPD and NMD) in the hospital </a:t>
            </a:r>
            <a:r>
              <a:rPr lang="en-US" dirty="0"/>
              <a:t>and </a:t>
            </a:r>
            <a:r>
              <a:rPr lang="en-US" dirty="0" smtClean="0"/>
              <a:t>homecare environments</a:t>
            </a:r>
          </a:p>
          <a:p>
            <a:pPr marL="0" indent="0">
              <a:buNone/>
            </a:pPr>
            <a:endParaRPr lang="en-US" dirty="0"/>
          </a:p>
          <a:p>
            <a:pPr>
              <a:buFont typeface="Arial" pitchFamily="34" charset="0"/>
              <a:buChar char="•"/>
            </a:pPr>
            <a:r>
              <a:rPr lang="en-US" dirty="0" smtClean="0">
                <a:solidFill>
                  <a:schemeClr val="tx1"/>
                </a:solidFill>
                <a:cs typeface="Arial"/>
              </a:rPr>
              <a:t>Proven </a:t>
            </a:r>
            <a:r>
              <a:rPr lang="en-US" dirty="0">
                <a:solidFill>
                  <a:schemeClr val="tx1"/>
                </a:solidFill>
                <a:cs typeface="Arial"/>
              </a:rPr>
              <a:t>performance of AVAPS</a:t>
            </a:r>
          </a:p>
          <a:p>
            <a:pPr marL="0" indent="0">
              <a:buNone/>
            </a:pPr>
            <a:r>
              <a:rPr lang="en-US" sz="1800" dirty="0" smtClean="0"/>
              <a:t>    </a:t>
            </a:r>
            <a:r>
              <a:rPr lang="en-US" sz="1800" dirty="0" smtClean="0">
                <a:cs typeface="Arial"/>
              </a:rPr>
              <a:t>– Maintains </a:t>
            </a:r>
            <a:r>
              <a:rPr lang="en-US" sz="1800" dirty="0" smtClean="0">
                <a:solidFill>
                  <a:schemeClr val="accent1">
                    <a:lumMod val="50000"/>
                  </a:schemeClr>
                </a:solidFill>
                <a:cs typeface="Arial"/>
              </a:rPr>
              <a:t>targeted tidal volume</a:t>
            </a:r>
            <a:r>
              <a:rPr lang="en-US" sz="1800" dirty="0" smtClean="0">
                <a:solidFill>
                  <a:srgbClr val="0070C0"/>
                </a:solidFill>
                <a:cs typeface="Arial"/>
              </a:rPr>
              <a:t>				     </a:t>
            </a:r>
            <a:r>
              <a:rPr lang="en-US" sz="1800" b="1" dirty="0" smtClean="0">
                <a:solidFill>
                  <a:schemeClr val="tx1"/>
                </a:solidFill>
                <a:cs typeface="Arial"/>
              </a:rPr>
              <a:t>COPD / OHS</a:t>
            </a:r>
          </a:p>
          <a:p>
            <a:pPr>
              <a:buFont typeface="Arial" pitchFamily="34" charset="0"/>
              <a:buChar char="•"/>
            </a:pPr>
            <a:r>
              <a:rPr lang="en-US" dirty="0" smtClean="0">
                <a:solidFill>
                  <a:schemeClr val="tx1"/>
                </a:solidFill>
                <a:cs typeface="Arial"/>
              </a:rPr>
              <a:t>Auto </a:t>
            </a:r>
            <a:r>
              <a:rPr lang="en-US" dirty="0">
                <a:solidFill>
                  <a:schemeClr val="tx1"/>
                </a:solidFill>
                <a:cs typeface="Arial"/>
              </a:rPr>
              <a:t>EPAP</a:t>
            </a:r>
          </a:p>
          <a:p>
            <a:pPr marL="0" indent="0">
              <a:buNone/>
            </a:pPr>
            <a:r>
              <a:rPr lang="en-US" sz="1800" dirty="0">
                <a:cs typeface="Arial"/>
              </a:rPr>
              <a:t> </a:t>
            </a:r>
            <a:r>
              <a:rPr lang="en-US" sz="1800" dirty="0" smtClean="0">
                <a:cs typeface="Arial"/>
              </a:rPr>
              <a:t>   – </a:t>
            </a:r>
            <a:r>
              <a:rPr lang="en-US" sz="1800" dirty="0" smtClean="0">
                <a:solidFill>
                  <a:schemeClr val="tx1"/>
                </a:solidFill>
                <a:cs typeface="Arial"/>
              </a:rPr>
              <a:t>Maintains</a:t>
            </a:r>
            <a:r>
              <a:rPr lang="en-US" sz="1800" dirty="0" smtClean="0">
                <a:solidFill>
                  <a:srgbClr val="0070C0"/>
                </a:solidFill>
                <a:cs typeface="Arial"/>
              </a:rPr>
              <a:t> </a:t>
            </a:r>
            <a:r>
              <a:rPr lang="en-US" sz="1800" dirty="0" smtClean="0">
                <a:solidFill>
                  <a:schemeClr val="accent1">
                    <a:lumMod val="50000"/>
                  </a:schemeClr>
                </a:solidFill>
                <a:cs typeface="Arial"/>
              </a:rPr>
              <a:t>patent upper airway</a:t>
            </a:r>
            <a:r>
              <a:rPr lang="en-US" sz="1800" dirty="0" smtClean="0">
                <a:solidFill>
                  <a:srgbClr val="0070C0"/>
                </a:solidFill>
                <a:cs typeface="Arial"/>
              </a:rPr>
              <a:t> </a:t>
            </a:r>
            <a:r>
              <a:rPr lang="en-US" sz="1800" dirty="0" smtClean="0">
                <a:cs typeface="Arial"/>
              </a:rPr>
              <a:t>at comfortable pressure		</a:t>
            </a:r>
            <a:r>
              <a:rPr lang="en-US" sz="1800" b="1" dirty="0" smtClean="0">
                <a:cs typeface="Arial"/>
              </a:rPr>
              <a:t>OSA</a:t>
            </a:r>
          </a:p>
          <a:p>
            <a:pPr>
              <a:buFont typeface="Arial" pitchFamily="34" charset="0"/>
              <a:buChar char="•"/>
            </a:pPr>
            <a:r>
              <a:rPr lang="en-US" dirty="0" smtClean="0">
                <a:solidFill>
                  <a:schemeClr val="tx1"/>
                </a:solidFill>
                <a:cs typeface="Arial"/>
              </a:rPr>
              <a:t>Auto </a:t>
            </a:r>
            <a:r>
              <a:rPr lang="en-US" dirty="0">
                <a:solidFill>
                  <a:schemeClr val="tx1"/>
                </a:solidFill>
                <a:cs typeface="Arial"/>
              </a:rPr>
              <a:t>backup rate</a:t>
            </a:r>
          </a:p>
          <a:p>
            <a:pPr marL="0" indent="0">
              <a:buNone/>
            </a:pPr>
            <a:r>
              <a:rPr lang="en-US" sz="1800" dirty="0">
                <a:cs typeface="Arial"/>
              </a:rPr>
              <a:t> </a:t>
            </a:r>
            <a:r>
              <a:rPr lang="en-US" sz="1800" dirty="0" smtClean="0">
                <a:cs typeface="Arial"/>
              </a:rPr>
              <a:t>   – </a:t>
            </a:r>
            <a:r>
              <a:rPr lang="en-US" sz="1800" dirty="0" smtClean="0">
                <a:solidFill>
                  <a:schemeClr val="accent1">
                    <a:lumMod val="50000"/>
                  </a:schemeClr>
                </a:solidFill>
                <a:cs typeface="Arial"/>
              </a:rPr>
              <a:t>Applies an auto backup rate</a:t>
            </a:r>
            <a:r>
              <a:rPr lang="en-US" sz="1800" dirty="0" smtClean="0">
                <a:solidFill>
                  <a:srgbClr val="0070C0"/>
                </a:solidFill>
                <a:cs typeface="Arial"/>
              </a:rPr>
              <a:t> </a:t>
            </a:r>
            <a:r>
              <a:rPr lang="en-US" sz="1800" dirty="0" smtClean="0">
                <a:cs typeface="Arial"/>
              </a:rPr>
              <a:t>near a patient’s resting rate		</a:t>
            </a:r>
            <a:r>
              <a:rPr lang="en-US" sz="1800" b="1" dirty="0" smtClean="0">
                <a:cs typeface="Arial"/>
              </a:rPr>
              <a:t>COPD</a:t>
            </a:r>
            <a:endParaRPr lang="en-US" sz="1800" b="1" dirty="0">
              <a:cs typeface="Arial"/>
            </a:endParaRPr>
          </a:p>
          <a:p>
            <a:pPr marL="914400" lvl="2" indent="0">
              <a:buNone/>
            </a:pPr>
            <a:endParaRPr lang="en-US" sz="2200" dirty="0"/>
          </a:p>
          <a:p>
            <a:pPr marL="914400" lvl="2" indent="0">
              <a:buNone/>
            </a:pPr>
            <a:endParaRPr lang="en-US" dirty="0" smtClean="0"/>
          </a:p>
          <a:p>
            <a:pPr marL="1371600" lvl="3" indent="0">
              <a:buNone/>
            </a:pPr>
            <a:endParaRPr lang="en-US" dirty="0" smtClean="0"/>
          </a:p>
          <a:p>
            <a:pPr marL="914400" lvl="2" indent="0">
              <a:buNone/>
            </a:pPr>
            <a:endParaRPr lang="en-US" dirty="0" smtClean="0"/>
          </a:p>
          <a:p>
            <a:pPr marL="457200" lvl="1" indent="0">
              <a:buNone/>
            </a:pPr>
            <a:endParaRPr lang="en-US" dirty="0"/>
          </a:p>
          <a:p>
            <a:endParaRPr lang="en-US" dirty="0"/>
          </a:p>
          <a:p>
            <a:pPr marL="914400" lvl="2" indent="0">
              <a:buNone/>
            </a:pPr>
            <a:endParaRPr lang="en-US" dirty="0" smtClean="0"/>
          </a:p>
          <a:p>
            <a:pPr lvl="1"/>
            <a:endParaRPr lang="en-US" dirty="0" smtClean="0"/>
          </a:p>
          <a:p>
            <a:endParaRPr lang="en-US" dirty="0"/>
          </a:p>
        </p:txBody>
      </p:sp>
      <p:sp>
        <p:nvSpPr>
          <p:cNvPr id="5" name="Slide Number Placeholder 4"/>
          <p:cNvSpPr>
            <a:spLocks noGrp="1"/>
          </p:cNvSpPr>
          <p:nvPr>
            <p:ph type="sldNum" sz="quarter" idx="10"/>
          </p:nvPr>
        </p:nvSpPr>
        <p:spPr/>
        <p:txBody>
          <a:bodyPr/>
          <a:lstStyle/>
          <a:p>
            <a:fld id="{20117264-5BBD-4983-BABC-9839F1C1C1E6}" type="slidenum">
              <a:rPr lang="en-US" smtClean="0"/>
              <a:pPr/>
              <a:t>26</a:t>
            </a:fld>
            <a:endParaRPr lang="en-US" dirty="0"/>
          </a:p>
        </p:txBody>
      </p:sp>
    </p:spTree>
    <p:custDataLst>
      <p:tags r:id="rId1"/>
    </p:custDataLst>
    <p:extLst>
      <p:ext uri="{BB962C8B-B14F-4D97-AF65-F5344CB8AC3E}">
        <p14:creationId xmlns="" xmlns:p14="http://schemas.microsoft.com/office/powerpoint/2010/main" val="3589939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normAutofit fontScale="92500" lnSpcReduction="10000"/>
          </a:bodyPr>
          <a:lstStyle/>
          <a:p>
            <a:r>
              <a:rPr lang="en-US" dirty="0" smtClean="0"/>
              <a:t>Any questions?</a:t>
            </a:r>
            <a:endParaRPr lang="en-US" dirty="0"/>
          </a:p>
        </p:txBody>
      </p:sp>
      <p:sp>
        <p:nvSpPr>
          <p:cNvPr id="3" name="TextBox 2"/>
          <p:cNvSpPr txBox="1"/>
          <p:nvPr/>
        </p:nvSpPr>
        <p:spPr>
          <a:xfrm>
            <a:off x="3131840" y="764704"/>
            <a:ext cx="2880320" cy="792088"/>
          </a:xfrm>
          <a:prstGeom prst="rect">
            <a:avLst/>
          </a:prstGeom>
          <a:noFill/>
        </p:spPr>
        <p:txBody>
          <a:bodyPr wrap="square" rtlCol="0">
            <a:spAutoFit/>
          </a:bodyPr>
          <a:lstStyle/>
          <a:p>
            <a:r>
              <a:rPr lang="en-US" sz="4400" dirty="0">
                <a:solidFill>
                  <a:schemeClr val="bg1"/>
                </a:solidFill>
              </a:rPr>
              <a:t>Thank You</a:t>
            </a:r>
          </a:p>
        </p:txBody>
      </p:sp>
    </p:spTree>
    <p:extLst>
      <p:ext uri="{BB962C8B-B14F-4D97-AF65-F5344CB8AC3E}">
        <p14:creationId xmlns="" xmlns:p14="http://schemas.microsoft.com/office/powerpoint/2010/main" val="14059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 Box 9"/>
          <p:cNvSpPr txBox="1">
            <a:spLocks noChangeArrowheads="1"/>
          </p:cNvSpPr>
          <p:nvPr>
            <p:custDataLst>
              <p:tags r:id="rId2"/>
            </p:custDataLst>
          </p:nvPr>
        </p:nvSpPr>
        <p:spPr bwMode="auto">
          <a:xfrm>
            <a:off x="2708433" y="1591034"/>
            <a:ext cx="3733268" cy="661720"/>
          </a:xfrm>
          <a:prstGeom prst="rect">
            <a:avLst/>
          </a:prstGeom>
          <a:noFill/>
          <a:ln w="9525">
            <a:noFill/>
            <a:miter lim="800000"/>
            <a:headEnd/>
            <a:tailEnd/>
          </a:ln>
        </p:spPr>
        <p:txBody>
          <a:bodyPr wrap="square">
            <a:spAutoFit/>
          </a:bodyPr>
          <a:lstStyle/>
          <a:p>
            <a:pPr algn="ctr">
              <a:spcBef>
                <a:spcPts val="600"/>
              </a:spcBef>
              <a:defRPr/>
            </a:pPr>
            <a:r>
              <a:rPr lang="en-US" sz="1600" dirty="0" smtClean="0"/>
              <a:t>Popt </a:t>
            </a:r>
            <a:r>
              <a:rPr lang="en-US" sz="1600" dirty="0" smtClean="0">
                <a:cs typeface="Arial"/>
              </a:rPr>
              <a:t>– </a:t>
            </a:r>
            <a:r>
              <a:rPr lang="en-US" sz="1600" dirty="0" smtClean="0"/>
              <a:t>Optimal </a:t>
            </a:r>
            <a:r>
              <a:rPr lang="en-US" sz="1600" dirty="0"/>
              <a:t>Pressure </a:t>
            </a:r>
            <a:r>
              <a:rPr lang="en-US" sz="1600" dirty="0" smtClean="0"/>
              <a:t>Search </a:t>
            </a:r>
            <a:endParaRPr lang="en-US" sz="1600" dirty="0"/>
          </a:p>
          <a:p>
            <a:pPr algn="ctr">
              <a:spcBef>
                <a:spcPts val="600"/>
              </a:spcBef>
              <a:defRPr/>
            </a:pPr>
            <a:r>
              <a:rPr lang="en-US" sz="1600" dirty="0" smtClean="0"/>
              <a:t>(</a:t>
            </a:r>
            <a:r>
              <a:rPr lang="en-US" sz="1600" dirty="0"/>
              <a:t>High Pressure Search)</a:t>
            </a:r>
          </a:p>
        </p:txBody>
      </p:sp>
      <p:sp>
        <p:nvSpPr>
          <p:cNvPr id="18" name="TextBox 17"/>
          <p:cNvSpPr txBox="1"/>
          <p:nvPr>
            <p:custDataLst>
              <p:tags r:id="rId3"/>
            </p:custDataLst>
          </p:nvPr>
        </p:nvSpPr>
        <p:spPr>
          <a:xfrm rot="16200000">
            <a:off x="484464" y="2909929"/>
            <a:ext cx="728926" cy="327910"/>
          </a:xfrm>
          <a:prstGeom prst="rect">
            <a:avLst/>
          </a:prstGeom>
          <a:noFill/>
        </p:spPr>
        <p:txBody>
          <a:bodyPr wrap="square" rtlCol="0">
            <a:spAutoFit/>
          </a:bodyPr>
          <a:lstStyle/>
          <a:p>
            <a:r>
              <a:rPr lang="en-US" sz="1531" dirty="0" smtClean="0"/>
              <a:t>EPAP</a:t>
            </a:r>
            <a:endParaRPr lang="en-US" sz="1531" dirty="0"/>
          </a:p>
        </p:txBody>
      </p:sp>
      <p:grpSp>
        <p:nvGrpSpPr>
          <p:cNvPr id="159" name="Group 158"/>
          <p:cNvGrpSpPr/>
          <p:nvPr/>
        </p:nvGrpSpPr>
        <p:grpSpPr>
          <a:xfrm flipH="1">
            <a:off x="4121877" y="2898563"/>
            <a:ext cx="581932" cy="349866"/>
            <a:chOff x="1443906" y="5512582"/>
            <a:chExt cx="804326" cy="456041"/>
          </a:xfrm>
        </p:grpSpPr>
        <p:cxnSp>
          <p:nvCxnSpPr>
            <p:cNvPr id="163" name="Elbow Connector 162"/>
            <p:cNvCxnSpPr/>
            <p:nvPr>
              <p:custDataLst>
                <p:tags r:id="rId76"/>
              </p:custDataLst>
            </p:nvPr>
          </p:nvCxnSpPr>
          <p:spPr bwMode="auto">
            <a:xfrm flipV="1">
              <a:off x="1443906" y="587727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88" name="Elbow Connector 187"/>
            <p:cNvCxnSpPr/>
            <p:nvPr>
              <p:custDataLst>
                <p:tags r:id="rId77"/>
              </p:custDataLst>
            </p:nvPr>
          </p:nvCxnSpPr>
          <p:spPr bwMode="auto">
            <a:xfrm flipV="1">
              <a:off x="1577759" y="5787027"/>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89" name="Elbow Connector 188"/>
            <p:cNvCxnSpPr/>
            <p:nvPr>
              <p:custDataLst>
                <p:tags r:id="rId78"/>
              </p:custDataLst>
            </p:nvPr>
          </p:nvCxnSpPr>
          <p:spPr bwMode="auto">
            <a:xfrm flipV="1">
              <a:off x="1715131" y="5695433"/>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90" name="Elbow Connector 189"/>
            <p:cNvCxnSpPr/>
            <p:nvPr>
              <p:custDataLst>
                <p:tags r:id="rId79"/>
              </p:custDataLst>
            </p:nvPr>
          </p:nvCxnSpPr>
          <p:spPr bwMode="auto">
            <a:xfrm flipV="1">
              <a:off x="1852714" y="5604767"/>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91" name="Elbow Connector 190"/>
            <p:cNvCxnSpPr/>
            <p:nvPr>
              <p:custDataLst>
                <p:tags r:id="rId80"/>
              </p:custDataLst>
            </p:nvPr>
          </p:nvCxnSpPr>
          <p:spPr bwMode="auto">
            <a:xfrm flipV="1">
              <a:off x="1990295" y="551258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grpSp>
      <p:grpSp>
        <p:nvGrpSpPr>
          <p:cNvPr id="192" name="Group 191"/>
          <p:cNvGrpSpPr/>
          <p:nvPr/>
        </p:nvGrpSpPr>
        <p:grpSpPr>
          <a:xfrm>
            <a:off x="1012882" y="2613520"/>
            <a:ext cx="5462279" cy="1046640"/>
            <a:chOff x="2833262" y="5257800"/>
            <a:chExt cx="5486400" cy="1367623"/>
          </a:xfrm>
        </p:grpSpPr>
        <p:cxnSp>
          <p:nvCxnSpPr>
            <p:cNvPr id="193" name="Straight Connector 192"/>
            <p:cNvCxnSpPr/>
            <p:nvPr/>
          </p:nvCxnSpPr>
          <p:spPr>
            <a:xfrm>
              <a:off x="2833262" y="5711022"/>
              <a:ext cx="5486400" cy="0"/>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833262" y="6168222"/>
              <a:ext cx="5486400" cy="0"/>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2833262" y="6625422"/>
              <a:ext cx="5486400" cy="0"/>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2833262" y="5257800"/>
              <a:ext cx="0" cy="1367623"/>
            </a:xfrm>
            <a:prstGeom prst="line">
              <a:avLst/>
            </a:prstGeom>
            <a:ln w="25400">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2833262" y="5257800"/>
              <a:ext cx="5486400" cy="0"/>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a:off x="2483768" y="3242190"/>
            <a:ext cx="726369" cy="353699"/>
            <a:chOff x="1294300" y="3579076"/>
            <a:chExt cx="949131" cy="493668"/>
          </a:xfrm>
        </p:grpSpPr>
        <p:sp>
          <p:nvSpPr>
            <p:cNvPr id="207" name="Text Box 51"/>
            <p:cNvSpPr txBox="1">
              <a:spLocks noChangeArrowheads="1"/>
            </p:cNvSpPr>
            <p:nvPr>
              <p:custDataLst>
                <p:tags r:id="rId70"/>
              </p:custDataLst>
            </p:nvPr>
          </p:nvSpPr>
          <p:spPr bwMode="auto">
            <a:xfrm rot="20171883">
              <a:off x="1513180" y="3750565"/>
              <a:ext cx="730251" cy="322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a:latin typeface="Arial"/>
                </a:rPr>
                <a:t>P opt</a:t>
              </a:r>
            </a:p>
          </p:txBody>
        </p:sp>
        <p:grpSp>
          <p:nvGrpSpPr>
            <p:cNvPr id="200" name="Group 199"/>
            <p:cNvGrpSpPr/>
            <p:nvPr/>
          </p:nvGrpSpPr>
          <p:grpSpPr>
            <a:xfrm>
              <a:off x="1294300" y="3579076"/>
              <a:ext cx="762866" cy="473789"/>
              <a:chOff x="1443906" y="5512582"/>
              <a:chExt cx="804326" cy="456041"/>
            </a:xfrm>
          </p:grpSpPr>
          <p:cxnSp>
            <p:nvCxnSpPr>
              <p:cNvPr id="201" name="Elbow Connector 200"/>
              <p:cNvCxnSpPr/>
              <p:nvPr>
                <p:custDataLst>
                  <p:tags r:id="rId71"/>
                </p:custDataLst>
              </p:nvPr>
            </p:nvCxnSpPr>
            <p:spPr bwMode="auto">
              <a:xfrm flipV="1">
                <a:off x="1443906" y="587727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02" name="Elbow Connector 201"/>
              <p:cNvCxnSpPr/>
              <p:nvPr>
                <p:custDataLst>
                  <p:tags r:id="rId72"/>
                </p:custDataLst>
              </p:nvPr>
            </p:nvCxnSpPr>
            <p:spPr bwMode="auto">
              <a:xfrm flipV="1">
                <a:off x="1577759" y="5787027"/>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03" name="Elbow Connector 202"/>
              <p:cNvCxnSpPr/>
              <p:nvPr>
                <p:custDataLst>
                  <p:tags r:id="rId73"/>
                </p:custDataLst>
              </p:nvPr>
            </p:nvCxnSpPr>
            <p:spPr bwMode="auto">
              <a:xfrm flipV="1">
                <a:off x="1715131" y="5695433"/>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04" name="Elbow Connector 203"/>
              <p:cNvCxnSpPr/>
              <p:nvPr>
                <p:custDataLst>
                  <p:tags r:id="rId74"/>
                </p:custDataLst>
              </p:nvPr>
            </p:nvCxnSpPr>
            <p:spPr bwMode="auto">
              <a:xfrm flipV="1">
                <a:off x="1852713" y="5604769"/>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05" name="Elbow Connector 204"/>
              <p:cNvCxnSpPr/>
              <p:nvPr>
                <p:custDataLst>
                  <p:tags r:id="rId75"/>
                </p:custDataLst>
              </p:nvPr>
            </p:nvCxnSpPr>
            <p:spPr bwMode="auto">
              <a:xfrm flipV="1">
                <a:off x="1990295" y="551258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grpSp>
      </p:grpSp>
      <p:grpSp>
        <p:nvGrpSpPr>
          <p:cNvPr id="208" name="Group 207"/>
          <p:cNvGrpSpPr/>
          <p:nvPr/>
        </p:nvGrpSpPr>
        <p:grpSpPr>
          <a:xfrm>
            <a:off x="3301342" y="2898558"/>
            <a:ext cx="726369" cy="353698"/>
            <a:chOff x="1294300" y="3579076"/>
            <a:chExt cx="949131" cy="493668"/>
          </a:xfrm>
        </p:grpSpPr>
        <p:sp>
          <p:nvSpPr>
            <p:cNvPr id="217" name="Text Box 510"/>
            <p:cNvSpPr txBox="1">
              <a:spLocks noChangeArrowheads="1"/>
            </p:cNvSpPr>
            <p:nvPr>
              <p:custDataLst>
                <p:tags r:id="rId64"/>
              </p:custDataLst>
            </p:nvPr>
          </p:nvSpPr>
          <p:spPr bwMode="auto">
            <a:xfrm rot="20171883">
              <a:off x="1513180" y="3750565"/>
              <a:ext cx="730251" cy="322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a:latin typeface="Arial"/>
                </a:rPr>
                <a:t>P opt</a:t>
              </a:r>
            </a:p>
          </p:txBody>
        </p:sp>
        <p:grpSp>
          <p:nvGrpSpPr>
            <p:cNvPr id="210" name="Group 209"/>
            <p:cNvGrpSpPr/>
            <p:nvPr/>
          </p:nvGrpSpPr>
          <p:grpSpPr>
            <a:xfrm>
              <a:off x="1294300" y="3579076"/>
              <a:ext cx="762866" cy="473789"/>
              <a:chOff x="1443906" y="5512582"/>
              <a:chExt cx="804326" cy="456041"/>
            </a:xfrm>
          </p:grpSpPr>
          <p:cxnSp>
            <p:nvCxnSpPr>
              <p:cNvPr id="211" name="Elbow Connector 210"/>
              <p:cNvCxnSpPr/>
              <p:nvPr>
                <p:custDataLst>
                  <p:tags r:id="rId65"/>
                </p:custDataLst>
              </p:nvPr>
            </p:nvCxnSpPr>
            <p:spPr bwMode="auto">
              <a:xfrm flipV="1">
                <a:off x="1443906" y="587727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12" name="Elbow Connector 211"/>
              <p:cNvCxnSpPr/>
              <p:nvPr>
                <p:custDataLst>
                  <p:tags r:id="rId66"/>
                </p:custDataLst>
              </p:nvPr>
            </p:nvCxnSpPr>
            <p:spPr bwMode="auto">
              <a:xfrm flipV="1">
                <a:off x="1577759" y="5787027"/>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13" name="Elbow Connector 212"/>
              <p:cNvCxnSpPr/>
              <p:nvPr>
                <p:custDataLst>
                  <p:tags r:id="rId67"/>
                </p:custDataLst>
              </p:nvPr>
            </p:nvCxnSpPr>
            <p:spPr bwMode="auto">
              <a:xfrm flipV="1">
                <a:off x="1715131" y="5695433"/>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14" name="Elbow Connector 213"/>
              <p:cNvCxnSpPr/>
              <p:nvPr>
                <p:custDataLst>
                  <p:tags r:id="rId68"/>
                </p:custDataLst>
              </p:nvPr>
            </p:nvCxnSpPr>
            <p:spPr bwMode="auto">
              <a:xfrm flipV="1">
                <a:off x="1852713" y="5604769"/>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215" name="Elbow Connector 214"/>
              <p:cNvCxnSpPr/>
              <p:nvPr>
                <p:custDataLst>
                  <p:tags r:id="rId69"/>
                </p:custDataLst>
              </p:nvPr>
            </p:nvCxnSpPr>
            <p:spPr bwMode="auto">
              <a:xfrm flipV="1">
                <a:off x="1990295" y="551258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grpSp>
      </p:grpSp>
      <p:grpSp>
        <p:nvGrpSpPr>
          <p:cNvPr id="135" name="Group 33"/>
          <p:cNvGrpSpPr>
            <a:grpSpLocks/>
          </p:cNvGrpSpPr>
          <p:nvPr/>
        </p:nvGrpSpPr>
        <p:grpSpPr bwMode="auto">
          <a:xfrm>
            <a:off x="971268" y="3583156"/>
            <a:ext cx="1592405" cy="230834"/>
            <a:chOff x="1259" y="3790"/>
            <a:chExt cx="1137" cy="190"/>
          </a:xfrm>
        </p:grpSpPr>
        <p:sp>
          <p:nvSpPr>
            <p:cNvPr id="158" name="Line 34"/>
            <p:cNvSpPr>
              <a:spLocks noChangeShapeType="1"/>
            </p:cNvSpPr>
            <p:nvPr/>
          </p:nvSpPr>
          <p:spPr bwMode="auto">
            <a:xfrm flipH="1" flipV="1">
              <a:off x="1259" y="3790"/>
              <a:ext cx="1137" cy="0"/>
            </a:xfrm>
            <a:prstGeom prst="line">
              <a:avLst/>
            </a:prstGeom>
            <a:noFill/>
            <a:ln w="57150">
              <a:solidFill>
                <a:srgbClr val="0099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84" name="Text Box 35"/>
            <p:cNvSpPr txBox="1">
              <a:spLocks noChangeArrowheads="1"/>
            </p:cNvSpPr>
            <p:nvPr/>
          </p:nvSpPr>
          <p:spPr bwMode="auto">
            <a:xfrm>
              <a:off x="1504" y="379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smtClean="0">
                  <a:latin typeface="Arial"/>
                </a:rPr>
                <a:t>P therapy</a:t>
              </a:r>
              <a:endParaRPr lang="en-US" sz="689" dirty="0">
                <a:latin typeface="Arial"/>
              </a:endParaRPr>
            </a:p>
          </p:txBody>
        </p:sp>
      </p:grpSp>
      <p:sp>
        <p:nvSpPr>
          <p:cNvPr id="170" name="Line 39"/>
          <p:cNvSpPr>
            <a:spLocks noChangeShapeType="1"/>
          </p:cNvSpPr>
          <p:nvPr>
            <p:custDataLst>
              <p:tags r:id="rId4"/>
            </p:custDataLst>
          </p:nvPr>
        </p:nvSpPr>
        <p:spPr bwMode="auto">
          <a:xfrm>
            <a:off x="3059832" y="3236976"/>
            <a:ext cx="303249" cy="874"/>
          </a:xfrm>
          <a:prstGeom prst="line">
            <a:avLst/>
          </a:prstGeom>
          <a:noFill/>
          <a:ln w="53975" cap="rnd">
            <a:solidFill>
              <a:srgbClr val="00B05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1" name="RenamedShape 42"/>
          <p:cNvSpPr>
            <a:spLocks noChangeShapeType="1"/>
          </p:cNvSpPr>
          <p:nvPr>
            <p:custDataLst>
              <p:tags r:id="rId5"/>
            </p:custDataLst>
          </p:nvPr>
        </p:nvSpPr>
        <p:spPr bwMode="auto">
          <a:xfrm flipV="1">
            <a:off x="3883352" y="2898648"/>
            <a:ext cx="271071" cy="0"/>
          </a:xfrm>
          <a:prstGeom prst="line">
            <a:avLst/>
          </a:prstGeom>
          <a:noFill/>
          <a:ln w="53975" cap="rnd">
            <a:solidFill>
              <a:srgbClr val="00B05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235" name="Group 33"/>
          <p:cNvGrpSpPr>
            <a:grpSpLocks/>
          </p:cNvGrpSpPr>
          <p:nvPr/>
        </p:nvGrpSpPr>
        <p:grpSpPr bwMode="auto">
          <a:xfrm>
            <a:off x="4724943" y="3246623"/>
            <a:ext cx="1183469" cy="312233"/>
            <a:chOff x="1259" y="3790"/>
            <a:chExt cx="1137" cy="257"/>
          </a:xfrm>
        </p:grpSpPr>
        <p:sp>
          <p:nvSpPr>
            <p:cNvPr id="238" name="Line 340"/>
            <p:cNvSpPr>
              <a:spLocks noChangeShapeType="1"/>
            </p:cNvSpPr>
            <p:nvPr/>
          </p:nvSpPr>
          <p:spPr bwMode="auto">
            <a:xfrm flipH="1" flipV="1">
              <a:off x="1259" y="3790"/>
              <a:ext cx="1137" cy="0"/>
            </a:xfrm>
            <a:prstGeom prst="line">
              <a:avLst/>
            </a:prstGeom>
            <a:noFill/>
            <a:ln w="57150">
              <a:solidFill>
                <a:srgbClr val="0099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40" name="Text Box 350"/>
            <p:cNvSpPr txBox="1">
              <a:spLocks noChangeArrowheads="1"/>
            </p:cNvSpPr>
            <p:nvPr/>
          </p:nvSpPr>
          <p:spPr bwMode="auto">
            <a:xfrm>
              <a:off x="1500" y="3857"/>
              <a:ext cx="694"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smtClean="0">
                  <a:latin typeface="Arial"/>
                </a:rPr>
                <a:t>P therapy</a:t>
              </a:r>
              <a:endParaRPr lang="en-US" sz="900" dirty="0">
                <a:latin typeface="Arial"/>
              </a:endParaRPr>
            </a:p>
          </p:txBody>
        </p:sp>
      </p:grpSp>
      <p:sp>
        <p:nvSpPr>
          <p:cNvPr id="61" name="Rectangle 6"/>
          <p:cNvSpPr>
            <a:spLocks noChangeArrowheads="1"/>
          </p:cNvSpPr>
          <p:nvPr>
            <p:custDataLst>
              <p:tags r:id="rId6"/>
            </p:custDataLst>
          </p:nvPr>
        </p:nvSpPr>
        <p:spPr bwMode="auto">
          <a:xfrm>
            <a:off x="4212139" y="5031407"/>
            <a:ext cx="605702" cy="15876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2" name="Text Box 8"/>
          <p:cNvSpPr txBox="1">
            <a:spLocks noChangeArrowheads="1"/>
          </p:cNvSpPr>
          <p:nvPr>
            <p:custDataLst>
              <p:tags r:id="rId7"/>
            </p:custDataLst>
          </p:nvPr>
        </p:nvSpPr>
        <p:spPr bwMode="auto">
          <a:xfrm>
            <a:off x="2878167" y="3862013"/>
            <a:ext cx="3384377" cy="724878"/>
          </a:xfrm>
          <a:prstGeom prst="rect">
            <a:avLst/>
          </a:prstGeom>
          <a:noFill/>
          <a:ln w="9525">
            <a:noFill/>
            <a:miter lim="800000"/>
            <a:headEnd/>
            <a:tailEnd/>
          </a:ln>
        </p:spPr>
        <p:txBody>
          <a:bodyPr wrap="square">
            <a:spAutoFit/>
          </a:bodyPr>
          <a:lstStyle/>
          <a:p>
            <a:pPr algn="ctr">
              <a:spcBef>
                <a:spcPct val="50000"/>
              </a:spcBef>
              <a:defRPr/>
            </a:pPr>
            <a:r>
              <a:rPr lang="en-US" sz="1600" dirty="0"/>
              <a:t>Critical Pressure </a:t>
            </a:r>
            <a:r>
              <a:rPr lang="en-US" sz="1600" dirty="0" smtClean="0"/>
              <a:t>Searches </a:t>
            </a:r>
          </a:p>
          <a:p>
            <a:pPr algn="ctr">
              <a:spcBef>
                <a:spcPct val="50000"/>
              </a:spcBef>
              <a:defRPr/>
            </a:pPr>
            <a:r>
              <a:rPr lang="en-US" sz="1600" dirty="0" smtClean="0"/>
              <a:t>(</a:t>
            </a:r>
            <a:r>
              <a:rPr lang="en-US" sz="1600" dirty="0"/>
              <a:t>Low Pressure Search)</a:t>
            </a:r>
          </a:p>
        </p:txBody>
      </p:sp>
      <p:sp>
        <p:nvSpPr>
          <p:cNvPr id="63" name="RenamedShape 12"/>
          <p:cNvSpPr>
            <a:spLocks noChangeArrowheads="1"/>
          </p:cNvSpPr>
          <p:nvPr>
            <p:custDataLst>
              <p:tags r:id="rId8"/>
            </p:custDataLst>
          </p:nvPr>
        </p:nvSpPr>
        <p:spPr bwMode="auto">
          <a:xfrm>
            <a:off x="3892942" y="5540232"/>
            <a:ext cx="605702" cy="15876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4" name="RenamedShape 13"/>
          <p:cNvSpPr txBox="1">
            <a:spLocks noChangeArrowheads="1"/>
          </p:cNvSpPr>
          <p:nvPr>
            <p:custDataLst>
              <p:tags r:id="rId9"/>
            </p:custDataLst>
          </p:nvPr>
        </p:nvSpPr>
        <p:spPr bwMode="auto">
          <a:xfrm rot="1870429">
            <a:off x="2330941" y="4934129"/>
            <a:ext cx="44444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a:latin typeface="Arial"/>
              </a:rPr>
              <a:t>P crit</a:t>
            </a:r>
          </a:p>
        </p:txBody>
      </p:sp>
      <p:grpSp>
        <p:nvGrpSpPr>
          <p:cNvPr id="65" name="Group 64"/>
          <p:cNvGrpSpPr/>
          <p:nvPr/>
        </p:nvGrpSpPr>
        <p:grpSpPr>
          <a:xfrm flipH="1">
            <a:off x="2442213" y="4777181"/>
            <a:ext cx="536924" cy="312639"/>
            <a:chOff x="1475656" y="5526723"/>
            <a:chExt cx="761993" cy="441900"/>
          </a:xfrm>
        </p:grpSpPr>
        <p:cxnSp>
          <p:nvCxnSpPr>
            <p:cNvPr id="66" name="Elbow Connector 65"/>
            <p:cNvCxnSpPr/>
            <p:nvPr>
              <p:custDataLst>
                <p:tags r:id="rId59"/>
              </p:custDataLst>
            </p:nvPr>
          </p:nvCxnSpPr>
          <p:spPr bwMode="auto">
            <a:xfrm flipV="1">
              <a:off x="1475656" y="5877272"/>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67" name="Elbow Connector 66"/>
            <p:cNvCxnSpPr/>
            <p:nvPr>
              <p:custDataLst>
                <p:tags r:id="rId60"/>
              </p:custDataLst>
            </p:nvPr>
          </p:nvCxnSpPr>
          <p:spPr bwMode="auto">
            <a:xfrm flipV="1">
              <a:off x="1577759" y="5787027"/>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68" name="Elbow Connector 67"/>
            <p:cNvCxnSpPr/>
            <p:nvPr>
              <p:custDataLst>
                <p:tags r:id="rId61"/>
              </p:custDataLst>
            </p:nvPr>
          </p:nvCxnSpPr>
          <p:spPr bwMode="auto">
            <a:xfrm flipV="1">
              <a:off x="1691680" y="5695433"/>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69" name="Elbow Connector 68"/>
            <p:cNvCxnSpPr/>
            <p:nvPr>
              <p:custDataLst>
                <p:tags r:id="rId62"/>
              </p:custDataLst>
            </p:nvPr>
          </p:nvCxnSpPr>
          <p:spPr bwMode="auto">
            <a:xfrm flipV="1">
              <a:off x="1835696" y="5618074"/>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70" name="Elbow Connector 69"/>
            <p:cNvCxnSpPr/>
            <p:nvPr>
              <p:custDataLst>
                <p:tags r:id="rId63"/>
              </p:custDataLst>
            </p:nvPr>
          </p:nvCxnSpPr>
          <p:spPr bwMode="auto">
            <a:xfrm flipV="1">
              <a:off x="1979712" y="5526723"/>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grpSp>
      <p:grpSp>
        <p:nvGrpSpPr>
          <p:cNvPr id="71" name="Group 70"/>
          <p:cNvGrpSpPr/>
          <p:nvPr/>
        </p:nvGrpSpPr>
        <p:grpSpPr>
          <a:xfrm flipH="1">
            <a:off x="4283968" y="5094331"/>
            <a:ext cx="536924" cy="312639"/>
            <a:chOff x="1475656" y="5526723"/>
            <a:chExt cx="761993" cy="441900"/>
          </a:xfrm>
        </p:grpSpPr>
        <p:cxnSp>
          <p:nvCxnSpPr>
            <p:cNvPr id="72" name="Elbow Connector 71"/>
            <p:cNvCxnSpPr/>
            <p:nvPr>
              <p:custDataLst>
                <p:tags r:id="rId54"/>
              </p:custDataLst>
            </p:nvPr>
          </p:nvCxnSpPr>
          <p:spPr bwMode="auto">
            <a:xfrm flipV="1">
              <a:off x="1475656" y="5877272"/>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73" name="Elbow Connector 72"/>
            <p:cNvCxnSpPr/>
            <p:nvPr>
              <p:custDataLst>
                <p:tags r:id="rId55"/>
              </p:custDataLst>
            </p:nvPr>
          </p:nvCxnSpPr>
          <p:spPr bwMode="auto">
            <a:xfrm flipV="1">
              <a:off x="1577759" y="5787027"/>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74" name="Elbow Connector 73"/>
            <p:cNvCxnSpPr/>
            <p:nvPr>
              <p:custDataLst>
                <p:tags r:id="rId56"/>
              </p:custDataLst>
            </p:nvPr>
          </p:nvCxnSpPr>
          <p:spPr bwMode="auto">
            <a:xfrm flipV="1">
              <a:off x="1691680" y="5695433"/>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75" name="Elbow Connector 74"/>
            <p:cNvCxnSpPr/>
            <p:nvPr>
              <p:custDataLst>
                <p:tags r:id="rId57"/>
              </p:custDataLst>
            </p:nvPr>
          </p:nvCxnSpPr>
          <p:spPr bwMode="auto">
            <a:xfrm flipV="1">
              <a:off x="1835696" y="5618074"/>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76" name="Elbow Connector 75"/>
            <p:cNvCxnSpPr/>
            <p:nvPr>
              <p:custDataLst>
                <p:tags r:id="rId58"/>
              </p:custDataLst>
            </p:nvPr>
          </p:nvCxnSpPr>
          <p:spPr bwMode="auto">
            <a:xfrm flipV="1">
              <a:off x="1979712" y="5526723"/>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grpSp>
      <p:grpSp>
        <p:nvGrpSpPr>
          <p:cNvPr id="77" name="Group 76"/>
          <p:cNvGrpSpPr/>
          <p:nvPr/>
        </p:nvGrpSpPr>
        <p:grpSpPr>
          <a:xfrm>
            <a:off x="1043608" y="4774885"/>
            <a:ext cx="1409319" cy="597"/>
            <a:chOff x="2263665" y="4191000"/>
            <a:chExt cx="3910960" cy="2486321"/>
          </a:xfrm>
        </p:grpSpPr>
        <p:cxnSp>
          <p:nvCxnSpPr>
            <p:cNvPr id="78" name="Straight Connector 77"/>
            <p:cNvCxnSpPr/>
            <p:nvPr/>
          </p:nvCxnSpPr>
          <p:spPr>
            <a:xfrm>
              <a:off x="4244865" y="4191000"/>
              <a:ext cx="1241535" cy="0"/>
            </a:xfrm>
            <a:prstGeom prst="line">
              <a:avLst/>
            </a:prstGeom>
            <a:noFill/>
            <a:ln w="53975" cap="rnd">
              <a:solidFill>
                <a:srgbClr val="00B050"/>
              </a:solidFill>
              <a:round/>
              <a:headEnd/>
              <a:tailEnd/>
            </a:ln>
            <a:extLst>
              <a:ext uri="{909E8E84-426E-40DD-AFC4-6F175D3DCCD1}">
                <a14:hiddenFill xmlns="" xmlns:a14="http://schemas.microsoft.com/office/drawing/2010/main">
                  <a:noFill/>
                </a14:hiddenFill>
              </a:ext>
            </a:extLst>
          </p:spPr>
        </p:cxnSp>
        <p:cxnSp>
          <p:nvCxnSpPr>
            <p:cNvPr id="79" name="Straight Connector 78"/>
            <p:cNvCxnSpPr/>
            <p:nvPr/>
          </p:nvCxnSpPr>
          <p:spPr>
            <a:xfrm>
              <a:off x="2263665" y="4191000"/>
              <a:ext cx="1241535" cy="0"/>
            </a:xfrm>
            <a:prstGeom prst="line">
              <a:avLst/>
            </a:prstGeom>
            <a:noFill/>
            <a:ln w="53975" cap="rnd">
              <a:solidFill>
                <a:srgbClr val="00B050"/>
              </a:solidFill>
              <a:round/>
              <a:headEnd/>
              <a:tailEnd/>
            </a:ln>
            <a:extLst>
              <a:ext uri="{909E8E84-426E-40DD-AFC4-6F175D3DCCD1}">
                <a14:hiddenFill xmlns="" xmlns:a14="http://schemas.microsoft.com/office/drawing/2010/main">
                  <a:noFill/>
                </a14:hiddenFill>
              </a:ext>
            </a:extLst>
          </p:spPr>
        </p:cxnSp>
        <p:sp>
          <p:nvSpPr>
            <p:cNvPr id="80" name="Line 390"/>
            <p:cNvSpPr>
              <a:spLocks noChangeShapeType="1"/>
            </p:cNvSpPr>
            <p:nvPr/>
          </p:nvSpPr>
          <p:spPr bwMode="auto">
            <a:xfrm flipV="1">
              <a:off x="3505200" y="4191000"/>
              <a:ext cx="735330" cy="0"/>
            </a:xfrm>
            <a:prstGeom prst="line">
              <a:avLst/>
            </a:prstGeom>
            <a:noFill/>
            <a:ln w="53975" cap="rnd">
              <a:solidFill>
                <a:srgbClr val="00B05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81" name="Line 3900"/>
            <p:cNvSpPr>
              <a:spLocks noChangeShapeType="1"/>
            </p:cNvSpPr>
            <p:nvPr/>
          </p:nvSpPr>
          <p:spPr bwMode="auto">
            <a:xfrm flipV="1">
              <a:off x="5478447" y="6631648"/>
              <a:ext cx="696178" cy="45673"/>
            </a:xfrm>
            <a:prstGeom prst="line">
              <a:avLst/>
            </a:prstGeom>
            <a:noFill/>
            <a:ln w="53975" cap="rnd">
              <a:solidFill>
                <a:srgbClr val="00B05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cxnSp>
        <p:nvCxnSpPr>
          <p:cNvPr id="82" name="Straight Connector 81"/>
          <p:cNvCxnSpPr/>
          <p:nvPr>
            <p:custDataLst>
              <p:tags r:id="rId10"/>
            </p:custDataLst>
          </p:nvPr>
        </p:nvCxnSpPr>
        <p:spPr>
          <a:xfrm>
            <a:off x="2937436" y="5094331"/>
            <a:ext cx="1371600" cy="0"/>
          </a:xfrm>
          <a:prstGeom prst="line">
            <a:avLst/>
          </a:prstGeom>
          <a:noFill/>
          <a:ln w="53975">
            <a:solidFill>
              <a:srgbClr val="00B050"/>
            </a:solidFill>
            <a:round/>
            <a:headEnd/>
            <a:tailEnd/>
          </a:ln>
          <a:extLst>
            <a:ext uri="{909E8E84-426E-40DD-AFC4-6F175D3DCCD1}">
              <a14:hiddenFill xmlns="" xmlns:a14="http://schemas.microsoft.com/office/drawing/2010/main">
                <a:noFill/>
              </a14:hiddenFill>
            </a:ext>
          </a:extLst>
        </p:spPr>
      </p:cxnSp>
      <p:cxnSp>
        <p:nvCxnSpPr>
          <p:cNvPr id="84" name="Straight Connector 83"/>
          <p:cNvCxnSpPr/>
          <p:nvPr>
            <p:custDataLst>
              <p:tags r:id="rId11"/>
            </p:custDataLst>
          </p:nvPr>
        </p:nvCxnSpPr>
        <p:spPr>
          <a:xfrm>
            <a:off x="1043608" y="5087307"/>
            <a:ext cx="7315200" cy="15045"/>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12"/>
            </p:custDataLst>
          </p:nvPr>
        </p:nvCxnSpPr>
        <p:spPr>
          <a:xfrm>
            <a:off x="1039738" y="5441920"/>
            <a:ext cx="7315200" cy="3304"/>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13"/>
            </p:custDataLst>
          </p:nvPr>
        </p:nvCxnSpPr>
        <p:spPr>
          <a:xfrm flipV="1">
            <a:off x="1039738" y="5790595"/>
            <a:ext cx="7315200" cy="14669"/>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14"/>
            </p:custDataLst>
          </p:nvPr>
        </p:nvCxnSpPr>
        <p:spPr>
          <a:xfrm flipV="1">
            <a:off x="1026452" y="4781745"/>
            <a:ext cx="13286" cy="1016184"/>
          </a:xfrm>
          <a:prstGeom prst="line">
            <a:avLst/>
          </a:prstGeom>
          <a:ln w="25400">
            <a:solidFill>
              <a:schemeClr val="accent1">
                <a:shade val="95000"/>
                <a:satMod val="10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custDataLst>
              <p:tags r:id="rId15"/>
            </p:custDataLst>
          </p:nvPr>
        </p:nvCxnSpPr>
        <p:spPr>
          <a:xfrm>
            <a:off x="1039738" y="4777563"/>
            <a:ext cx="7315200" cy="4182"/>
          </a:xfrm>
          <a:prstGeom prst="line">
            <a:avLst/>
          </a:prstGeom>
          <a:ln w="25400">
            <a:solidFill>
              <a:schemeClr val="accent1">
                <a:shade val="95000"/>
                <a:satMod val="105000"/>
                <a:alpha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5076056" y="5093208"/>
            <a:ext cx="522563" cy="303839"/>
            <a:chOff x="1443906" y="5512582"/>
            <a:chExt cx="804326" cy="456041"/>
          </a:xfrm>
        </p:grpSpPr>
        <p:cxnSp>
          <p:nvCxnSpPr>
            <p:cNvPr id="96" name="Elbow Connector 95"/>
            <p:cNvCxnSpPr/>
            <p:nvPr>
              <p:custDataLst>
                <p:tags r:id="rId49"/>
              </p:custDataLst>
            </p:nvPr>
          </p:nvCxnSpPr>
          <p:spPr bwMode="auto">
            <a:xfrm flipV="1">
              <a:off x="1443906" y="587727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97" name="Elbow Connector 96"/>
            <p:cNvCxnSpPr/>
            <p:nvPr>
              <p:custDataLst>
                <p:tags r:id="rId50"/>
              </p:custDataLst>
            </p:nvPr>
          </p:nvCxnSpPr>
          <p:spPr bwMode="auto">
            <a:xfrm flipV="1">
              <a:off x="1577759" y="5787027"/>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98" name="Elbow Connector 97"/>
            <p:cNvCxnSpPr/>
            <p:nvPr>
              <p:custDataLst>
                <p:tags r:id="rId51"/>
              </p:custDataLst>
            </p:nvPr>
          </p:nvCxnSpPr>
          <p:spPr bwMode="auto">
            <a:xfrm flipV="1">
              <a:off x="1715131" y="5695433"/>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99" name="Elbow Connector 98"/>
            <p:cNvCxnSpPr/>
            <p:nvPr>
              <p:custDataLst>
                <p:tags r:id="rId52"/>
              </p:custDataLst>
            </p:nvPr>
          </p:nvCxnSpPr>
          <p:spPr bwMode="auto">
            <a:xfrm flipV="1">
              <a:off x="1852713" y="5604769"/>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00" name="Elbow Connector 99"/>
            <p:cNvCxnSpPr/>
            <p:nvPr>
              <p:custDataLst>
                <p:tags r:id="rId53"/>
              </p:custDataLst>
            </p:nvPr>
          </p:nvCxnSpPr>
          <p:spPr bwMode="auto">
            <a:xfrm flipV="1">
              <a:off x="1990295" y="551258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grpSp>
      <p:sp>
        <p:nvSpPr>
          <p:cNvPr id="105" name="RenamedShape 130"/>
          <p:cNvSpPr txBox="1">
            <a:spLocks noChangeArrowheads="1"/>
          </p:cNvSpPr>
          <p:nvPr>
            <p:custDataLst>
              <p:tags r:id="rId16"/>
            </p:custDataLst>
          </p:nvPr>
        </p:nvSpPr>
        <p:spPr bwMode="auto">
          <a:xfrm rot="1870429">
            <a:off x="4239615" y="5264062"/>
            <a:ext cx="44444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a:latin typeface="Arial"/>
              </a:rPr>
              <a:t>P crit</a:t>
            </a:r>
          </a:p>
        </p:txBody>
      </p:sp>
      <p:sp>
        <p:nvSpPr>
          <p:cNvPr id="107" name="Text Box 35000"/>
          <p:cNvSpPr txBox="1">
            <a:spLocks noChangeArrowheads="1"/>
          </p:cNvSpPr>
          <p:nvPr>
            <p:custDataLst>
              <p:tags r:id="rId17"/>
            </p:custDataLst>
          </p:nvPr>
        </p:nvSpPr>
        <p:spPr bwMode="auto">
          <a:xfrm>
            <a:off x="1441128" y="4800456"/>
            <a:ext cx="6256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a:latin typeface="Arial"/>
              </a:rPr>
              <a:t>P therapy</a:t>
            </a:r>
          </a:p>
        </p:txBody>
      </p:sp>
      <p:sp>
        <p:nvSpPr>
          <p:cNvPr id="108" name="TextBox 107"/>
          <p:cNvSpPr txBox="1"/>
          <p:nvPr>
            <p:custDataLst>
              <p:tags r:id="rId18"/>
            </p:custDataLst>
          </p:nvPr>
        </p:nvSpPr>
        <p:spPr>
          <a:xfrm rot="16200000">
            <a:off x="498034" y="5084247"/>
            <a:ext cx="728926" cy="327910"/>
          </a:xfrm>
          <a:prstGeom prst="rect">
            <a:avLst/>
          </a:prstGeom>
          <a:noFill/>
        </p:spPr>
        <p:txBody>
          <a:bodyPr wrap="square" rtlCol="0">
            <a:spAutoFit/>
          </a:bodyPr>
          <a:lstStyle/>
          <a:p>
            <a:r>
              <a:rPr lang="en-US" sz="1531" dirty="0" smtClean="0"/>
              <a:t>EPAP</a:t>
            </a:r>
            <a:endParaRPr lang="en-US" sz="1531" dirty="0"/>
          </a:p>
        </p:txBody>
      </p:sp>
      <p:grpSp>
        <p:nvGrpSpPr>
          <p:cNvPr id="110" name="Group 109"/>
          <p:cNvGrpSpPr/>
          <p:nvPr/>
        </p:nvGrpSpPr>
        <p:grpSpPr>
          <a:xfrm flipH="1">
            <a:off x="5868144" y="3246120"/>
            <a:ext cx="536924" cy="312639"/>
            <a:chOff x="1475656" y="5526723"/>
            <a:chExt cx="761993" cy="441900"/>
          </a:xfrm>
        </p:grpSpPr>
        <p:cxnSp>
          <p:nvCxnSpPr>
            <p:cNvPr id="111" name="Elbow Connector 110"/>
            <p:cNvCxnSpPr/>
            <p:nvPr>
              <p:custDataLst>
                <p:tags r:id="rId44"/>
              </p:custDataLst>
            </p:nvPr>
          </p:nvCxnSpPr>
          <p:spPr bwMode="auto">
            <a:xfrm flipV="1">
              <a:off x="1475656" y="5877272"/>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112" name="Elbow Connector 111"/>
            <p:cNvCxnSpPr/>
            <p:nvPr>
              <p:custDataLst>
                <p:tags r:id="rId45"/>
              </p:custDataLst>
            </p:nvPr>
          </p:nvCxnSpPr>
          <p:spPr bwMode="auto">
            <a:xfrm flipV="1">
              <a:off x="1577759" y="5787027"/>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113" name="Elbow Connector 112"/>
            <p:cNvCxnSpPr/>
            <p:nvPr>
              <p:custDataLst>
                <p:tags r:id="rId46"/>
              </p:custDataLst>
            </p:nvPr>
          </p:nvCxnSpPr>
          <p:spPr bwMode="auto">
            <a:xfrm flipV="1">
              <a:off x="1691680" y="5695433"/>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114" name="Elbow Connector 113"/>
            <p:cNvCxnSpPr/>
            <p:nvPr>
              <p:custDataLst>
                <p:tags r:id="rId47"/>
              </p:custDataLst>
            </p:nvPr>
          </p:nvCxnSpPr>
          <p:spPr bwMode="auto">
            <a:xfrm flipV="1">
              <a:off x="1835696" y="5618074"/>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cxnSp>
          <p:nvCxnSpPr>
            <p:cNvPr id="115" name="Elbow Connector 114"/>
            <p:cNvCxnSpPr/>
            <p:nvPr>
              <p:custDataLst>
                <p:tags r:id="rId48"/>
              </p:custDataLst>
            </p:nvPr>
          </p:nvCxnSpPr>
          <p:spPr bwMode="auto">
            <a:xfrm flipV="1">
              <a:off x="1979712" y="5526723"/>
              <a:ext cx="257937" cy="91351"/>
            </a:xfrm>
            <a:prstGeom prst="bentConnector3">
              <a:avLst/>
            </a:prstGeom>
            <a:noFill/>
            <a:ln w="53975">
              <a:solidFill>
                <a:srgbClr val="0000FF"/>
              </a:solidFill>
              <a:round/>
              <a:headEnd/>
              <a:tailEnd/>
            </a:ln>
            <a:extLst>
              <a:ext uri="{909E8E84-426E-40DD-AFC4-6F175D3DCCD1}">
                <a14:hiddenFill xmlns="" xmlns:a14="http://schemas.microsoft.com/office/drawing/2010/main">
                  <a:noFill/>
                </a14:hiddenFill>
              </a:ext>
            </a:extLst>
          </p:spPr>
        </p:cxnSp>
      </p:grpSp>
      <p:sp>
        <p:nvSpPr>
          <p:cNvPr id="116" name="RenamedShape 1300"/>
          <p:cNvSpPr txBox="1">
            <a:spLocks noChangeArrowheads="1"/>
          </p:cNvSpPr>
          <p:nvPr>
            <p:custDataLst>
              <p:tags r:id="rId19"/>
            </p:custDataLst>
          </p:nvPr>
        </p:nvSpPr>
        <p:spPr bwMode="auto">
          <a:xfrm rot="1870429">
            <a:off x="5812474" y="3436651"/>
            <a:ext cx="44444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a:latin typeface="Arial"/>
              </a:rPr>
              <a:t>P crit</a:t>
            </a:r>
          </a:p>
        </p:txBody>
      </p:sp>
      <p:grpSp>
        <p:nvGrpSpPr>
          <p:cNvPr id="122" name="Group 33"/>
          <p:cNvGrpSpPr>
            <a:grpSpLocks/>
          </p:cNvGrpSpPr>
          <p:nvPr/>
        </p:nvGrpSpPr>
        <p:grpSpPr bwMode="auto">
          <a:xfrm>
            <a:off x="5364088" y="4742578"/>
            <a:ext cx="1578170" cy="342606"/>
            <a:chOff x="1582" y="3790"/>
            <a:chExt cx="1299" cy="282"/>
          </a:xfrm>
        </p:grpSpPr>
        <p:sp>
          <p:nvSpPr>
            <p:cNvPr id="123" name="Line 3400"/>
            <p:cNvSpPr>
              <a:spLocks noChangeShapeType="1"/>
            </p:cNvSpPr>
            <p:nvPr/>
          </p:nvSpPr>
          <p:spPr bwMode="auto">
            <a:xfrm flipH="1" flipV="1">
              <a:off x="1744" y="4072"/>
              <a:ext cx="1137" cy="0"/>
            </a:xfrm>
            <a:prstGeom prst="line">
              <a:avLst/>
            </a:prstGeom>
            <a:noFill/>
            <a:ln w="57150">
              <a:solidFill>
                <a:srgbClr val="0099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4" name="Text Box 350000"/>
            <p:cNvSpPr txBox="1">
              <a:spLocks noChangeArrowheads="1"/>
            </p:cNvSpPr>
            <p:nvPr/>
          </p:nvSpPr>
          <p:spPr bwMode="auto">
            <a:xfrm>
              <a:off x="1582" y="3790"/>
              <a:ext cx="714"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689" dirty="0">
                  <a:latin typeface="Arial"/>
                </a:rPr>
                <a:t>P </a:t>
              </a:r>
              <a:r>
                <a:rPr lang="en-US" sz="900" dirty="0">
                  <a:latin typeface="Arial"/>
                </a:rPr>
                <a:t>therapy</a:t>
              </a:r>
              <a:endParaRPr lang="en-US" sz="689" dirty="0">
                <a:latin typeface="Arial"/>
              </a:endParaRPr>
            </a:p>
          </p:txBody>
        </p:sp>
      </p:grpSp>
      <p:sp>
        <p:nvSpPr>
          <p:cNvPr id="3" name="TextBox 2"/>
          <p:cNvSpPr txBox="1"/>
          <p:nvPr>
            <p:custDataLst>
              <p:tags r:id="rId20"/>
            </p:custDataLst>
          </p:nvPr>
        </p:nvSpPr>
        <p:spPr>
          <a:xfrm>
            <a:off x="4663142" y="2720393"/>
            <a:ext cx="954703" cy="307777"/>
          </a:xfrm>
          <a:prstGeom prst="rect">
            <a:avLst/>
          </a:prstGeom>
          <a:noFill/>
        </p:spPr>
        <p:txBody>
          <a:bodyPr wrap="square" rtlCol="0">
            <a:spAutoFit/>
          </a:bodyPr>
          <a:lstStyle/>
          <a:p>
            <a:r>
              <a:rPr lang="en-US" sz="1400" dirty="0" smtClean="0"/>
              <a:t>Popt</a:t>
            </a:r>
            <a:endParaRPr lang="en-US" sz="1400" dirty="0"/>
          </a:p>
        </p:txBody>
      </p:sp>
      <p:sp>
        <p:nvSpPr>
          <p:cNvPr id="125" name="TextBox 124"/>
          <p:cNvSpPr txBox="1"/>
          <p:nvPr>
            <p:custDataLst>
              <p:tags r:id="rId21"/>
            </p:custDataLst>
          </p:nvPr>
        </p:nvSpPr>
        <p:spPr>
          <a:xfrm>
            <a:off x="5639179" y="5232455"/>
            <a:ext cx="954703" cy="307777"/>
          </a:xfrm>
          <a:prstGeom prst="rect">
            <a:avLst/>
          </a:prstGeom>
          <a:noFill/>
        </p:spPr>
        <p:txBody>
          <a:bodyPr wrap="square" rtlCol="0">
            <a:spAutoFit/>
          </a:bodyPr>
          <a:lstStyle/>
          <a:p>
            <a:r>
              <a:rPr lang="en-US" sz="1400" dirty="0" smtClean="0"/>
              <a:t>Pcrit</a:t>
            </a:r>
            <a:endParaRPr lang="en-US" sz="1400" dirty="0"/>
          </a:p>
        </p:txBody>
      </p:sp>
      <p:sp>
        <p:nvSpPr>
          <p:cNvPr id="126" name="Title 1"/>
          <p:cNvSpPr>
            <a:spLocks noGrp="1"/>
          </p:cNvSpPr>
          <p:nvPr>
            <p:ph type="title"/>
            <p:custDataLst>
              <p:tags r:id="rId2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r>
              <a:rPr lang="en-US" dirty="0">
                <a:solidFill>
                  <a:schemeClr val="tx1"/>
                </a:solidFill>
              </a:rPr>
              <a:t>AVAPS-AE: Auto EPAP proactive analysis</a:t>
            </a:r>
            <a:endParaRPr lang="en-US" dirty="0">
              <a:solidFill>
                <a:schemeClr val="accent6"/>
              </a:solidFill>
            </a:endParaRPr>
          </a:p>
        </p:txBody>
      </p:sp>
      <p:grpSp>
        <p:nvGrpSpPr>
          <p:cNvPr id="127" name="Group 126"/>
          <p:cNvGrpSpPr/>
          <p:nvPr/>
        </p:nvGrpSpPr>
        <p:grpSpPr>
          <a:xfrm>
            <a:off x="6433879" y="1902959"/>
            <a:ext cx="2550290" cy="2390797"/>
            <a:chOff x="6190831" y="2276873"/>
            <a:chExt cx="2049133" cy="1920982"/>
          </a:xfrm>
        </p:grpSpPr>
        <p:sp>
          <p:nvSpPr>
            <p:cNvPr id="128" name="Line 100"/>
            <p:cNvSpPr>
              <a:spLocks noChangeShapeType="1"/>
            </p:cNvSpPr>
            <p:nvPr>
              <p:custDataLst>
                <p:tags r:id="rId30"/>
              </p:custDataLst>
            </p:nvPr>
          </p:nvSpPr>
          <p:spPr bwMode="auto">
            <a:xfrm>
              <a:off x="6507873" y="3940318"/>
              <a:ext cx="1592519" cy="3328"/>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29" name="Rectangle 97"/>
            <p:cNvSpPr>
              <a:spLocks noChangeArrowheads="1"/>
            </p:cNvSpPr>
            <p:nvPr>
              <p:custDataLst>
                <p:tags r:id="rId31"/>
              </p:custDataLst>
            </p:nvPr>
          </p:nvSpPr>
          <p:spPr bwMode="auto">
            <a:xfrm rot="16200000">
              <a:off x="7075365" y="2988374"/>
              <a:ext cx="365936" cy="1521350"/>
            </a:xfrm>
            <a:prstGeom prst="rect">
              <a:avLst/>
            </a:prstGeom>
            <a:gradFill rotWithShape="1">
              <a:gsLst>
                <a:gs pos="0">
                  <a:srgbClr val="FF7171"/>
                </a:gs>
                <a:gs pos="100000">
                  <a:srgbClr val="FF0000">
                    <a:alpha val="18999"/>
                  </a:srgbClr>
                </a:gs>
              </a:gsLst>
              <a:lin ang="2700000" scaled="1"/>
            </a:gra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130" name="Rectangle 98"/>
            <p:cNvSpPr>
              <a:spLocks noChangeArrowheads="1"/>
            </p:cNvSpPr>
            <p:nvPr>
              <p:custDataLst>
                <p:tags r:id="rId32"/>
              </p:custDataLst>
            </p:nvPr>
          </p:nvSpPr>
          <p:spPr bwMode="auto">
            <a:xfrm rot="16200000">
              <a:off x="7078470" y="2029072"/>
              <a:ext cx="378476" cy="1521350"/>
            </a:xfrm>
            <a:prstGeom prst="rect">
              <a:avLst/>
            </a:prstGeom>
            <a:gradFill rotWithShape="1">
              <a:gsLst>
                <a:gs pos="0">
                  <a:srgbClr val="33CC33">
                    <a:alpha val="18999"/>
                  </a:srgbClr>
                </a:gs>
                <a:gs pos="100000">
                  <a:srgbClr val="C9FFC9"/>
                </a:gs>
              </a:gsLst>
              <a:lin ang="27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31" name="Freeform 99"/>
            <p:cNvSpPr>
              <a:spLocks/>
            </p:cNvSpPr>
            <p:nvPr>
              <p:custDataLst>
                <p:tags r:id="rId33"/>
              </p:custDataLst>
            </p:nvPr>
          </p:nvSpPr>
          <p:spPr bwMode="auto">
            <a:xfrm rot="5400000" flipH="1">
              <a:off x="6691986" y="2658572"/>
              <a:ext cx="1249107" cy="1135656"/>
            </a:xfrm>
            <a:custGeom>
              <a:avLst/>
              <a:gdLst>
                <a:gd name="T0" fmla="*/ 0 w 1233"/>
                <a:gd name="T1" fmla="*/ 0 h 1065"/>
                <a:gd name="T2" fmla="*/ 2147483647 w 1233"/>
                <a:gd name="T3" fmla="*/ 2147483647 h 1065"/>
                <a:gd name="T4" fmla="*/ 2147483647 w 1233"/>
                <a:gd name="T5" fmla="*/ 2147483647 h 1065"/>
                <a:gd name="T6" fmla="*/ 2147483647 w 1233"/>
                <a:gd name="T7" fmla="*/ 2147483647 h 1065"/>
                <a:gd name="T8" fmla="*/ 2147483647 w 1233"/>
                <a:gd name="T9" fmla="*/ 2147483647 h 1065"/>
                <a:gd name="T10" fmla="*/ 2147483647 w 1233"/>
                <a:gd name="T11" fmla="*/ 2147483647 h 1065"/>
                <a:gd name="T12" fmla="*/ 2147483647 w 1233"/>
                <a:gd name="T13" fmla="*/ 2147483647 h 1065"/>
                <a:gd name="T14" fmla="*/ 2147483647 w 1233"/>
                <a:gd name="T15" fmla="*/ 2147483647 h 1065"/>
                <a:gd name="T16" fmla="*/ 2147483647 w 1233"/>
                <a:gd name="T17" fmla="*/ 2147483647 h 1065"/>
                <a:gd name="T18" fmla="*/ 2147483647 w 1233"/>
                <a:gd name="T19" fmla="*/ 2147483647 h 10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3"/>
                <a:gd name="T31" fmla="*/ 0 h 1065"/>
                <a:gd name="T32" fmla="*/ 1233 w 1233"/>
                <a:gd name="T33" fmla="*/ 1065 h 10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3" h="1065">
                  <a:moveTo>
                    <a:pt x="0" y="0"/>
                  </a:moveTo>
                  <a:cubicBezTo>
                    <a:pt x="16" y="280"/>
                    <a:pt x="33" y="560"/>
                    <a:pt x="45" y="702"/>
                  </a:cubicBezTo>
                  <a:cubicBezTo>
                    <a:pt x="57" y="844"/>
                    <a:pt x="57" y="817"/>
                    <a:pt x="72" y="855"/>
                  </a:cubicBezTo>
                  <a:cubicBezTo>
                    <a:pt x="87" y="893"/>
                    <a:pt x="114" y="911"/>
                    <a:pt x="135" y="930"/>
                  </a:cubicBezTo>
                  <a:cubicBezTo>
                    <a:pt x="156" y="949"/>
                    <a:pt x="175" y="956"/>
                    <a:pt x="201" y="966"/>
                  </a:cubicBezTo>
                  <a:cubicBezTo>
                    <a:pt x="227" y="976"/>
                    <a:pt x="236" y="979"/>
                    <a:pt x="291" y="990"/>
                  </a:cubicBezTo>
                  <a:cubicBezTo>
                    <a:pt x="346" y="1001"/>
                    <a:pt x="461" y="1022"/>
                    <a:pt x="534" y="1032"/>
                  </a:cubicBezTo>
                  <a:cubicBezTo>
                    <a:pt x="607" y="1042"/>
                    <a:pt x="667" y="1048"/>
                    <a:pt x="732" y="1053"/>
                  </a:cubicBezTo>
                  <a:cubicBezTo>
                    <a:pt x="797" y="1058"/>
                    <a:pt x="844" y="1060"/>
                    <a:pt x="927" y="1062"/>
                  </a:cubicBezTo>
                  <a:cubicBezTo>
                    <a:pt x="1010" y="1064"/>
                    <a:pt x="1121" y="1064"/>
                    <a:pt x="1233" y="1065"/>
                  </a:cubicBezTo>
                </a:path>
              </a:pathLst>
            </a:cu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32" name="Line 101"/>
            <p:cNvSpPr>
              <a:spLocks noChangeShapeType="1"/>
            </p:cNvSpPr>
            <p:nvPr>
              <p:custDataLst>
                <p:tags r:id="rId34"/>
              </p:custDataLst>
            </p:nvPr>
          </p:nvSpPr>
          <p:spPr bwMode="auto">
            <a:xfrm flipH="1" flipV="1">
              <a:off x="6501675" y="2502881"/>
              <a:ext cx="4018" cy="1440351"/>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nvGrpSpPr>
            <p:cNvPr id="133" name="Group 105"/>
            <p:cNvGrpSpPr>
              <a:grpSpLocks/>
            </p:cNvGrpSpPr>
            <p:nvPr/>
          </p:nvGrpSpPr>
          <p:grpSpPr bwMode="auto">
            <a:xfrm>
              <a:off x="7057451" y="2886704"/>
              <a:ext cx="877187" cy="343705"/>
              <a:chOff x="3765" y="2315"/>
              <a:chExt cx="655" cy="257"/>
            </a:xfrm>
          </p:grpSpPr>
          <p:grpSp>
            <p:nvGrpSpPr>
              <p:cNvPr id="148" name="Group 106"/>
              <p:cNvGrpSpPr>
                <a:grpSpLocks/>
              </p:cNvGrpSpPr>
              <p:nvPr/>
            </p:nvGrpSpPr>
            <p:grpSpPr bwMode="auto">
              <a:xfrm rot="-5400000">
                <a:off x="4116" y="2237"/>
                <a:ext cx="225" cy="382"/>
                <a:chOff x="3056" y="2505"/>
                <a:chExt cx="225" cy="382"/>
              </a:xfrm>
            </p:grpSpPr>
            <p:sp>
              <p:nvSpPr>
                <p:cNvPr id="150" name="Text Box 107"/>
                <p:cNvSpPr txBox="1">
                  <a:spLocks noChangeArrowheads="1"/>
                </p:cNvSpPr>
                <p:nvPr/>
              </p:nvSpPr>
              <p:spPr bwMode="auto">
                <a:xfrm rot="5400000" flipH="1">
                  <a:off x="3113" y="2481"/>
                  <a:ext cx="14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1071" dirty="0">
                      <a:latin typeface="Arial"/>
                    </a:rPr>
                    <a:t>P</a:t>
                  </a:r>
                </a:p>
              </p:txBody>
            </p:sp>
            <p:sp>
              <p:nvSpPr>
                <p:cNvPr id="151" name="Text Box 108"/>
                <p:cNvSpPr txBox="1">
                  <a:spLocks noChangeArrowheads="1"/>
                </p:cNvSpPr>
                <p:nvPr/>
              </p:nvSpPr>
              <p:spPr bwMode="auto">
                <a:xfrm rot="5400000" flipH="1">
                  <a:off x="2967" y="2640"/>
                  <a:ext cx="336"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765" dirty="0">
                      <a:latin typeface="Arial"/>
                    </a:rPr>
                    <a:t>ther</a:t>
                  </a:r>
                </a:p>
              </p:txBody>
            </p:sp>
          </p:grpSp>
          <p:sp>
            <p:nvSpPr>
              <p:cNvPr id="149" name="Line 109"/>
              <p:cNvSpPr>
                <a:spLocks noChangeShapeType="1"/>
              </p:cNvSpPr>
              <p:nvPr/>
            </p:nvSpPr>
            <p:spPr bwMode="auto">
              <a:xfrm rot="5400000">
                <a:off x="3847" y="2340"/>
                <a:ext cx="150" cy="314"/>
              </a:xfrm>
              <a:prstGeom prst="line">
                <a:avLst/>
              </a:prstGeom>
              <a:noFill/>
              <a:ln w="9525">
                <a:solidFill>
                  <a:srgbClr val="009900"/>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grpSp>
        <p:grpSp>
          <p:nvGrpSpPr>
            <p:cNvPr id="134" name="Group 110"/>
            <p:cNvGrpSpPr>
              <a:grpSpLocks/>
            </p:cNvGrpSpPr>
            <p:nvPr/>
          </p:nvGrpSpPr>
          <p:grpSpPr bwMode="auto">
            <a:xfrm rot="16200000">
              <a:off x="7462077" y="2192939"/>
              <a:ext cx="338356" cy="506224"/>
              <a:chOff x="2941" y="2091"/>
              <a:chExt cx="253" cy="378"/>
            </a:xfrm>
          </p:grpSpPr>
          <p:sp>
            <p:nvSpPr>
              <p:cNvPr id="146" name="Text Box 111"/>
              <p:cNvSpPr txBox="1">
                <a:spLocks noChangeArrowheads="1"/>
              </p:cNvSpPr>
              <p:nvPr/>
            </p:nvSpPr>
            <p:spPr bwMode="auto">
              <a:xfrm rot="5400000" flipH="1">
                <a:off x="3026" y="2067"/>
                <a:ext cx="14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1071" dirty="0">
                    <a:latin typeface="Arial"/>
                  </a:rPr>
                  <a:t>P</a:t>
                </a:r>
              </a:p>
            </p:txBody>
          </p:sp>
          <p:sp>
            <p:nvSpPr>
              <p:cNvPr id="147" name="Text Box 112"/>
              <p:cNvSpPr txBox="1">
                <a:spLocks noChangeArrowheads="1"/>
              </p:cNvSpPr>
              <p:nvPr/>
            </p:nvSpPr>
            <p:spPr bwMode="auto">
              <a:xfrm rot="5400000" flipH="1">
                <a:off x="2852" y="2222"/>
                <a:ext cx="336" cy="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765" dirty="0">
                    <a:latin typeface="Arial"/>
                  </a:rPr>
                  <a:t>opt</a:t>
                </a:r>
              </a:p>
            </p:txBody>
          </p:sp>
        </p:grpSp>
        <p:sp>
          <p:nvSpPr>
            <p:cNvPr id="136" name="Line 113"/>
            <p:cNvSpPr>
              <a:spLocks noChangeShapeType="1"/>
            </p:cNvSpPr>
            <p:nvPr>
              <p:custDataLst>
                <p:tags r:id="rId35"/>
              </p:custDataLst>
            </p:nvPr>
          </p:nvSpPr>
          <p:spPr bwMode="auto">
            <a:xfrm rot="5400000">
              <a:off x="7122482" y="2296616"/>
              <a:ext cx="189907" cy="449977"/>
            </a:xfrm>
            <a:prstGeom prst="line">
              <a:avLst/>
            </a:prstGeom>
            <a:noFill/>
            <a:ln w="9525">
              <a:solidFill>
                <a:srgbClr val="0000FF"/>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137" name="Oval 115"/>
            <p:cNvSpPr>
              <a:spLocks noChangeArrowheads="1"/>
            </p:cNvSpPr>
            <p:nvPr>
              <p:custDataLst>
                <p:tags r:id="rId36"/>
              </p:custDataLst>
            </p:nvPr>
          </p:nvSpPr>
          <p:spPr bwMode="auto">
            <a:xfrm rot="5017297" flipH="1">
              <a:off x="6486994" y="3095785"/>
              <a:ext cx="587107" cy="321412"/>
            </a:xfrm>
            <a:prstGeom prst="ellipse">
              <a:avLst/>
            </a:prstGeom>
            <a:noFill/>
            <a:ln w="28575">
              <a:solidFill>
                <a:srgbClr val="0099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38" name="TextBox 137"/>
            <p:cNvSpPr txBox="1"/>
            <p:nvPr>
              <p:custDataLst>
                <p:tags r:id="rId37"/>
              </p:custDataLst>
            </p:nvPr>
          </p:nvSpPr>
          <p:spPr>
            <a:xfrm rot="16200000">
              <a:off x="5878987" y="2788026"/>
              <a:ext cx="880810" cy="257122"/>
            </a:xfrm>
            <a:prstGeom prst="rect">
              <a:avLst/>
            </a:prstGeom>
            <a:noFill/>
          </p:spPr>
          <p:txBody>
            <a:bodyPr wrap="square" rtlCol="0">
              <a:spAutoFit/>
            </a:bodyPr>
            <a:lstStyle>
              <a:defPPr>
                <a:defRPr lang="en-US"/>
              </a:defPPr>
              <a:lvl1pPr>
                <a:defRPr sz="1400"/>
              </a:lvl1pPr>
            </a:lstStyle>
            <a:p>
              <a:r>
                <a:rPr lang="en-US" sz="1071" dirty="0"/>
                <a:t>Pressure</a:t>
              </a:r>
            </a:p>
          </p:txBody>
        </p:sp>
        <p:sp>
          <p:nvSpPr>
            <p:cNvPr id="139" name="TextBox 138"/>
            <p:cNvSpPr txBox="1"/>
            <p:nvPr>
              <p:custDataLst>
                <p:tags r:id="rId38"/>
              </p:custDataLst>
            </p:nvPr>
          </p:nvSpPr>
          <p:spPr>
            <a:xfrm>
              <a:off x="6855000" y="3940733"/>
              <a:ext cx="1021996" cy="257122"/>
            </a:xfrm>
            <a:prstGeom prst="rect">
              <a:avLst/>
            </a:prstGeom>
            <a:noFill/>
          </p:spPr>
          <p:txBody>
            <a:bodyPr wrap="square" rtlCol="0">
              <a:spAutoFit/>
            </a:bodyPr>
            <a:lstStyle/>
            <a:p>
              <a:r>
                <a:rPr lang="en-US" sz="1071" dirty="0" smtClean="0"/>
                <a:t>Resistance</a:t>
              </a:r>
              <a:endParaRPr lang="en-US" sz="1071" dirty="0"/>
            </a:p>
          </p:txBody>
        </p:sp>
        <p:sp>
          <p:nvSpPr>
            <p:cNvPr id="140" name="Oval 17"/>
            <p:cNvSpPr>
              <a:spLocks noChangeArrowheads="1"/>
            </p:cNvSpPr>
            <p:nvPr>
              <p:custDataLst>
                <p:tags r:id="rId39"/>
              </p:custDataLst>
            </p:nvPr>
          </p:nvSpPr>
          <p:spPr bwMode="auto">
            <a:xfrm rot="3160327" flipH="1">
              <a:off x="6757625" y="3595621"/>
              <a:ext cx="455148" cy="284467"/>
            </a:xfrm>
            <a:prstGeom prst="ellipse">
              <a:avLst/>
            </a:prstGeom>
            <a:noFill/>
            <a:ln w="285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nvGrpSpPr>
            <p:cNvPr id="141" name="Group 140"/>
            <p:cNvGrpSpPr/>
            <p:nvPr/>
          </p:nvGrpSpPr>
          <p:grpSpPr>
            <a:xfrm>
              <a:off x="7101675" y="3294213"/>
              <a:ext cx="1138289" cy="377096"/>
              <a:chOff x="4359591" y="3540797"/>
              <a:chExt cx="1663245" cy="377096"/>
            </a:xfrm>
          </p:grpSpPr>
          <p:sp>
            <p:nvSpPr>
              <p:cNvPr id="143" name="Line 121"/>
              <p:cNvSpPr>
                <a:spLocks noChangeShapeType="1"/>
              </p:cNvSpPr>
              <p:nvPr>
                <p:custDataLst>
                  <p:tags r:id="rId41"/>
                </p:custDataLst>
              </p:nvPr>
            </p:nvSpPr>
            <p:spPr bwMode="auto">
              <a:xfrm rot="5400000">
                <a:off x="4674160" y="3480920"/>
                <a:ext cx="108106" cy="737243"/>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dirty="0"/>
              </a:p>
            </p:txBody>
          </p:sp>
          <p:sp>
            <p:nvSpPr>
              <p:cNvPr id="144" name="Text Box 123"/>
              <p:cNvSpPr txBox="1">
                <a:spLocks noChangeArrowheads="1"/>
              </p:cNvSpPr>
              <p:nvPr>
                <p:custDataLst>
                  <p:tags r:id="rId42"/>
                </p:custDataLst>
              </p:nvPr>
            </p:nvSpPr>
            <p:spPr bwMode="auto">
              <a:xfrm flipH="1">
                <a:off x="5157073" y="3540797"/>
                <a:ext cx="338317" cy="26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1118" dirty="0">
                    <a:latin typeface="Arial"/>
                  </a:rPr>
                  <a:t>P</a:t>
                </a:r>
              </a:p>
            </p:txBody>
          </p:sp>
          <p:sp>
            <p:nvSpPr>
              <p:cNvPr id="145" name="Text Box 124"/>
              <p:cNvSpPr txBox="1">
                <a:spLocks noChangeArrowheads="1"/>
              </p:cNvSpPr>
              <p:nvPr>
                <p:custDataLst>
                  <p:tags r:id="rId43"/>
                </p:custDataLst>
              </p:nvPr>
            </p:nvSpPr>
            <p:spPr bwMode="auto">
              <a:xfrm flipH="1">
                <a:off x="5233429" y="3702720"/>
                <a:ext cx="789407" cy="215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798" dirty="0">
                    <a:latin typeface="Arial"/>
                  </a:rPr>
                  <a:t>crit</a:t>
                </a:r>
              </a:p>
            </p:txBody>
          </p:sp>
        </p:grpSp>
        <p:sp>
          <p:nvSpPr>
            <p:cNvPr id="142" name="Oval 28"/>
            <p:cNvSpPr>
              <a:spLocks noChangeArrowheads="1"/>
            </p:cNvSpPr>
            <p:nvPr>
              <p:custDataLst>
                <p:tags r:id="rId40"/>
              </p:custDataLst>
            </p:nvPr>
          </p:nvSpPr>
          <p:spPr bwMode="auto">
            <a:xfrm rot="5400000" flipH="1">
              <a:off x="6445990" y="2570251"/>
              <a:ext cx="568935" cy="284467"/>
            </a:xfrm>
            <a:prstGeom prst="ellipse">
              <a:avLst/>
            </a:prstGeom>
            <a:noFill/>
            <a:ln w="28575">
              <a:solidFill>
                <a:srgbClr val="0000FF"/>
              </a:solidFill>
              <a:round/>
              <a:headEnd/>
              <a:tailEnd type="triangle" w="lg" len="lg"/>
            </a:ln>
            <a:extLst>
              <a:ext uri="{909E8E84-426E-40DD-AFC4-6F175D3DCCD1}">
                <a14:hiddenFill xmlns="" xmlns:a14="http://schemas.microsoft.com/office/drawing/2010/main">
                  <a:solidFill>
                    <a:srgbClr val="FFFFFF"/>
                  </a:solidFill>
                </a14:hiddenFill>
              </a:ext>
            </a:extLst>
          </p:spPr>
          <p:txBody>
            <a:bodyPr/>
            <a:lstStyle/>
            <a:p>
              <a:endParaRPr lang="en-US" dirty="0"/>
            </a:p>
          </p:txBody>
        </p:sp>
      </p:grpSp>
      <p:sp>
        <p:nvSpPr>
          <p:cNvPr id="160" name="RenamedShape 420"/>
          <p:cNvSpPr>
            <a:spLocks noChangeShapeType="1"/>
          </p:cNvSpPr>
          <p:nvPr>
            <p:custDataLst>
              <p:tags r:id="rId23"/>
            </p:custDataLst>
          </p:nvPr>
        </p:nvSpPr>
        <p:spPr bwMode="auto">
          <a:xfrm flipV="1">
            <a:off x="4804985" y="5413248"/>
            <a:ext cx="271071" cy="0"/>
          </a:xfrm>
          <a:prstGeom prst="line">
            <a:avLst/>
          </a:prstGeom>
          <a:noFill/>
          <a:ln w="53975" cap="rnd">
            <a:solidFill>
              <a:srgbClr val="00B050"/>
            </a:solidFill>
            <a:round/>
            <a:headEnd/>
            <a:tailEnd/>
          </a:ln>
          <a:extLst>
            <a:ext uri="{909E8E84-426E-40DD-AFC4-6F175D3DCCD1}">
              <a14:hiddenFill xmlns="" xmlns:a14="http://schemas.microsoft.com/office/drawing/2010/main">
                <a:noFill/>
              </a14:hiddenFill>
            </a:ext>
          </a:extLst>
        </p:spPr>
        <p:txBody>
          <a:bodyPr/>
          <a:lstStyle/>
          <a:p>
            <a:endParaRPr lang="en-US" dirty="0"/>
          </a:p>
        </p:txBody>
      </p:sp>
      <p:grpSp>
        <p:nvGrpSpPr>
          <p:cNvPr id="161" name="Group 160"/>
          <p:cNvGrpSpPr/>
          <p:nvPr/>
        </p:nvGrpSpPr>
        <p:grpSpPr>
          <a:xfrm>
            <a:off x="6948264" y="4731485"/>
            <a:ext cx="726369" cy="353699"/>
            <a:chOff x="1294300" y="3579076"/>
            <a:chExt cx="949131" cy="493668"/>
          </a:xfrm>
        </p:grpSpPr>
        <p:sp>
          <p:nvSpPr>
            <p:cNvPr id="162" name="Text Box 51"/>
            <p:cNvSpPr txBox="1">
              <a:spLocks noChangeArrowheads="1"/>
            </p:cNvSpPr>
            <p:nvPr>
              <p:custDataLst>
                <p:tags r:id="rId24"/>
              </p:custDataLst>
            </p:nvPr>
          </p:nvSpPr>
          <p:spPr bwMode="auto">
            <a:xfrm rot="20171883">
              <a:off x="1513180" y="3750565"/>
              <a:ext cx="730251" cy="322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spcBef>
                  <a:spcPct val="50000"/>
                </a:spcBef>
              </a:pPr>
              <a:r>
                <a:rPr lang="en-US" sz="900" dirty="0">
                  <a:latin typeface="Arial"/>
                </a:rPr>
                <a:t>P opt</a:t>
              </a:r>
            </a:p>
          </p:txBody>
        </p:sp>
        <p:grpSp>
          <p:nvGrpSpPr>
            <p:cNvPr id="164" name="Group 163"/>
            <p:cNvGrpSpPr/>
            <p:nvPr/>
          </p:nvGrpSpPr>
          <p:grpSpPr>
            <a:xfrm>
              <a:off x="1294300" y="3579076"/>
              <a:ext cx="762866" cy="473789"/>
              <a:chOff x="1443906" y="5512582"/>
              <a:chExt cx="804326" cy="456041"/>
            </a:xfrm>
          </p:grpSpPr>
          <p:cxnSp>
            <p:nvCxnSpPr>
              <p:cNvPr id="165" name="Elbow Connector 164"/>
              <p:cNvCxnSpPr/>
              <p:nvPr>
                <p:custDataLst>
                  <p:tags r:id="rId25"/>
                </p:custDataLst>
              </p:nvPr>
            </p:nvCxnSpPr>
            <p:spPr bwMode="auto">
              <a:xfrm flipV="1">
                <a:off x="1443906" y="587727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66" name="Elbow Connector 165"/>
              <p:cNvCxnSpPr/>
              <p:nvPr>
                <p:custDataLst>
                  <p:tags r:id="rId26"/>
                </p:custDataLst>
              </p:nvPr>
            </p:nvCxnSpPr>
            <p:spPr bwMode="auto">
              <a:xfrm flipV="1">
                <a:off x="1577759" y="5787027"/>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67" name="Elbow Connector 166"/>
              <p:cNvCxnSpPr/>
              <p:nvPr>
                <p:custDataLst>
                  <p:tags r:id="rId27"/>
                </p:custDataLst>
              </p:nvPr>
            </p:nvCxnSpPr>
            <p:spPr bwMode="auto">
              <a:xfrm flipV="1">
                <a:off x="1715131" y="5695433"/>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68" name="Elbow Connector 167"/>
              <p:cNvCxnSpPr/>
              <p:nvPr>
                <p:custDataLst>
                  <p:tags r:id="rId28"/>
                </p:custDataLst>
              </p:nvPr>
            </p:nvCxnSpPr>
            <p:spPr bwMode="auto">
              <a:xfrm flipV="1">
                <a:off x="1852713" y="5604769"/>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cxnSp>
            <p:nvCxnSpPr>
              <p:cNvPr id="169" name="Elbow Connector 168"/>
              <p:cNvCxnSpPr/>
              <p:nvPr>
                <p:custDataLst>
                  <p:tags r:id="rId29"/>
                </p:custDataLst>
              </p:nvPr>
            </p:nvCxnSpPr>
            <p:spPr bwMode="auto">
              <a:xfrm flipV="1">
                <a:off x="1990295" y="5512582"/>
                <a:ext cx="257937" cy="91351"/>
              </a:xfrm>
              <a:prstGeom prst="bentConnector3">
                <a:avLst/>
              </a:prstGeom>
              <a:noFill/>
              <a:ln w="53975" cap="rnd">
                <a:solidFill>
                  <a:srgbClr val="0000FF"/>
                </a:solidFill>
                <a:round/>
                <a:headEnd/>
                <a:tailEnd/>
              </a:ln>
              <a:extLst>
                <a:ext uri="{909E8E84-426E-40DD-AFC4-6F175D3DCCD1}">
                  <a14:hiddenFill xmlns="" xmlns:a14="http://schemas.microsoft.com/office/drawing/2010/main">
                    <a:noFill/>
                  </a14:hiddenFill>
                </a:ext>
              </a:extLst>
            </p:spPr>
          </p:cxnSp>
        </p:grpSp>
      </p:grpSp>
      <p:sp>
        <p:nvSpPr>
          <p:cNvPr id="4" name="Slide Number Placeholder 3"/>
          <p:cNvSpPr>
            <a:spLocks noGrp="1"/>
          </p:cNvSpPr>
          <p:nvPr>
            <p:ph type="sldNum" sz="quarter" idx="12"/>
          </p:nvPr>
        </p:nvSpPr>
        <p:spPr/>
        <p:txBody>
          <a:bodyPr/>
          <a:lstStyle/>
          <a:p>
            <a:fld id="{A64230A6-E906-416A-BED2-3FC1D2432631}" type="slidenum">
              <a:rPr lang="en-US" smtClean="0"/>
              <a:pPr/>
              <a:t>3</a:t>
            </a:fld>
            <a:endParaRPr lang="en-US" dirty="0"/>
          </a:p>
        </p:txBody>
      </p:sp>
    </p:spTree>
    <p:custDataLst>
      <p:tags r:id="rId1"/>
    </p:custDataLst>
    <p:extLst>
      <p:ext uri="{BB962C8B-B14F-4D97-AF65-F5344CB8AC3E}">
        <p14:creationId xmlns="" xmlns:p14="http://schemas.microsoft.com/office/powerpoint/2010/main" val="1079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3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wipe(left)">
                                      <p:cBhvr>
                                        <p:cTn id="12" dur="3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wipe(left)">
                                      <p:cBhvr>
                                        <p:cTn id="17" dur="30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wipe(left)">
                                      <p:cBhvr>
                                        <p:cTn id="22" dur="3000"/>
                                        <p:tgtEl>
                                          <p:spTgt spid="2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wipe(left)">
                                      <p:cBhvr>
                                        <p:cTn id="27" dur="3000"/>
                                        <p:tgtEl>
                                          <p:spTgt spid="1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9"/>
                                        </p:tgtEl>
                                        <p:attrNameLst>
                                          <p:attrName>style.visibility</p:attrName>
                                        </p:attrNameLst>
                                      </p:cBhvr>
                                      <p:to>
                                        <p:strVal val="visible"/>
                                      </p:to>
                                    </p:set>
                                    <p:animEffect transition="in" filter="wipe(left)">
                                      <p:cBhvr>
                                        <p:cTn id="37" dur="3000"/>
                                        <p:tgtEl>
                                          <p:spTgt spid="1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wipe(left)">
                                      <p:cBhvr>
                                        <p:cTn id="42" dur="3000"/>
                                        <p:tgtEl>
                                          <p:spTgt spid="2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left)">
                                      <p:cBhvr>
                                        <p:cTn id="47" dur="3000"/>
                                        <p:tgtEl>
                                          <p:spTgt spid="11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6"/>
                                        </p:tgtEl>
                                        <p:attrNameLst>
                                          <p:attrName>style.visibility</p:attrName>
                                        </p:attrNameLst>
                                      </p:cBhvr>
                                      <p:to>
                                        <p:strVal val="visible"/>
                                      </p:to>
                                    </p:set>
                                    <p:animEffect transition="in" filter="wipe(left)">
                                      <p:cBhvr>
                                        <p:cTn id="50" dur="3000"/>
                                        <p:tgtEl>
                                          <p:spTgt spid="1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3000"/>
                                        <p:tgtEl>
                                          <p:spTgt spid="7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fade">
                                      <p:cBhvr>
                                        <p:cTn id="58" dur="500"/>
                                        <p:tgtEl>
                                          <p:spTgt spid="1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3000"/>
                                        <p:tgtEl>
                                          <p:spTgt spid="65"/>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2000"/>
                                        <p:tgtEl>
                                          <p:spTgt spid="8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left)">
                                      <p:cBhvr>
                                        <p:cTn id="75" dur="3000"/>
                                        <p:tgtEl>
                                          <p:spTgt spid="71"/>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10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60"/>
                                        </p:tgtEl>
                                        <p:attrNameLst>
                                          <p:attrName>style.visibility</p:attrName>
                                        </p:attrNameLst>
                                      </p:cBhvr>
                                      <p:to>
                                        <p:strVal val="visible"/>
                                      </p:to>
                                    </p:set>
                                    <p:animEffect transition="in" filter="wipe(left)">
                                      <p:cBhvr>
                                        <p:cTn id="82" dur="3000"/>
                                        <p:tgtEl>
                                          <p:spTgt spid="16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5"/>
                                        </p:tgtEl>
                                        <p:attrNameLst>
                                          <p:attrName>style.visibility</p:attrName>
                                        </p:attrNameLst>
                                      </p:cBhvr>
                                      <p:to>
                                        <p:strVal val="visible"/>
                                      </p:to>
                                    </p:set>
                                    <p:animEffect transition="in" filter="fade">
                                      <p:cBhvr>
                                        <p:cTn id="87" dur="500"/>
                                        <p:tgtEl>
                                          <p:spTgt spid="12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fade">
                                      <p:cBhvr>
                                        <p:cTn id="92" dur="500"/>
                                        <p:tgtEl>
                                          <p:spTgt spid="9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3000"/>
                                        <p:tgtEl>
                                          <p:spTgt spid="1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61"/>
                                        </p:tgtEl>
                                        <p:attrNameLst>
                                          <p:attrName>style.visibility</p:attrName>
                                        </p:attrNameLst>
                                      </p:cBhvr>
                                      <p:to>
                                        <p:strVal val="visible"/>
                                      </p:to>
                                    </p:set>
                                    <p:animEffect transition="in" filter="wipe(left)">
                                      <p:cBhvr>
                                        <p:cTn id="102" dur="3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1" grpId="0" animBg="1"/>
      <p:bldP spid="64" grpId="0"/>
      <p:bldP spid="105" grpId="0"/>
      <p:bldP spid="107" grpId="0"/>
      <p:bldP spid="116" grpId="0"/>
      <p:bldP spid="3" grpId="0"/>
      <p:bldP spid="125" grpId="0"/>
      <p:bldP spid="1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6042" y="624688"/>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pPr>
            <a:r>
              <a:rPr lang="en-US" sz="3200" dirty="0" smtClean="0">
                <a:solidFill>
                  <a:schemeClr val="tx1"/>
                </a:solidFill>
              </a:rPr>
              <a:t>Auto EPAP today</a:t>
            </a:r>
            <a:r>
              <a:rPr lang="en-US" sz="1400" dirty="0">
                <a:solidFill>
                  <a:schemeClr val="accent6"/>
                </a:solidFill>
              </a:rPr>
              <a:t/>
            </a:r>
            <a:br>
              <a:rPr lang="en-US" sz="1400" dirty="0">
                <a:solidFill>
                  <a:schemeClr val="accent6"/>
                </a:solidFill>
              </a:rPr>
            </a:br>
            <a:endParaRPr lang="en-US" sz="2000" dirty="0">
              <a:solidFill>
                <a:schemeClr val="accent6"/>
              </a:solidFill>
            </a:endParaRPr>
          </a:p>
        </p:txBody>
      </p:sp>
      <p:graphicFrame>
        <p:nvGraphicFramePr>
          <p:cNvPr id="7" name="Table 6"/>
          <p:cNvGraphicFramePr>
            <a:graphicFrameLocks noGrp="1"/>
          </p:cNvGraphicFramePr>
          <p:nvPr>
            <p:custDataLst>
              <p:tags r:id="rId3"/>
            </p:custDataLst>
            <p:extLst>
              <p:ext uri="{D42A27DB-BD31-4B8C-83A1-F6EECF244321}">
                <p14:modId xmlns="" xmlns:p14="http://schemas.microsoft.com/office/powerpoint/2010/main" val="2926815057"/>
              </p:ext>
            </p:extLst>
          </p:nvPr>
        </p:nvGraphicFramePr>
        <p:xfrm>
          <a:off x="323528" y="1628800"/>
          <a:ext cx="8412480" cy="3816424"/>
        </p:xfrm>
        <a:graphic>
          <a:graphicData uri="http://schemas.openxmlformats.org/drawingml/2006/table">
            <a:tbl>
              <a:tblPr firstRow="1" bandRow="1">
                <a:tableStyleId>{B301B821-A1FF-4177-AEE7-76D212191A09}</a:tableStyleId>
              </a:tblPr>
              <a:tblGrid>
                <a:gridCol w="2743200">
                  <a:extLst>
                    <a:ext uri="{9D8B030D-6E8A-4147-A177-3AD203B41FA5}">
                      <a16:colId xmlns="" xmlns:a16="http://schemas.microsoft.com/office/drawing/2014/main" val="20000"/>
                    </a:ext>
                  </a:extLst>
                </a:gridCol>
                <a:gridCol w="292608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6846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Patient type</a:t>
                      </a:r>
                    </a:p>
                    <a:p>
                      <a:pPr algn="l"/>
                      <a:endParaRPr lang="en-US" sz="1800" dirty="0"/>
                    </a:p>
                  </a:txBody>
                  <a:tcPr anchor="ctr"/>
                </a:tc>
                <a:tc>
                  <a:txBody>
                    <a:bodyPr/>
                    <a:lstStyle/>
                    <a:p>
                      <a:pPr algn="l"/>
                      <a:r>
                        <a:rPr lang="en-US" sz="1800" dirty="0" smtClean="0"/>
                        <a:t>Treatment / </a:t>
                      </a:r>
                      <a:r>
                        <a:rPr lang="en-US" sz="1800" baseline="0" dirty="0" smtClean="0"/>
                        <a:t>Device</a:t>
                      </a:r>
                      <a:endParaRPr lang="en-US" sz="1800" dirty="0"/>
                    </a:p>
                  </a:txBody>
                  <a:tcPr anchor="ctr"/>
                </a:tc>
                <a:tc>
                  <a:txBody>
                    <a:bodyPr/>
                    <a:lstStyle/>
                    <a:p>
                      <a:pPr algn="l"/>
                      <a:r>
                        <a:rPr lang="en-US" sz="1800" dirty="0" smtClean="0"/>
                        <a:t>Pressure</a:t>
                      </a:r>
                      <a:r>
                        <a:rPr lang="en-US" sz="1800" baseline="0" dirty="0" smtClean="0"/>
                        <a:t> support requirements</a:t>
                      </a:r>
                      <a:endParaRPr lang="en-US" sz="1800" dirty="0"/>
                    </a:p>
                  </a:txBody>
                  <a:tcPr anchor="ctr"/>
                </a:tc>
                <a:extLst>
                  <a:ext uri="{0D108BD9-81ED-4DB2-BD59-A6C34878D82A}">
                    <a16:rowId xmlns="" xmlns:a16="http://schemas.microsoft.com/office/drawing/2014/main" val="10000"/>
                  </a:ext>
                </a:extLst>
              </a:tr>
              <a:tr h="813792">
                <a:tc>
                  <a:txBody>
                    <a:bodyPr/>
                    <a:lstStyle/>
                    <a:p>
                      <a:pPr algn="l"/>
                      <a:r>
                        <a:rPr lang="en-US" sz="1600" dirty="0" smtClean="0"/>
                        <a:t> OSA </a:t>
                      </a:r>
                      <a:endParaRPr lang="en-US" sz="1600" dirty="0"/>
                    </a:p>
                  </a:txBody>
                  <a:tcPr anchor="ctr"/>
                </a:tc>
                <a:tc>
                  <a:txBody>
                    <a:bodyPr/>
                    <a:lstStyle/>
                    <a:p>
                      <a:pPr algn="l"/>
                      <a:r>
                        <a:rPr lang="en-US" sz="1600" dirty="0" smtClean="0"/>
                        <a:t>CPAP/REMstar Auto</a:t>
                      </a:r>
                      <a:endParaRPr lang="en-US" sz="1600" dirty="0"/>
                    </a:p>
                  </a:txBody>
                  <a:tcPr anchor="ctr"/>
                </a:tc>
                <a:tc>
                  <a:txBody>
                    <a:bodyPr/>
                    <a:lstStyle/>
                    <a:p>
                      <a:pPr algn="l"/>
                      <a:r>
                        <a:rPr lang="en-US" sz="1600" dirty="0" smtClean="0"/>
                        <a:t>Low</a:t>
                      </a:r>
                      <a:r>
                        <a:rPr lang="en-US" sz="1600" baseline="0" dirty="0" smtClean="0"/>
                        <a:t> to none</a:t>
                      </a:r>
                      <a:endParaRPr lang="en-US" sz="1600" dirty="0"/>
                    </a:p>
                  </a:txBody>
                  <a:tcPr anchor="ctr"/>
                </a:tc>
                <a:extLst>
                  <a:ext uri="{0D108BD9-81ED-4DB2-BD59-A6C34878D82A}">
                    <a16:rowId xmlns="" xmlns:a16="http://schemas.microsoft.com/office/drawing/2014/main" val="10001"/>
                  </a:ext>
                </a:extLst>
              </a:tr>
              <a:tr h="1008112">
                <a:tc>
                  <a:txBody>
                    <a:bodyPr/>
                    <a:lstStyle/>
                    <a:p>
                      <a:pPr algn="l"/>
                      <a:r>
                        <a:rPr lang="en-US" sz="1600" dirty="0" smtClean="0"/>
                        <a:t>Cardiac</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Servo-Ventilation / BiPAP AutoSV</a:t>
                      </a:r>
                    </a:p>
                    <a:p>
                      <a:pPr algn="l"/>
                      <a:endParaRPr lang="en-US" sz="1600" baseline="0" dirty="0" smtClean="0"/>
                    </a:p>
                  </a:txBody>
                  <a:tcPr anchor="ctr"/>
                </a:tc>
                <a:tc>
                  <a:txBody>
                    <a:bodyPr/>
                    <a:lstStyle/>
                    <a:p>
                      <a:pPr algn="l"/>
                      <a:r>
                        <a:rPr lang="en-US" sz="1600" dirty="0" smtClean="0"/>
                        <a:t>Dynamically</a:t>
                      </a:r>
                      <a:r>
                        <a:rPr lang="en-US" sz="1600" baseline="0" dirty="0" smtClean="0"/>
                        <a:t> applied </a:t>
                      </a:r>
                    </a:p>
                    <a:p>
                      <a:pPr algn="l"/>
                      <a:r>
                        <a:rPr lang="en-US" sz="1600" baseline="0" dirty="0" smtClean="0"/>
                        <a:t>pressure support</a:t>
                      </a:r>
                      <a:endParaRPr lang="en-US" sz="1600" dirty="0"/>
                    </a:p>
                  </a:txBody>
                  <a:tcPr anchor="ctr"/>
                </a:tc>
                <a:extLst>
                  <a:ext uri="{0D108BD9-81ED-4DB2-BD59-A6C34878D82A}">
                    <a16:rowId xmlns="" xmlns:a16="http://schemas.microsoft.com/office/drawing/2014/main" val="10002"/>
                  </a:ext>
                </a:extLst>
              </a:tr>
              <a:tr h="1080120">
                <a:tc>
                  <a:txBody>
                    <a:bodyPr/>
                    <a:lstStyle/>
                    <a:p>
                      <a:pPr algn="l"/>
                      <a:r>
                        <a:rPr lang="en-US" sz="1600" dirty="0" smtClean="0"/>
                        <a:t>Respiratory insufficiency</a:t>
                      </a:r>
                      <a:endParaRPr lang="en-US"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AVAPS-AE / Trilogy, BiPAP</a:t>
                      </a:r>
                      <a:r>
                        <a:rPr lang="en-US" sz="1600" baseline="0" dirty="0" smtClean="0"/>
                        <a:t> A40</a:t>
                      </a:r>
                      <a:endParaRPr lang="en-US" sz="1600" dirty="0" smtClean="0"/>
                    </a:p>
                    <a:p>
                      <a:pPr algn="l"/>
                      <a:endParaRPr lang="en-US" sz="1600" dirty="0" smtClean="0"/>
                    </a:p>
                  </a:txBody>
                  <a:tcPr anchor="ctr"/>
                </a:tc>
                <a:tc>
                  <a:txBody>
                    <a:bodyPr/>
                    <a:lstStyle/>
                    <a:p>
                      <a:pPr algn="l"/>
                      <a:r>
                        <a:rPr lang="en-US" sz="1600" dirty="0" smtClean="0"/>
                        <a:t>High</a:t>
                      </a:r>
                      <a:r>
                        <a:rPr lang="en-US" sz="1600" baseline="0" dirty="0" smtClean="0"/>
                        <a:t> levels of pressure support</a:t>
                      </a:r>
                      <a:endParaRPr lang="en-US" sz="1600" dirty="0" smtClean="0"/>
                    </a:p>
                  </a:txBody>
                  <a:tcPr anchor="ctr"/>
                </a:tc>
                <a:extLst>
                  <a:ext uri="{0D108BD9-81ED-4DB2-BD59-A6C34878D82A}">
                    <a16:rowId xmlns="" xmlns:a16="http://schemas.microsoft.com/office/drawing/2014/main" val="10003"/>
                  </a:ext>
                </a:extLst>
              </a:tr>
            </a:tbl>
          </a:graphicData>
        </a:graphic>
      </p:graphicFrame>
      <p:sp>
        <p:nvSpPr>
          <p:cNvPr id="18" name="Oval 17"/>
          <p:cNvSpPr/>
          <p:nvPr>
            <p:custDataLst>
              <p:tags r:id="rId4"/>
            </p:custDataLst>
          </p:nvPr>
        </p:nvSpPr>
        <p:spPr bwMode="auto">
          <a:xfrm>
            <a:off x="5736003" y="4361603"/>
            <a:ext cx="2952328" cy="1080120"/>
          </a:xfrm>
          <a:prstGeom prst="ellipse">
            <a:avLst/>
          </a:prstGeom>
          <a:solidFill>
            <a:schemeClr val="lt1">
              <a:alpha val="0"/>
            </a:schemeClr>
          </a:solidFill>
          <a:ln>
            <a:solidFill>
              <a:srgbClr val="00B05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3" name="Slide Number Placeholder 2"/>
          <p:cNvSpPr>
            <a:spLocks noGrp="1"/>
          </p:cNvSpPr>
          <p:nvPr>
            <p:ph type="sldNum" sz="quarter" idx="10"/>
          </p:nvPr>
        </p:nvSpPr>
        <p:spPr/>
        <p:txBody>
          <a:bodyPr/>
          <a:lstStyle/>
          <a:p>
            <a:fld id="{20117264-5BBD-4983-BABC-9839F1C1C1E6}" type="slidenum">
              <a:rPr lang="en-US" smtClean="0"/>
              <a:pPr/>
              <a:t>4</a:t>
            </a:fld>
            <a:endParaRPr lang="en-US" dirty="0"/>
          </a:p>
        </p:txBody>
      </p:sp>
    </p:spTree>
    <p:custDataLst>
      <p:tags r:id="rId1"/>
    </p:custDataLst>
    <p:extLst>
      <p:ext uri="{BB962C8B-B14F-4D97-AF65-F5344CB8AC3E}">
        <p14:creationId xmlns="" xmlns:p14="http://schemas.microsoft.com/office/powerpoint/2010/main" val="172158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custDataLst>
              <p:tags r:id="rId2"/>
            </p:custDataLst>
          </p:nvPr>
        </p:nvSpPr>
        <p:spPr bwMode="auto">
          <a:xfrm>
            <a:off x="248096" y="1340769"/>
            <a:ext cx="8654652" cy="5101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grpSp>
        <p:nvGrpSpPr>
          <p:cNvPr id="43" name="Group 42"/>
          <p:cNvGrpSpPr/>
          <p:nvPr/>
        </p:nvGrpSpPr>
        <p:grpSpPr>
          <a:xfrm>
            <a:off x="395536" y="1700808"/>
            <a:ext cx="8064896" cy="4143552"/>
            <a:chOff x="4834771" y="1772817"/>
            <a:chExt cx="4237221" cy="3157792"/>
          </a:xfrm>
        </p:grpSpPr>
        <p:grpSp>
          <p:nvGrpSpPr>
            <p:cNvPr id="40" name="Group 39"/>
            <p:cNvGrpSpPr/>
            <p:nvPr/>
          </p:nvGrpSpPr>
          <p:grpSpPr>
            <a:xfrm>
              <a:off x="4834771" y="1772817"/>
              <a:ext cx="4237221" cy="1530466"/>
              <a:chOff x="4834771" y="1772817"/>
              <a:chExt cx="4237221" cy="1530466"/>
            </a:xfrm>
          </p:grpSpPr>
          <p:sp>
            <p:nvSpPr>
              <p:cNvPr id="37" name="TextBox 36"/>
              <p:cNvSpPr txBox="1"/>
              <p:nvPr>
                <p:custDataLst>
                  <p:tags r:id="rId7"/>
                </p:custDataLst>
              </p:nvPr>
            </p:nvSpPr>
            <p:spPr>
              <a:xfrm rot="16200000">
                <a:off x="4427984" y="2179604"/>
                <a:ext cx="1152128" cy="338554"/>
              </a:xfrm>
              <a:prstGeom prst="rect">
                <a:avLst/>
              </a:prstGeom>
              <a:noFill/>
            </p:spPr>
            <p:txBody>
              <a:bodyPr wrap="square" rtlCol="0">
                <a:spAutoFit/>
              </a:bodyPr>
              <a:lstStyle/>
              <a:p>
                <a:r>
                  <a:rPr lang="en-US" sz="1600" b="1" dirty="0" smtClean="0"/>
                  <a:t>Flow</a:t>
                </a:r>
                <a:endParaRPr lang="en-US" sz="1600" b="1" dirty="0"/>
              </a:p>
            </p:txBody>
          </p:sp>
          <p:pic>
            <p:nvPicPr>
              <p:cNvPr id="1027" name="Picture 3"/>
              <p:cNvPicPr>
                <a:picLocks noChangeAspect="1" noChangeArrowheads="1"/>
              </p:cNvPicPr>
              <p:nvPr>
                <p:custDataLst>
                  <p:tags r:id="rId8"/>
                </p:custDataLst>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292080" y="1844824"/>
                <a:ext cx="3779912" cy="14584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42" name="Group 41"/>
            <p:cNvGrpSpPr/>
            <p:nvPr/>
          </p:nvGrpSpPr>
          <p:grpSpPr>
            <a:xfrm>
              <a:off x="4835503" y="3429000"/>
              <a:ext cx="4219229" cy="1501609"/>
              <a:chOff x="4835503" y="3429000"/>
              <a:chExt cx="4219229" cy="1501609"/>
            </a:xfrm>
          </p:grpSpPr>
          <p:sp>
            <p:nvSpPr>
              <p:cNvPr id="39" name="TextBox 38"/>
              <p:cNvSpPr txBox="1"/>
              <p:nvPr>
                <p:custDataLst>
                  <p:tags r:id="rId5"/>
                </p:custDataLst>
              </p:nvPr>
            </p:nvSpPr>
            <p:spPr>
              <a:xfrm rot="16200000">
                <a:off x="4348064" y="3916439"/>
                <a:ext cx="1313431" cy="338554"/>
              </a:xfrm>
              <a:prstGeom prst="rect">
                <a:avLst/>
              </a:prstGeom>
              <a:noFill/>
            </p:spPr>
            <p:txBody>
              <a:bodyPr wrap="square" rtlCol="0">
                <a:spAutoFit/>
              </a:bodyPr>
              <a:lstStyle/>
              <a:p>
                <a:r>
                  <a:rPr lang="en-US" sz="1600" b="1" dirty="0" smtClean="0"/>
                  <a:t>Pressure</a:t>
                </a:r>
                <a:endParaRPr lang="en-US" sz="1600" b="1" dirty="0"/>
              </a:p>
            </p:txBody>
          </p:sp>
          <p:pic>
            <p:nvPicPr>
              <p:cNvPr id="1028" name="Picture 4"/>
              <p:cNvPicPr>
                <a:picLocks noChangeAspect="1" noChangeArrowheads="1"/>
              </p:cNvPicPr>
              <p:nvPr>
                <p:custDataLst>
                  <p:tags r:id="rId6"/>
                </p:custDataLst>
              </p:nvPr>
            </p:nvPicPr>
            <p:blipFill>
              <a:blip r:embed="rId12" cstate="print">
                <a:extLst>
                  <a:ext uri="{28A0092B-C50C-407E-A947-70E740481C1C}">
                    <a14:useLocalDpi xmlns="" xmlns:a14="http://schemas.microsoft.com/office/drawing/2010/main" val="0"/>
                  </a:ext>
                </a:extLst>
              </a:blip>
              <a:srcRect/>
              <a:stretch>
                <a:fillRect/>
              </a:stretch>
            </p:blipFill>
            <p:spPr bwMode="auto">
              <a:xfrm>
                <a:off x="5292080" y="3429000"/>
                <a:ext cx="3762652" cy="1501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sp>
        <p:nvSpPr>
          <p:cNvPr id="8" name="TextBox 7"/>
          <p:cNvSpPr txBox="1"/>
          <p:nvPr>
            <p:custDataLst>
              <p:tags r:id="rId3"/>
            </p:custDataLst>
          </p:nvPr>
        </p:nvSpPr>
        <p:spPr>
          <a:xfrm>
            <a:off x="248096" y="6103241"/>
            <a:ext cx="864300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smtClean="0"/>
              <a:t>Forced oscillation </a:t>
            </a:r>
            <a:r>
              <a:rPr lang="en-US" sz="1600" dirty="0"/>
              <a:t>t</a:t>
            </a:r>
            <a:r>
              <a:rPr lang="en-US" sz="1600" dirty="0" smtClean="0"/>
              <a:t>echnique (FOT) at 5 Hz,  1 cm amplitude during EPAP</a:t>
            </a:r>
            <a:endParaRPr lang="en-US" sz="1600" dirty="0"/>
          </a:p>
        </p:txBody>
      </p:sp>
      <p:sp>
        <p:nvSpPr>
          <p:cNvPr id="41" name="Title 1"/>
          <p:cNvSpPr txBox="1">
            <a:spLocks/>
          </p:cNvSpPr>
          <p:nvPr>
            <p:custDataLst>
              <p:tags r:id="rId4"/>
            </p:custDataLst>
          </p:nvPr>
        </p:nvSpPr>
        <p:spPr bwMode="auto">
          <a:xfrm>
            <a:off x="248096" y="624688"/>
            <a:ext cx="8359775" cy="457200"/>
          </a:xfrm>
          <a:prstGeom prst="rect">
            <a:avLst/>
          </a:prstGeom>
          <a:noFill/>
          <a:ln w="0">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0">
                <a:solidFill>
                  <a:srgbClr val="000000"/>
                </a:solidFill>
                <a:miter lim="800000"/>
                <a:headEnd/>
                <a:tailEnd/>
              </a14:hiddenLine>
            </a:ext>
            <a:ext uri="{AF507438-7753-43E0-B8FC-AC1667EBCBE1}">
              <a14:hiddenEffects xmlns="" xmlns:a14="http://schemas.microsoft.com/office/drawing/2010/main">
                <a:effectLst>
                  <a:outerShdw blurRad="63500" rotWithShape="0">
                    <a:scrgbClr r="0" g="0" b="0"/>
                  </a:outerShdw>
                </a:effectLst>
              </a14:hiddenEffects>
            </a:ext>
            <a:ext uri="{53640926-AAD7-44D8-BBD7-CCE9431645EC}">
              <a14:shadowObscured xmlns="" xmlns:a14="http://schemas.microsoft.com/office/drawing/2010/main"/>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0" i="0" u="none">
                <a:solidFill>
                  <a:srgbClr val="000000"/>
                </a:solidFill>
                <a:latin typeface="Arial"/>
                <a:ea typeface="+mj-ea"/>
                <a:cs typeface="+mj-cs"/>
              </a:defRPr>
            </a:lvl1pPr>
            <a:lvl2pPr algn="l" rtl="0" eaLnBrk="0" fontAlgn="base" hangingPunct="0">
              <a:spcBef>
                <a:spcPct val="0"/>
              </a:spcBef>
              <a:spcAft>
                <a:spcPct val="0"/>
              </a:spcAft>
              <a:defRPr sz="3000">
                <a:solidFill>
                  <a:srgbClr val="000000"/>
                </a:solidFill>
                <a:latin typeface="Arial" charset="0"/>
              </a:defRPr>
            </a:lvl2pPr>
            <a:lvl3pPr algn="l" rtl="0" eaLnBrk="0" fontAlgn="base" hangingPunct="0">
              <a:spcBef>
                <a:spcPct val="0"/>
              </a:spcBef>
              <a:spcAft>
                <a:spcPct val="0"/>
              </a:spcAft>
              <a:defRPr sz="3000">
                <a:solidFill>
                  <a:srgbClr val="000000"/>
                </a:solidFill>
                <a:latin typeface="Arial" charset="0"/>
              </a:defRPr>
            </a:lvl3pPr>
            <a:lvl4pPr algn="l" rtl="0" eaLnBrk="0" fontAlgn="base" hangingPunct="0">
              <a:spcBef>
                <a:spcPct val="0"/>
              </a:spcBef>
              <a:spcAft>
                <a:spcPct val="0"/>
              </a:spcAft>
              <a:defRPr sz="3000">
                <a:solidFill>
                  <a:srgbClr val="000000"/>
                </a:solidFill>
                <a:latin typeface="Arial" charset="0"/>
              </a:defRPr>
            </a:lvl4pPr>
            <a:lvl5pPr algn="l" rtl="0" eaLnBrk="0" fontAlgn="base" hangingPunct="0">
              <a:spcBef>
                <a:spcPct val="0"/>
              </a:spcBef>
              <a:spcAft>
                <a:spcPct val="0"/>
              </a:spcAft>
              <a:defRPr sz="3000">
                <a:solidFill>
                  <a:srgbClr val="000000"/>
                </a:solidFill>
                <a:latin typeface="Arial" charset="0"/>
              </a:defRPr>
            </a:lvl5pPr>
            <a:lvl6pPr marL="457200" algn="l" rtl="0" fontAlgn="base">
              <a:spcBef>
                <a:spcPct val="0"/>
              </a:spcBef>
              <a:spcAft>
                <a:spcPct val="0"/>
              </a:spcAft>
              <a:defRPr sz="3000">
                <a:solidFill>
                  <a:srgbClr val="000000"/>
                </a:solidFill>
                <a:latin typeface="Arial" charset="0"/>
              </a:defRPr>
            </a:lvl6pPr>
            <a:lvl7pPr marL="914400" algn="l" rtl="0" fontAlgn="base">
              <a:spcBef>
                <a:spcPct val="0"/>
              </a:spcBef>
              <a:spcAft>
                <a:spcPct val="0"/>
              </a:spcAft>
              <a:defRPr sz="3000">
                <a:solidFill>
                  <a:srgbClr val="000000"/>
                </a:solidFill>
                <a:latin typeface="Arial" charset="0"/>
              </a:defRPr>
            </a:lvl7pPr>
            <a:lvl8pPr marL="1371600" algn="l" rtl="0" fontAlgn="base">
              <a:spcBef>
                <a:spcPct val="0"/>
              </a:spcBef>
              <a:spcAft>
                <a:spcPct val="0"/>
              </a:spcAft>
              <a:defRPr sz="3000">
                <a:solidFill>
                  <a:srgbClr val="000000"/>
                </a:solidFill>
                <a:latin typeface="Arial" charset="0"/>
              </a:defRPr>
            </a:lvl8pPr>
            <a:lvl9pPr marL="1828800" algn="l" rtl="0" fontAlgn="base">
              <a:spcBef>
                <a:spcPct val="0"/>
              </a:spcBef>
              <a:spcAft>
                <a:spcPct val="0"/>
              </a:spcAft>
              <a:defRPr sz="3000">
                <a:solidFill>
                  <a:srgbClr val="000000"/>
                </a:solidFill>
                <a:latin typeface="Arial" charset="0"/>
              </a:defRPr>
            </a:lvl9pPr>
          </a:lstStyle>
          <a:p>
            <a:pPr>
              <a:spcBef>
                <a:spcPts val="0"/>
              </a:spcBef>
              <a:spcAft>
                <a:spcPts val="0"/>
              </a:spcAft>
            </a:pPr>
            <a:r>
              <a:rPr lang="en-US" sz="3200" dirty="0" smtClean="0">
                <a:solidFill>
                  <a:schemeClr val="tx1"/>
                </a:solidFill>
              </a:rPr>
              <a:t>Forced Oscillation Technique - FOT</a:t>
            </a:r>
            <a:endParaRPr lang="en-US" sz="2000" dirty="0">
              <a:solidFill>
                <a:schemeClr val="tx1"/>
              </a:solidFill>
            </a:endParaRPr>
          </a:p>
        </p:txBody>
      </p:sp>
      <p:sp>
        <p:nvSpPr>
          <p:cNvPr id="4" name="Slide Number Placeholder 3"/>
          <p:cNvSpPr>
            <a:spLocks noGrp="1"/>
          </p:cNvSpPr>
          <p:nvPr>
            <p:ph type="sldNum" sz="quarter" idx="10"/>
          </p:nvPr>
        </p:nvSpPr>
        <p:spPr/>
        <p:txBody>
          <a:bodyPr/>
          <a:lstStyle/>
          <a:p>
            <a:fld id="{20117264-5BBD-4983-BABC-9839F1C1C1E6}" type="slidenum">
              <a:rPr lang="en-US" smtClean="0"/>
              <a:pPr/>
              <a:t>5</a:t>
            </a:fld>
            <a:endParaRPr lang="en-US" dirty="0"/>
          </a:p>
        </p:txBody>
      </p:sp>
    </p:spTree>
    <p:custDataLst>
      <p:tags r:id="rId1"/>
    </p:custDataLst>
    <p:extLst>
      <p:ext uri="{BB962C8B-B14F-4D97-AF65-F5344CB8AC3E}">
        <p14:creationId xmlns="" xmlns:p14="http://schemas.microsoft.com/office/powerpoint/2010/main" val="261166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r>
              <a:rPr lang="en-US" dirty="0" smtClean="0">
                <a:solidFill>
                  <a:schemeClr val="tx1"/>
                </a:solidFill>
              </a:rPr>
              <a:t>Benefits of FOT</a:t>
            </a:r>
            <a:endParaRPr lang="en-US" dirty="0">
              <a:solidFill>
                <a:schemeClr val="tx1"/>
              </a:solidFill>
            </a:endParaRPr>
          </a:p>
        </p:txBody>
      </p:sp>
      <p:sp>
        <p:nvSpPr>
          <p:cNvPr id="3" name="Content Placeholder 2"/>
          <p:cNvSpPr>
            <a:spLocks noGrp="1"/>
          </p:cNvSpPr>
          <p:nvPr>
            <p:ph idx="1"/>
            <p:custDataLst>
              <p:tags r:id="rId3"/>
            </p:custDataLst>
          </p:nvPr>
        </p:nvSpPr>
        <p:spPr>
          <a:xfrm>
            <a:off x="392113" y="1412776"/>
            <a:ext cx="8359775" cy="4683224"/>
          </a:xfrm>
          <a:ln w="0"/>
          <a:effectLst/>
          <a:extLst>
            <a:ext uri="{53640926-AAD7-44D8-BBD7-CCE9431645EC}">
              <a14:shadowObscured xmlns="" xmlns:a14="http://schemas.microsoft.com/office/drawing/2010/main"/>
            </a:ext>
          </a:extLst>
        </p:spPr>
        <p:txBody>
          <a:bodyPr wrap="square" lIns="0" tIns="0" rIns="0" bIns="0"/>
          <a:lstStyle/>
          <a:p>
            <a:r>
              <a:rPr lang="en-US" sz="1800" dirty="0"/>
              <a:t>FOT improves detection of obstructed airways </a:t>
            </a:r>
            <a:r>
              <a:rPr lang="en-US" sz="1800" dirty="0" smtClean="0"/>
              <a:t>at </a:t>
            </a:r>
            <a:r>
              <a:rPr lang="en-US" sz="1800" dirty="0"/>
              <a:t>higher pressure support </a:t>
            </a:r>
            <a:r>
              <a:rPr lang="en-US" sz="1800" dirty="0" smtClean="0"/>
              <a:t>levels</a:t>
            </a:r>
          </a:p>
          <a:p>
            <a:pPr lvl="1"/>
            <a:r>
              <a:rPr lang="en-US" sz="1800" dirty="0" smtClean="0"/>
              <a:t>Not </a:t>
            </a:r>
            <a:r>
              <a:rPr lang="en-US" sz="1800" dirty="0"/>
              <a:t>affected by high levels of pressure </a:t>
            </a:r>
            <a:r>
              <a:rPr lang="en-US" sz="1800" dirty="0" smtClean="0"/>
              <a:t>support</a:t>
            </a:r>
          </a:p>
          <a:p>
            <a:pPr lvl="1"/>
            <a:r>
              <a:rPr lang="en-US" sz="1800" dirty="0" smtClean="0"/>
              <a:t>FOT </a:t>
            </a:r>
            <a:r>
              <a:rPr lang="en-US" sz="1800" dirty="0"/>
              <a:t>measurements taken at end </a:t>
            </a:r>
            <a:r>
              <a:rPr lang="en-US" sz="1800" dirty="0" smtClean="0"/>
              <a:t>exhalation (</a:t>
            </a:r>
            <a:r>
              <a:rPr lang="en-US" sz="1800" dirty="0"/>
              <a:t>10 breaths</a:t>
            </a:r>
            <a:r>
              <a:rPr lang="en-US" sz="1800" dirty="0" smtClean="0"/>
              <a:t>)</a:t>
            </a:r>
          </a:p>
          <a:p>
            <a:pPr lvl="1"/>
            <a:endParaRPr lang="en-US" dirty="0"/>
          </a:p>
          <a:p>
            <a:pPr lvl="1"/>
            <a:endParaRPr lang="en-US" dirty="0"/>
          </a:p>
          <a:p>
            <a:pPr>
              <a:spcBef>
                <a:spcPts val="0"/>
              </a:spcBef>
            </a:pPr>
            <a:endParaRPr lang="en-US" dirty="0"/>
          </a:p>
        </p:txBody>
      </p:sp>
      <p:pic>
        <p:nvPicPr>
          <p:cNvPr id="1027" name="Picture 3"/>
          <p:cNvPicPr>
            <a:picLocks noChangeAspect="1" noChangeArrowheads="1"/>
          </p:cNvPicPr>
          <p:nvPr>
            <p:custDataLst>
              <p:tags r:id="rId4"/>
            </p:custDataLst>
          </p:nvPr>
        </p:nvPicPr>
        <p:blipFill rotWithShape="1">
          <a:blip r:embed="rId19" cstate="print">
            <a:extLst>
              <a:ext uri="{28A0092B-C50C-407E-A947-70E740481C1C}">
                <a14:useLocalDpi xmlns="" xmlns:a14="http://schemas.microsoft.com/office/drawing/2010/main" val="0"/>
              </a:ext>
            </a:extLst>
          </a:blip>
          <a:srcRect b="16678"/>
          <a:stretch/>
        </p:blipFill>
        <p:spPr bwMode="auto">
          <a:xfrm>
            <a:off x="293164" y="2946594"/>
            <a:ext cx="6979240" cy="1274286"/>
          </a:xfrm>
          <a:prstGeom prst="rect">
            <a:avLst/>
          </a:prstGeom>
          <a:ln/>
          <a:extLst/>
        </p:spPr>
        <p:style>
          <a:lnRef idx="2">
            <a:schemeClr val="accent1"/>
          </a:lnRef>
          <a:fillRef idx="1">
            <a:schemeClr val="lt1"/>
          </a:fillRef>
          <a:effectRef idx="0">
            <a:schemeClr val="accent1"/>
          </a:effectRef>
          <a:fontRef idx="minor">
            <a:schemeClr val="dk1"/>
          </a:fontRef>
        </p:style>
      </p:pic>
      <p:grpSp>
        <p:nvGrpSpPr>
          <p:cNvPr id="9" name="Group 8"/>
          <p:cNvGrpSpPr/>
          <p:nvPr/>
        </p:nvGrpSpPr>
        <p:grpSpPr>
          <a:xfrm>
            <a:off x="1349559" y="3151809"/>
            <a:ext cx="4318218" cy="605312"/>
            <a:chOff x="2157986" y="3230917"/>
            <a:chExt cx="4318218" cy="771547"/>
          </a:xfrm>
        </p:grpSpPr>
        <p:sp>
          <p:nvSpPr>
            <p:cNvPr id="7" name="Down Arrow 6"/>
            <p:cNvSpPr/>
            <p:nvPr>
              <p:custDataLst>
                <p:tags r:id="rId12"/>
              </p:custDataLst>
            </p:nvPr>
          </p:nvSpPr>
          <p:spPr>
            <a:xfrm>
              <a:off x="2271405" y="3517927"/>
              <a:ext cx="108251" cy="48453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Down Arrow 10"/>
            <p:cNvSpPr/>
            <p:nvPr>
              <p:custDataLst>
                <p:tags r:id="rId13"/>
              </p:custDataLst>
            </p:nvPr>
          </p:nvSpPr>
          <p:spPr>
            <a:xfrm>
              <a:off x="3513115" y="3517927"/>
              <a:ext cx="108251" cy="48453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Down Arrow 11"/>
            <p:cNvSpPr/>
            <p:nvPr>
              <p:custDataLst>
                <p:tags r:id="rId14"/>
              </p:custDataLst>
            </p:nvPr>
          </p:nvSpPr>
          <p:spPr>
            <a:xfrm>
              <a:off x="4659994" y="3517927"/>
              <a:ext cx="108251" cy="48453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Down Arrow 12"/>
            <p:cNvSpPr/>
            <p:nvPr>
              <p:custDataLst>
                <p:tags r:id="rId15"/>
              </p:custDataLst>
            </p:nvPr>
          </p:nvSpPr>
          <p:spPr>
            <a:xfrm>
              <a:off x="6367953" y="3517927"/>
              <a:ext cx="108251" cy="484537"/>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 name="Rectangle 7"/>
            <p:cNvSpPr/>
            <p:nvPr>
              <p:custDataLst>
                <p:tags r:id="rId16"/>
              </p:custDataLst>
            </p:nvPr>
          </p:nvSpPr>
          <p:spPr>
            <a:xfrm>
              <a:off x="2157986" y="3230917"/>
              <a:ext cx="341761" cy="435862"/>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22"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endParaRPr lang="en-US" sz="1622"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028" name="Picture 4"/>
          <p:cNvPicPr>
            <a:picLocks noChangeAspect="1" noChangeArrowheads="1"/>
          </p:cNvPicPr>
          <p:nvPr>
            <p:custDataLst>
              <p:tags r:id="rId5"/>
            </p:custDataLst>
          </p:nvPr>
        </p:nvPicPr>
        <p:blipFill rotWithShape="1">
          <a:blip r:embed="rId20" cstate="print">
            <a:extLst>
              <a:ext uri="{28A0092B-C50C-407E-A947-70E740481C1C}">
                <a14:useLocalDpi xmlns="" xmlns:a14="http://schemas.microsoft.com/office/drawing/2010/main" val="0"/>
              </a:ext>
            </a:extLst>
          </a:blip>
          <a:srcRect l="24518" t="14336" r="4170" b="25863"/>
          <a:stretch/>
        </p:blipFill>
        <p:spPr bwMode="auto">
          <a:xfrm>
            <a:off x="281877" y="4522441"/>
            <a:ext cx="8568951" cy="1512168"/>
          </a:xfrm>
          <a:prstGeom prst="rect">
            <a:avLst/>
          </a:prstGeom>
          <a:ln/>
          <a:extLst/>
        </p:spPr>
        <p:style>
          <a:lnRef idx="2">
            <a:schemeClr val="accent1"/>
          </a:lnRef>
          <a:fillRef idx="1">
            <a:schemeClr val="lt1"/>
          </a:fillRef>
          <a:effectRef idx="0">
            <a:schemeClr val="accent1"/>
          </a:effectRef>
          <a:fontRef idx="minor">
            <a:schemeClr val="dk1"/>
          </a:fontRef>
        </p:style>
      </p:pic>
      <p:cxnSp>
        <p:nvCxnSpPr>
          <p:cNvPr id="14" name="Straight Connector 13"/>
          <p:cNvCxnSpPr/>
          <p:nvPr>
            <p:custDataLst>
              <p:tags r:id="rId6"/>
            </p:custDataLst>
          </p:nvPr>
        </p:nvCxnSpPr>
        <p:spPr bwMode="auto">
          <a:xfrm>
            <a:off x="278368" y="5506156"/>
            <a:ext cx="8568951"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2" name="Rectangle 21"/>
          <p:cNvSpPr/>
          <p:nvPr>
            <p:custDataLst>
              <p:tags r:id="rId7"/>
            </p:custDataLst>
          </p:nvPr>
        </p:nvSpPr>
        <p:spPr>
          <a:xfrm>
            <a:off x="2589355" y="3149401"/>
            <a:ext cx="341761" cy="34195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22"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endParaRPr lang="en-US" sz="1622"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3" name="Rectangle 22"/>
          <p:cNvSpPr/>
          <p:nvPr>
            <p:custDataLst>
              <p:tags r:id="rId8"/>
            </p:custDataLst>
          </p:nvPr>
        </p:nvSpPr>
        <p:spPr>
          <a:xfrm>
            <a:off x="3734811" y="3143793"/>
            <a:ext cx="341761" cy="34195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22"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endParaRPr lang="en-US" sz="1622"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4" name="Rectangle 23"/>
          <p:cNvSpPr/>
          <p:nvPr>
            <p:custDataLst>
              <p:tags r:id="rId9"/>
            </p:custDataLst>
          </p:nvPr>
        </p:nvSpPr>
        <p:spPr>
          <a:xfrm>
            <a:off x="5442770" y="3149945"/>
            <a:ext cx="341761" cy="341953"/>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22"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endParaRPr lang="en-US" sz="1622"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custDataLst>
              <p:tags r:id="rId10"/>
            </p:custDataLst>
          </p:nvPr>
        </p:nvSpPr>
        <p:spPr>
          <a:xfrm>
            <a:off x="7649341" y="3570089"/>
            <a:ext cx="121845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t>Increase in EPAP by 1 cm H</a:t>
            </a:r>
            <a:r>
              <a:rPr lang="en-US" sz="1400" baseline="-25000" dirty="0" smtClean="0"/>
              <a:t>2</a:t>
            </a:r>
            <a:r>
              <a:rPr lang="en-US" sz="1400" dirty="0" smtClean="0"/>
              <a:t>O s</a:t>
            </a:r>
            <a:endParaRPr lang="en-US" sz="1400" dirty="0"/>
          </a:p>
        </p:txBody>
      </p:sp>
      <p:cxnSp>
        <p:nvCxnSpPr>
          <p:cNvPr id="26" name="Straight Arrow Connector 25"/>
          <p:cNvCxnSpPr/>
          <p:nvPr>
            <p:custDataLst>
              <p:tags r:id="rId11"/>
            </p:custDataLst>
          </p:nvPr>
        </p:nvCxnSpPr>
        <p:spPr bwMode="auto">
          <a:xfrm flipH="1">
            <a:off x="5838657" y="4308753"/>
            <a:ext cx="1810684" cy="1197403"/>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64230A6-E906-416A-BED2-3FC1D2432631}" type="slidenum">
              <a:rPr lang="en-US" smtClean="0"/>
              <a:pPr/>
              <a:t>6</a:t>
            </a:fld>
            <a:endParaRPr lang="en-US" dirty="0"/>
          </a:p>
        </p:txBody>
      </p:sp>
    </p:spTree>
    <p:custDataLst>
      <p:tags r:id="rId1"/>
    </p:custDataLst>
    <p:extLst>
      <p:ext uri="{BB962C8B-B14F-4D97-AF65-F5344CB8AC3E}">
        <p14:creationId xmlns="" xmlns:p14="http://schemas.microsoft.com/office/powerpoint/2010/main" val="2337075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tabLst>
                <a:tab pos="174625" algn="l"/>
              </a:tabLst>
            </a:pPr>
            <a:r>
              <a:rPr lang="en-US" dirty="0" smtClean="0">
                <a:solidFill>
                  <a:schemeClr val="tx1"/>
                </a:solidFill>
              </a:rPr>
              <a:t>FOT – Flow resulting from pressure</a:t>
            </a:r>
            <a:endParaRPr lang="en-US" dirty="0">
              <a:solidFill>
                <a:schemeClr val="tx1"/>
              </a:solidFill>
            </a:endParaRPr>
          </a:p>
        </p:txBody>
      </p:sp>
      <p:grpSp>
        <p:nvGrpSpPr>
          <p:cNvPr id="5" name="Group 4"/>
          <p:cNvGrpSpPr/>
          <p:nvPr/>
        </p:nvGrpSpPr>
        <p:grpSpPr>
          <a:xfrm>
            <a:off x="539552" y="1562547"/>
            <a:ext cx="8174306" cy="4421361"/>
            <a:chOff x="611560" y="1770172"/>
            <a:chExt cx="7776864" cy="4207981"/>
          </a:xfrm>
        </p:grpSpPr>
        <p:pic>
          <p:nvPicPr>
            <p:cNvPr id="1026" name="Picture 2"/>
            <p:cNvPicPr>
              <a:picLocks noChangeAspect="1" noChangeArrowheads="1"/>
            </p:cNvPicPr>
            <p:nvPr>
              <p:custDataLst>
                <p:tags r:id="rId5"/>
              </p:custDataLst>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11560" y="1916832"/>
              <a:ext cx="7776864" cy="4061321"/>
            </a:xfrm>
            <a:prstGeom prst="rect">
              <a:avLst/>
            </a:prstGeom>
            <a:ln/>
            <a:extLst/>
          </p:spPr>
          <p:style>
            <a:lnRef idx="2">
              <a:schemeClr val="accent1"/>
            </a:lnRef>
            <a:fillRef idx="1">
              <a:schemeClr val="lt1"/>
            </a:fillRef>
            <a:effectRef idx="0">
              <a:schemeClr val="accent1"/>
            </a:effectRef>
            <a:fontRef idx="minor">
              <a:schemeClr val="dk1"/>
            </a:fontRef>
          </p:style>
        </p:pic>
        <p:sp>
          <p:nvSpPr>
            <p:cNvPr id="6" name="Oval 5"/>
            <p:cNvSpPr/>
            <p:nvPr>
              <p:custDataLst>
                <p:tags r:id="rId6"/>
              </p:custDataLst>
            </p:nvPr>
          </p:nvSpPr>
          <p:spPr bwMode="auto">
            <a:xfrm>
              <a:off x="1907704" y="2924944"/>
              <a:ext cx="1440160" cy="648072"/>
            </a:xfrm>
            <a:prstGeom prst="ellipse">
              <a:avLst/>
            </a:prstGeom>
            <a:solidFill>
              <a:schemeClr val="lt1">
                <a:alpha val="0"/>
              </a:schemeClr>
            </a:solidFill>
            <a:ln w="19050">
              <a:solidFill>
                <a:schemeClr val="accent1">
                  <a:shade val="95000"/>
                  <a:satMod val="105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7" name="Line Callout 2 6"/>
            <p:cNvSpPr/>
            <p:nvPr>
              <p:custDataLst>
                <p:tags r:id="rId7"/>
              </p:custDataLst>
            </p:nvPr>
          </p:nvSpPr>
          <p:spPr bwMode="auto">
            <a:xfrm>
              <a:off x="2044809" y="1770172"/>
              <a:ext cx="1404156" cy="432048"/>
            </a:xfrm>
            <a:prstGeom prst="borderCallout2">
              <a:avLst>
                <a:gd name="adj1" fmla="val 102278"/>
                <a:gd name="adj2" fmla="val 44771"/>
                <a:gd name="adj3" fmla="val 160974"/>
                <a:gd name="adj4" fmla="val 36664"/>
                <a:gd name="adj5" fmla="val 260650"/>
                <a:gd name="adj6" fmla="val 38998"/>
              </a:avLst>
            </a:prstGeom>
            <a:ln w="1905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latin typeface="Arial" charset="0"/>
                </a:rPr>
                <a:t>FOT signal</a:t>
              </a:r>
              <a:endParaRPr lang="en-US" sz="1600" b="1" dirty="0">
                <a:latin typeface="Arial" charset="0"/>
              </a:endParaRPr>
            </a:p>
          </p:txBody>
        </p:sp>
      </p:grpSp>
      <p:grpSp>
        <p:nvGrpSpPr>
          <p:cNvPr id="4" name="Group 3"/>
          <p:cNvGrpSpPr/>
          <p:nvPr/>
        </p:nvGrpSpPr>
        <p:grpSpPr>
          <a:xfrm>
            <a:off x="1817768" y="3944554"/>
            <a:ext cx="1752200" cy="1495111"/>
            <a:chOff x="1741695" y="4019308"/>
            <a:chExt cx="1752200" cy="1495111"/>
          </a:xfrm>
          <a:solidFill>
            <a:schemeClr val="lt1">
              <a:alpha val="0"/>
            </a:schemeClr>
          </a:solidFill>
        </p:grpSpPr>
        <p:sp>
          <p:nvSpPr>
            <p:cNvPr id="9" name="Oval 8"/>
            <p:cNvSpPr/>
            <p:nvPr>
              <p:custDataLst>
                <p:tags r:id="rId3"/>
              </p:custDataLst>
            </p:nvPr>
          </p:nvSpPr>
          <p:spPr bwMode="auto">
            <a:xfrm rot="20470255">
              <a:off x="1833678" y="4866347"/>
              <a:ext cx="1660217" cy="648072"/>
            </a:xfrm>
            <a:prstGeom prst="ellipse">
              <a:avLst/>
            </a:prstGeom>
            <a:grpFill/>
            <a:ln w="1905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10" name="Line Callout 2 9"/>
            <p:cNvSpPr/>
            <p:nvPr>
              <p:custDataLst>
                <p:tags r:id="rId4"/>
              </p:custDataLst>
            </p:nvPr>
          </p:nvSpPr>
          <p:spPr bwMode="auto">
            <a:xfrm>
              <a:off x="1741695" y="4019308"/>
              <a:ext cx="1704195" cy="475183"/>
            </a:xfrm>
            <a:prstGeom prst="borderCallout2">
              <a:avLst>
                <a:gd name="adj1" fmla="val 98170"/>
                <a:gd name="adj2" fmla="val 10064"/>
                <a:gd name="adj3" fmla="val 161164"/>
                <a:gd name="adj4" fmla="val 19215"/>
                <a:gd name="adj5" fmla="val 187818"/>
                <a:gd name="adj6" fmla="val 42659"/>
              </a:avLst>
            </a:prstGeom>
            <a:ln w="1905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b="1" dirty="0" smtClean="0">
                  <a:latin typeface="Arial" charset="0"/>
                </a:rPr>
                <a:t>Resulting flow</a:t>
              </a:r>
              <a:endParaRPr lang="en-US" sz="1600" b="1" dirty="0">
                <a:latin typeface="Arial" charset="0"/>
              </a:endParaRPr>
            </a:p>
          </p:txBody>
        </p:sp>
      </p:grpSp>
      <p:sp>
        <p:nvSpPr>
          <p:cNvPr id="8" name="Slide Number Placeholder 7"/>
          <p:cNvSpPr>
            <a:spLocks noGrp="1"/>
          </p:cNvSpPr>
          <p:nvPr>
            <p:ph type="sldNum" sz="quarter" idx="10"/>
          </p:nvPr>
        </p:nvSpPr>
        <p:spPr/>
        <p:txBody>
          <a:bodyPr/>
          <a:lstStyle/>
          <a:p>
            <a:fld id="{20117264-5BBD-4983-BABC-9839F1C1C1E6}" type="slidenum">
              <a:rPr lang="en-US" smtClean="0"/>
              <a:pPr/>
              <a:t>7</a:t>
            </a:fld>
            <a:endParaRPr lang="en-US" dirty="0"/>
          </a:p>
        </p:txBody>
      </p:sp>
    </p:spTree>
    <p:custDataLst>
      <p:tags r:id="rId1"/>
    </p:custDataLst>
    <p:extLst>
      <p:ext uri="{BB962C8B-B14F-4D97-AF65-F5344CB8AC3E}">
        <p14:creationId xmlns="" xmlns:p14="http://schemas.microsoft.com/office/powerpoint/2010/main" val="260855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3" y="565150"/>
            <a:ext cx="8359775" cy="914400"/>
          </a:xfrm>
          <a:ln w="0"/>
          <a:effectLst/>
          <a:extLst>
            <a:ext uri="{53640926-AAD7-44D8-BBD7-CCE9431645EC}">
              <a14:shadowObscured xmlns="" xmlns:a14="http://schemas.microsoft.com/office/drawing/2010/main"/>
            </a:ext>
          </a:extLst>
        </p:spPr>
        <p:txBody>
          <a:bodyPr wrap="square" lIns="0" tIns="0" rIns="0" bIns="0" anchor="t"/>
          <a:lstStyle/>
          <a:p>
            <a:pPr>
              <a:spcBef>
                <a:spcPts val="0"/>
              </a:spcBef>
              <a:spcAft>
                <a:spcPts val="0"/>
              </a:spcAft>
            </a:pPr>
            <a:r>
              <a:rPr lang="en-US" dirty="0" smtClean="0"/>
              <a:t>FOT </a:t>
            </a:r>
            <a:r>
              <a:rPr lang="en-US" dirty="0" smtClean="0">
                <a:cs typeface="Arial"/>
              </a:rPr>
              <a:t>–</a:t>
            </a:r>
            <a:r>
              <a:rPr lang="en-US" dirty="0" smtClean="0"/>
              <a:t> Patent vs. obstructed </a:t>
            </a:r>
            <a:r>
              <a:rPr lang="en-US" dirty="0"/>
              <a:t>a</a:t>
            </a:r>
            <a:r>
              <a:rPr lang="en-US" dirty="0" smtClean="0"/>
              <a:t>irway </a:t>
            </a:r>
            <a:endParaRPr lang="en-US" dirty="0"/>
          </a:p>
        </p:txBody>
      </p:sp>
      <p:sp>
        <p:nvSpPr>
          <p:cNvPr id="3" name="Text Placeholder 2"/>
          <p:cNvSpPr>
            <a:spLocks noGrp="1"/>
          </p:cNvSpPr>
          <p:nvPr>
            <p:ph type="body" idx="1"/>
            <p:custDataLst>
              <p:tags r:id="rId3"/>
            </p:custDataLst>
          </p:nvPr>
        </p:nvSpPr>
        <p:spPr>
          <a:xfrm>
            <a:off x="392113" y="1714500"/>
            <a:ext cx="8359775" cy="4381500"/>
          </a:xfrm>
          <a:ln w="0"/>
          <a:effectLst/>
          <a:extLst>
            <a:ext uri="{53640926-AAD7-44D8-BBD7-CCE9431645EC}">
              <a14:shadowObscured xmlns="" xmlns:a14="http://schemas.microsoft.com/office/drawing/2010/main"/>
            </a:ext>
          </a:extLst>
        </p:spPr>
        <p:txBody>
          <a:bodyPr wrap="square" lIns="0" tIns="0" rIns="0" bIns="0"/>
          <a:lstStyle/>
          <a:p>
            <a:endParaRPr lang="en-US" dirty="0"/>
          </a:p>
        </p:txBody>
      </p:sp>
      <p:pic>
        <p:nvPicPr>
          <p:cNvPr id="2050" name="Picture 2"/>
          <p:cNvPicPr>
            <a:picLocks noChangeAspect="1" noChangeArrowheads="1"/>
          </p:cNvPicPr>
          <p:nvPr>
            <p:custDataLst>
              <p:tags r:id="rId4"/>
            </p:custDataLst>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79512" y="1268760"/>
            <a:ext cx="8818837"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custDataLst>
              <p:tags r:id="rId5"/>
            </p:custDataLst>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62026" y="4077072"/>
            <a:ext cx="8916851" cy="2281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custDataLst>
              <p:tags r:id="rId6"/>
            </p:custDataLst>
          </p:nvPr>
        </p:nvSpPr>
        <p:spPr bwMode="auto">
          <a:xfrm>
            <a:off x="463439" y="1123980"/>
            <a:ext cx="2524385" cy="36080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charset="0"/>
              </a:rPr>
              <a:t>Patent/Normal </a:t>
            </a:r>
            <a:r>
              <a:rPr lang="en-US" sz="1600" dirty="0">
                <a:solidFill>
                  <a:srgbClr val="000000"/>
                </a:solidFill>
                <a:latin typeface="Arial" charset="0"/>
              </a:rPr>
              <a:t>a</a:t>
            </a:r>
            <a:r>
              <a:rPr kumimoji="0" lang="en-US" sz="1600" i="0" u="none" strike="noStrike" cap="none" normalizeH="0" baseline="0" dirty="0" smtClean="0">
                <a:ln>
                  <a:noFill/>
                </a:ln>
                <a:solidFill>
                  <a:srgbClr val="000000"/>
                </a:solidFill>
                <a:effectLst/>
                <a:latin typeface="Arial" charset="0"/>
              </a:rPr>
              <a:t>irway</a:t>
            </a:r>
          </a:p>
        </p:txBody>
      </p:sp>
      <p:sp>
        <p:nvSpPr>
          <p:cNvPr id="13" name="Oval 12"/>
          <p:cNvSpPr/>
          <p:nvPr>
            <p:custDataLst>
              <p:tags r:id="rId7"/>
            </p:custDataLst>
          </p:nvPr>
        </p:nvSpPr>
        <p:spPr bwMode="auto">
          <a:xfrm rot="20947247">
            <a:off x="1259632" y="4881202"/>
            <a:ext cx="1836203" cy="708037"/>
          </a:xfrm>
          <a:prstGeom prst="ellipse">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14" name="Line Callout 2 13"/>
          <p:cNvSpPr/>
          <p:nvPr>
            <p:custDataLst>
              <p:tags r:id="rId8"/>
            </p:custDataLst>
          </p:nvPr>
        </p:nvSpPr>
        <p:spPr bwMode="auto">
          <a:xfrm>
            <a:off x="3707904" y="6083077"/>
            <a:ext cx="3816424" cy="379978"/>
          </a:xfrm>
          <a:prstGeom prst="borderCallout2">
            <a:avLst>
              <a:gd name="adj1" fmla="val 48943"/>
              <a:gd name="adj2" fmla="val 316"/>
              <a:gd name="adj3" fmla="val 53761"/>
              <a:gd name="adj4" fmla="val -18322"/>
              <a:gd name="adj5" fmla="val -155671"/>
              <a:gd name="adj6" fmla="val -2895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dirty="0">
                <a:latin typeface="Arial" charset="0"/>
              </a:rPr>
              <a:t>Resulting f</a:t>
            </a:r>
            <a:r>
              <a:rPr lang="en-US" sz="1600" dirty="0" smtClean="0">
                <a:latin typeface="Arial" charset="0"/>
              </a:rPr>
              <a:t>low (higher resistance)</a:t>
            </a:r>
            <a:endParaRPr lang="en-US" sz="1600" dirty="0">
              <a:latin typeface="Arial" charset="0"/>
            </a:endParaRPr>
          </a:p>
        </p:txBody>
      </p:sp>
      <p:sp>
        <p:nvSpPr>
          <p:cNvPr id="15" name="Oval 14"/>
          <p:cNvSpPr/>
          <p:nvPr>
            <p:custDataLst>
              <p:tags r:id="rId9"/>
            </p:custDataLst>
          </p:nvPr>
        </p:nvSpPr>
        <p:spPr bwMode="auto">
          <a:xfrm rot="20894768">
            <a:off x="1412032" y="2132856"/>
            <a:ext cx="2151856" cy="936104"/>
          </a:xfrm>
          <a:prstGeom prst="ellipse">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16" name="Line Callout 2 15"/>
          <p:cNvSpPr/>
          <p:nvPr>
            <p:custDataLst>
              <p:tags r:id="rId10"/>
            </p:custDataLst>
          </p:nvPr>
        </p:nvSpPr>
        <p:spPr bwMode="auto">
          <a:xfrm>
            <a:off x="4720451" y="3570940"/>
            <a:ext cx="3528392" cy="375763"/>
          </a:xfrm>
          <a:prstGeom prst="borderCallout2">
            <a:avLst>
              <a:gd name="adj1" fmla="val 53287"/>
              <a:gd name="adj2" fmla="val -804"/>
              <a:gd name="adj3" fmla="val 54683"/>
              <a:gd name="adj4" fmla="val -16047"/>
              <a:gd name="adj5" fmla="val -178080"/>
              <a:gd name="adj6" fmla="val -45683"/>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sz="1600" dirty="0" smtClean="0">
                <a:latin typeface="Arial" charset="0"/>
              </a:rPr>
              <a:t>Resulting </a:t>
            </a:r>
            <a:r>
              <a:rPr lang="en-US" sz="1600" dirty="0">
                <a:latin typeface="Arial" charset="0"/>
              </a:rPr>
              <a:t>f</a:t>
            </a:r>
            <a:r>
              <a:rPr lang="en-US" sz="1600" dirty="0" smtClean="0">
                <a:latin typeface="Arial" charset="0"/>
              </a:rPr>
              <a:t>low (low resistance)</a:t>
            </a:r>
            <a:endParaRPr lang="en-US" sz="1600" dirty="0">
              <a:latin typeface="Arial" charset="0"/>
            </a:endParaRPr>
          </a:p>
        </p:txBody>
      </p:sp>
      <p:sp>
        <p:nvSpPr>
          <p:cNvPr id="18" name="Rectangle 17"/>
          <p:cNvSpPr/>
          <p:nvPr>
            <p:custDataLst>
              <p:tags r:id="rId11"/>
            </p:custDataLst>
          </p:nvPr>
        </p:nvSpPr>
        <p:spPr bwMode="auto">
          <a:xfrm>
            <a:off x="543173" y="3960468"/>
            <a:ext cx="2156620" cy="36080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rgbClr val="000000"/>
                </a:solidFill>
                <a:effectLst/>
                <a:latin typeface="Arial" charset="0"/>
              </a:rPr>
              <a:t>Obstructed airway</a:t>
            </a:r>
          </a:p>
        </p:txBody>
      </p:sp>
      <p:sp>
        <p:nvSpPr>
          <p:cNvPr id="6" name="Slide Number Placeholder 5"/>
          <p:cNvSpPr>
            <a:spLocks noGrp="1"/>
          </p:cNvSpPr>
          <p:nvPr>
            <p:ph type="sldNum" sz="quarter" idx="10"/>
          </p:nvPr>
        </p:nvSpPr>
        <p:spPr/>
        <p:txBody>
          <a:bodyPr/>
          <a:lstStyle/>
          <a:p>
            <a:fld id="{20117264-5BBD-4983-BABC-9839F1C1C1E6}" type="slidenum">
              <a:rPr lang="en-US" smtClean="0"/>
              <a:pPr/>
              <a:t>8</a:t>
            </a:fld>
            <a:endParaRPr lang="en-US" dirty="0"/>
          </a:p>
        </p:txBody>
      </p:sp>
    </p:spTree>
    <p:custDataLst>
      <p:tags r:id="rId1"/>
    </p:custDataLst>
    <p:extLst>
      <p:ext uri="{BB962C8B-B14F-4D97-AF65-F5344CB8AC3E}">
        <p14:creationId xmlns="" xmlns:p14="http://schemas.microsoft.com/office/powerpoint/2010/main" val="17503508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757605" y="4105656"/>
            <a:ext cx="8385678" cy="144462"/>
            <a:chOff x="477" y="3396"/>
            <a:chExt cx="5229" cy="91"/>
          </a:xfrm>
        </p:grpSpPr>
        <p:sp>
          <p:nvSpPr>
            <p:cNvPr id="29767" name="Line 6"/>
            <p:cNvSpPr>
              <a:spLocks noChangeShapeType="1"/>
            </p:cNvSpPr>
            <p:nvPr/>
          </p:nvSpPr>
          <p:spPr bwMode="auto">
            <a:xfrm flipV="1">
              <a:off x="477" y="3396"/>
              <a:ext cx="5229" cy="19"/>
            </a:xfrm>
            <a:prstGeom prst="line">
              <a:avLst/>
            </a:prstGeom>
            <a:noFill/>
            <a:ln w="28575">
              <a:solidFill>
                <a:srgbClr val="38B0E8"/>
              </a:solidFill>
              <a:round/>
              <a:headEnd/>
              <a:tailEnd/>
            </a:ln>
          </p:spPr>
          <p:txBody>
            <a:bodyPr/>
            <a:lstStyle/>
            <a:p>
              <a:pPr>
                <a:defRPr/>
              </a:pPr>
              <a:endParaRPr lang="en-US" dirty="0">
                <a:latin typeface="+mj-lt"/>
              </a:endParaRPr>
            </a:p>
          </p:txBody>
        </p:sp>
        <p:sp>
          <p:nvSpPr>
            <p:cNvPr id="29768" name="Rectangle 7"/>
            <p:cNvSpPr>
              <a:spLocks noChangeArrowheads="1"/>
            </p:cNvSpPr>
            <p:nvPr/>
          </p:nvSpPr>
          <p:spPr bwMode="auto">
            <a:xfrm>
              <a:off x="479" y="3414"/>
              <a:ext cx="234" cy="73"/>
            </a:xfrm>
            <a:prstGeom prst="rect">
              <a:avLst/>
            </a:prstGeom>
            <a:solidFill>
              <a:srgbClr val="38B0E8"/>
            </a:solidFill>
            <a:ln w="28575" algn="ctr">
              <a:solidFill>
                <a:srgbClr val="38B0E8"/>
              </a:solidFill>
              <a:miter lim="800000"/>
              <a:headEnd/>
              <a:tailEnd/>
            </a:ln>
          </p:spPr>
          <p:txBody>
            <a:bodyPr wrap="none" anchor="ctr"/>
            <a:lstStyle/>
            <a:p>
              <a:pPr>
                <a:defRPr/>
              </a:pPr>
              <a:r>
                <a:rPr lang="fr-FR" sz="800" b="1" dirty="0">
                  <a:solidFill>
                    <a:schemeClr val="bg1"/>
                  </a:solidFill>
                  <a:latin typeface="+mj-lt"/>
                </a:rPr>
                <a:t>EPAP</a:t>
              </a:r>
              <a:endParaRPr lang="fr-FR" b="1" dirty="0">
                <a:solidFill>
                  <a:schemeClr val="bg1"/>
                </a:solidFill>
                <a:latin typeface="+mj-lt"/>
              </a:endParaRPr>
            </a:p>
          </p:txBody>
        </p:sp>
      </p:grpSp>
      <p:grpSp>
        <p:nvGrpSpPr>
          <p:cNvPr id="2" name="Group 2"/>
          <p:cNvGrpSpPr>
            <a:grpSpLocks/>
          </p:cNvGrpSpPr>
          <p:nvPr/>
        </p:nvGrpSpPr>
        <p:grpSpPr bwMode="auto">
          <a:xfrm>
            <a:off x="865" y="4376218"/>
            <a:ext cx="9157789" cy="244475"/>
            <a:chOff x="66" y="3568"/>
            <a:chExt cx="5650" cy="154"/>
          </a:xfrm>
        </p:grpSpPr>
        <p:sp>
          <p:nvSpPr>
            <p:cNvPr id="29769" name="Line 3"/>
            <p:cNvSpPr>
              <a:spLocks noChangeShapeType="1"/>
            </p:cNvSpPr>
            <p:nvPr/>
          </p:nvSpPr>
          <p:spPr bwMode="auto">
            <a:xfrm>
              <a:off x="543" y="3648"/>
              <a:ext cx="5173" cy="0"/>
            </a:xfrm>
            <a:prstGeom prst="line">
              <a:avLst/>
            </a:prstGeom>
            <a:noFill/>
            <a:ln w="38100">
              <a:solidFill>
                <a:srgbClr val="00FF00"/>
              </a:solidFill>
              <a:prstDash val="dash"/>
              <a:round/>
              <a:headEnd/>
              <a:tailEnd/>
            </a:ln>
          </p:spPr>
          <p:txBody>
            <a:bodyPr/>
            <a:lstStyle/>
            <a:p>
              <a:pPr>
                <a:defRPr/>
              </a:pPr>
              <a:endParaRPr lang="en-US" dirty="0">
                <a:latin typeface="+mj-lt"/>
              </a:endParaRPr>
            </a:p>
          </p:txBody>
        </p:sp>
        <p:sp>
          <p:nvSpPr>
            <p:cNvPr id="29770" name="Text Box 4"/>
            <p:cNvSpPr txBox="1">
              <a:spLocks noChangeArrowheads="1"/>
            </p:cNvSpPr>
            <p:nvPr/>
          </p:nvSpPr>
          <p:spPr bwMode="auto">
            <a:xfrm>
              <a:off x="66" y="3568"/>
              <a:ext cx="569" cy="154"/>
            </a:xfrm>
            <a:prstGeom prst="rect">
              <a:avLst/>
            </a:prstGeom>
            <a:noFill/>
            <a:ln w="38100" cap="rnd" algn="ctr">
              <a:noFill/>
              <a:prstDash val="sysDot"/>
              <a:miter lim="800000"/>
              <a:headEnd/>
              <a:tailEnd/>
            </a:ln>
          </p:spPr>
          <p:txBody>
            <a:bodyPr wrap="square">
              <a:spAutoFit/>
            </a:bodyPr>
            <a:lstStyle/>
            <a:p>
              <a:pPr>
                <a:spcBef>
                  <a:spcPct val="50000"/>
                </a:spcBef>
                <a:defRPr/>
              </a:pPr>
              <a:r>
                <a:rPr lang="fr-FR" sz="1000" b="1" dirty="0">
                  <a:solidFill>
                    <a:srgbClr val="00FF00"/>
                  </a:solidFill>
                  <a:latin typeface="+mj-lt"/>
                </a:rPr>
                <a:t>Target Vt  </a:t>
              </a:r>
            </a:p>
          </p:txBody>
        </p:sp>
      </p:grpSp>
      <p:grpSp>
        <p:nvGrpSpPr>
          <p:cNvPr id="4" name="Group 8"/>
          <p:cNvGrpSpPr>
            <a:grpSpLocks/>
          </p:cNvGrpSpPr>
          <p:nvPr/>
        </p:nvGrpSpPr>
        <p:grpSpPr bwMode="auto">
          <a:xfrm>
            <a:off x="747347" y="3720579"/>
            <a:ext cx="8396654" cy="120650"/>
            <a:chOff x="471" y="3163"/>
            <a:chExt cx="5289" cy="76"/>
          </a:xfrm>
        </p:grpSpPr>
        <p:sp>
          <p:nvSpPr>
            <p:cNvPr id="29765" name="Rectangle 9"/>
            <p:cNvSpPr>
              <a:spLocks noChangeArrowheads="1"/>
            </p:cNvSpPr>
            <p:nvPr/>
          </p:nvSpPr>
          <p:spPr bwMode="auto">
            <a:xfrm>
              <a:off x="477" y="3163"/>
              <a:ext cx="222" cy="72"/>
            </a:xfrm>
            <a:prstGeom prst="rect">
              <a:avLst/>
            </a:prstGeom>
            <a:solidFill>
              <a:srgbClr val="0B5ED7"/>
            </a:solidFill>
            <a:ln w="28575" algn="ctr">
              <a:solidFill>
                <a:srgbClr val="0B5ED7"/>
              </a:solidFill>
              <a:miter lim="800000"/>
              <a:headEnd/>
              <a:tailEnd/>
            </a:ln>
          </p:spPr>
          <p:txBody>
            <a:bodyPr wrap="none" anchor="ctr"/>
            <a:lstStyle/>
            <a:p>
              <a:pPr>
                <a:defRPr/>
              </a:pPr>
              <a:r>
                <a:rPr lang="fr-FR" sz="800" b="1" dirty="0">
                  <a:solidFill>
                    <a:schemeClr val="bg1"/>
                  </a:solidFill>
                  <a:latin typeface="+mj-lt"/>
                </a:rPr>
                <a:t>IPAP</a:t>
              </a:r>
            </a:p>
          </p:txBody>
        </p:sp>
        <p:sp>
          <p:nvSpPr>
            <p:cNvPr id="29766" name="Line 10"/>
            <p:cNvSpPr>
              <a:spLocks noChangeShapeType="1"/>
            </p:cNvSpPr>
            <p:nvPr/>
          </p:nvSpPr>
          <p:spPr bwMode="auto">
            <a:xfrm flipV="1">
              <a:off x="471" y="3235"/>
              <a:ext cx="5289" cy="4"/>
            </a:xfrm>
            <a:prstGeom prst="line">
              <a:avLst/>
            </a:prstGeom>
            <a:noFill/>
            <a:ln w="28575">
              <a:solidFill>
                <a:srgbClr val="0B5ED7"/>
              </a:solidFill>
              <a:round/>
              <a:headEnd/>
              <a:tailEnd/>
            </a:ln>
          </p:spPr>
          <p:txBody>
            <a:bodyPr/>
            <a:lstStyle/>
            <a:p>
              <a:pPr>
                <a:defRPr/>
              </a:pPr>
              <a:endParaRPr lang="en-US" dirty="0">
                <a:latin typeface="+mj-lt"/>
              </a:endParaRPr>
            </a:p>
          </p:txBody>
        </p:sp>
      </p:grpSp>
      <p:grpSp>
        <p:nvGrpSpPr>
          <p:cNvPr id="5" name="Group 11"/>
          <p:cNvGrpSpPr>
            <a:grpSpLocks/>
          </p:cNvGrpSpPr>
          <p:nvPr/>
        </p:nvGrpSpPr>
        <p:grpSpPr bwMode="auto">
          <a:xfrm>
            <a:off x="-162780" y="2514600"/>
            <a:ext cx="9306782" cy="1362075"/>
            <a:chOff x="-126" y="2641"/>
            <a:chExt cx="5863" cy="693"/>
          </a:xfrm>
        </p:grpSpPr>
        <p:sp>
          <p:nvSpPr>
            <p:cNvPr id="29762" name="Rectangle 12"/>
            <p:cNvSpPr>
              <a:spLocks noChangeArrowheads="1"/>
            </p:cNvSpPr>
            <p:nvPr/>
          </p:nvSpPr>
          <p:spPr bwMode="auto">
            <a:xfrm>
              <a:off x="-23" y="2666"/>
              <a:ext cx="5760" cy="641"/>
            </a:xfrm>
            <a:prstGeom prst="rect">
              <a:avLst/>
            </a:prstGeom>
            <a:solidFill>
              <a:srgbClr val="B5B3AF">
                <a:alpha val="54117"/>
              </a:srgbClr>
            </a:solidFill>
            <a:ln w="19050" cap="rnd" algn="ctr">
              <a:noFill/>
              <a:prstDash val="sysDot"/>
              <a:miter lim="800000"/>
              <a:headEnd/>
              <a:tailEnd/>
            </a:ln>
          </p:spPr>
          <p:txBody>
            <a:bodyPr wrap="none" anchor="ctr"/>
            <a:lstStyle/>
            <a:p>
              <a:pPr>
                <a:defRPr/>
              </a:pPr>
              <a:endParaRPr lang="fr-FR" dirty="0">
                <a:latin typeface="+mj-lt"/>
              </a:endParaRPr>
            </a:p>
          </p:txBody>
        </p:sp>
        <p:sp>
          <p:nvSpPr>
            <p:cNvPr id="29763" name="Text Box 13"/>
            <p:cNvSpPr txBox="1">
              <a:spLocks noChangeArrowheads="1"/>
            </p:cNvSpPr>
            <p:nvPr/>
          </p:nvSpPr>
          <p:spPr bwMode="auto">
            <a:xfrm>
              <a:off x="-38" y="3209"/>
              <a:ext cx="672" cy="125"/>
            </a:xfrm>
            <a:prstGeom prst="rect">
              <a:avLst/>
            </a:prstGeom>
            <a:noFill/>
            <a:ln w="19050" cap="rnd" algn="ctr">
              <a:noFill/>
              <a:prstDash val="sysDot"/>
              <a:miter lim="800000"/>
              <a:headEnd/>
              <a:tailEnd/>
            </a:ln>
          </p:spPr>
          <p:txBody>
            <a:bodyPr>
              <a:spAutoFit/>
            </a:bodyPr>
            <a:lstStyle/>
            <a:p>
              <a:pPr>
                <a:spcBef>
                  <a:spcPct val="50000"/>
                </a:spcBef>
                <a:defRPr/>
              </a:pPr>
              <a:r>
                <a:rPr lang="fr-FR" sz="1000" b="1" dirty="0" smtClean="0">
                  <a:latin typeface="+mj-lt"/>
                </a:rPr>
                <a:t> PS </a:t>
              </a:r>
              <a:r>
                <a:rPr lang="fr-FR" sz="1000" b="1" dirty="0">
                  <a:latin typeface="+mj-lt"/>
                </a:rPr>
                <a:t>min</a:t>
              </a:r>
            </a:p>
          </p:txBody>
        </p:sp>
        <p:sp>
          <p:nvSpPr>
            <p:cNvPr id="29764" name="Text Box 14"/>
            <p:cNvSpPr txBox="1">
              <a:spLocks noChangeArrowheads="1"/>
            </p:cNvSpPr>
            <p:nvPr/>
          </p:nvSpPr>
          <p:spPr bwMode="auto">
            <a:xfrm>
              <a:off x="-126" y="2641"/>
              <a:ext cx="672" cy="125"/>
            </a:xfrm>
            <a:prstGeom prst="rect">
              <a:avLst/>
            </a:prstGeom>
            <a:noFill/>
            <a:ln w="19050" cap="rnd" algn="ctr">
              <a:noFill/>
              <a:prstDash val="sysDot"/>
              <a:miter lim="800000"/>
              <a:headEnd/>
              <a:tailEnd/>
            </a:ln>
          </p:spPr>
          <p:txBody>
            <a:bodyPr anchorCtr="1">
              <a:spAutoFit/>
            </a:bodyPr>
            <a:lstStyle/>
            <a:p>
              <a:pPr>
                <a:spcBef>
                  <a:spcPct val="50000"/>
                </a:spcBef>
                <a:defRPr/>
              </a:pPr>
              <a:r>
                <a:rPr lang="fr-FR" sz="1000" b="1" dirty="0" smtClean="0">
                  <a:latin typeface="+mj-lt"/>
                </a:rPr>
                <a:t>PS </a:t>
              </a:r>
              <a:r>
                <a:rPr lang="fr-FR" sz="1000" b="1" dirty="0">
                  <a:latin typeface="+mj-lt"/>
                </a:rPr>
                <a:t>max</a:t>
              </a:r>
            </a:p>
          </p:txBody>
        </p:sp>
      </p:grpSp>
      <p:sp>
        <p:nvSpPr>
          <p:cNvPr id="291898" name="Line 58"/>
          <p:cNvSpPr>
            <a:spLocks noChangeShapeType="1"/>
          </p:cNvSpPr>
          <p:nvPr/>
        </p:nvSpPr>
        <p:spPr bwMode="auto">
          <a:xfrm>
            <a:off x="1179635" y="2674417"/>
            <a:ext cx="0" cy="2259012"/>
          </a:xfrm>
          <a:prstGeom prst="line">
            <a:avLst/>
          </a:prstGeom>
          <a:noFill/>
          <a:ln w="19050">
            <a:solidFill>
              <a:srgbClr val="5D5C5B"/>
            </a:solidFill>
            <a:round/>
            <a:headEnd/>
            <a:tailEnd/>
          </a:ln>
        </p:spPr>
        <p:txBody>
          <a:bodyPr/>
          <a:lstStyle/>
          <a:p>
            <a:pPr>
              <a:defRPr/>
            </a:pPr>
            <a:endParaRPr lang="en-US" dirty="0">
              <a:latin typeface="+mj-lt"/>
            </a:endParaRPr>
          </a:p>
        </p:txBody>
      </p:sp>
      <p:sp>
        <p:nvSpPr>
          <p:cNvPr id="9" name="Title 8"/>
          <p:cNvSpPr>
            <a:spLocks noGrp="1"/>
          </p:cNvSpPr>
          <p:nvPr>
            <p:ph type="title"/>
          </p:nvPr>
        </p:nvSpPr>
        <p:spPr/>
        <p:txBody>
          <a:bodyPr/>
          <a:lstStyle/>
          <a:p>
            <a:r>
              <a:rPr lang="en-US" dirty="0" smtClean="0"/>
              <a:t>AVAPS-AE</a:t>
            </a:r>
            <a:br>
              <a:rPr lang="en-US" dirty="0" smtClean="0"/>
            </a:br>
            <a:r>
              <a:rPr lang="en-US" sz="2400" dirty="0" smtClean="0"/>
              <a:t>Maintaining </a:t>
            </a:r>
            <a:r>
              <a:rPr lang="en-US" sz="2400" dirty="0"/>
              <a:t>t</a:t>
            </a:r>
            <a:r>
              <a:rPr lang="en-US" sz="2400" dirty="0" smtClean="0"/>
              <a:t>idal </a:t>
            </a:r>
            <a:r>
              <a:rPr lang="en-US" sz="2400" dirty="0"/>
              <a:t>volume and airway patency</a:t>
            </a:r>
          </a:p>
        </p:txBody>
      </p:sp>
      <p:sp>
        <p:nvSpPr>
          <p:cNvPr id="69" name="Rectangle 12"/>
          <p:cNvSpPr>
            <a:spLocks noChangeArrowheads="1"/>
          </p:cNvSpPr>
          <p:nvPr/>
        </p:nvSpPr>
        <p:spPr bwMode="auto">
          <a:xfrm>
            <a:off x="0" y="3341686"/>
            <a:ext cx="9143283" cy="773114"/>
          </a:xfrm>
          <a:prstGeom prst="rect">
            <a:avLst/>
          </a:prstGeom>
          <a:solidFill>
            <a:schemeClr val="accent1">
              <a:alpha val="54000"/>
            </a:schemeClr>
          </a:solidFill>
          <a:ln w="19050" cap="rnd" algn="ctr">
            <a:noFill/>
            <a:prstDash val="sysDot"/>
            <a:miter lim="800000"/>
            <a:headEnd/>
            <a:tailEnd/>
          </a:ln>
        </p:spPr>
        <p:txBody>
          <a:bodyPr wrap="none" anchor="ctr"/>
          <a:lstStyle/>
          <a:p>
            <a:pPr>
              <a:defRPr/>
            </a:pPr>
            <a:endParaRPr lang="fr-FR" dirty="0">
              <a:latin typeface="+mj-lt"/>
            </a:endParaRPr>
          </a:p>
        </p:txBody>
      </p:sp>
      <p:sp>
        <p:nvSpPr>
          <p:cNvPr id="70" name="Text Box 13"/>
          <p:cNvSpPr txBox="1">
            <a:spLocks noChangeArrowheads="1"/>
          </p:cNvSpPr>
          <p:nvPr/>
        </p:nvSpPr>
        <p:spPr bwMode="auto">
          <a:xfrm>
            <a:off x="8284488" y="3915488"/>
            <a:ext cx="859638" cy="199312"/>
          </a:xfrm>
          <a:prstGeom prst="rect">
            <a:avLst/>
          </a:prstGeom>
          <a:noFill/>
          <a:ln w="19050" cap="rnd" algn="ctr">
            <a:noFill/>
            <a:prstDash val="sysDot"/>
            <a:miter lim="800000"/>
            <a:headEnd/>
            <a:tailEnd/>
          </a:ln>
        </p:spPr>
        <p:txBody>
          <a:bodyPr wrap="square">
            <a:spAutoFit/>
          </a:bodyPr>
          <a:lstStyle/>
          <a:p>
            <a:pPr>
              <a:spcBef>
                <a:spcPct val="50000"/>
              </a:spcBef>
              <a:defRPr/>
            </a:pPr>
            <a:r>
              <a:rPr lang="fr-FR" sz="1000" b="1" dirty="0" smtClean="0">
                <a:latin typeface="+mj-lt"/>
              </a:rPr>
              <a:t> EPAP </a:t>
            </a:r>
            <a:r>
              <a:rPr lang="fr-FR" sz="1000" b="1" dirty="0">
                <a:latin typeface="+mj-lt"/>
              </a:rPr>
              <a:t>min</a:t>
            </a:r>
          </a:p>
        </p:txBody>
      </p:sp>
      <p:sp>
        <p:nvSpPr>
          <p:cNvPr id="71" name="Text Box 14"/>
          <p:cNvSpPr txBox="1">
            <a:spLocks noChangeArrowheads="1"/>
          </p:cNvSpPr>
          <p:nvPr/>
        </p:nvSpPr>
        <p:spPr bwMode="auto">
          <a:xfrm>
            <a:off x="8152767" y="3276600"/>
            <a:ext cx="1066716" cy="198878"/>
          </a:xfrm>
          <a:prstGeom prst="rect">
            <a:avLst/>
          </a:prstGeom>
          <a:noFill/>
          <a:ln w="19050" cap="rnd" algn="ctr">
            <a:noFill/>
            <a:prstDash val="sysDot"/>
            <a:miter lim="800000"/>
            <a:headEnd/>
            <a:tailEnd/>
          </a:ln>
        </p:spPr>
        <p:txBody>
          <a:bodyPr anchorCtr="1">
            <a:spAutoFit/>
          </a:bodyPr>
          <a:lstStyle/>
          <a:p>
            <a:pPr>
              <a:spcBef>
                <a:spcPct val="50000"/>
              </a:spcBef>
              <a:defRPr/>
            </a:pPr>
            <a:r>
              <a:rPr lang="fr-FR" sz="1000" b="1" dirty="0" smtClean="0">
                <a:latin typeface="+mj-lt"/>
              </a:rPr>
              <a:t>EPAP </a:t>
            </a:r>
            <a:r>
              <a:rPr lang="fr-FR" sz="1000" b="1" dirty="0">
                <a:latin typeface="+mj-lt"/>
              </a:rPr>
              <a:t>max</a:t>
            </a:r>
          </a:p>
        </p:txBody>
      </p:sp>
      <p:cxnSp>
        <p:nvCxnSpPr>
          <p:cNvPr id="15" name="Elbow Connector 14"/>
          <p:cNvCxnSpPr/>
          <p:nvPr/>
        </p:nvCxnSpPr>
        <p:spPr>
          <a:xfrm>
            <a:off x="3810000" y="5257800"/>
            <a:ext cx="3505200" cy="76200"/>
          </a:xfrm>
          <a:prstGeom prst="bentConnector3">
            <a:avLst>
              <a:gd name="adj1" fmla="val 5516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85497" y="5257800"/>
            <a:ext cx="26245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 Box 4"/>
          <p:cNvSpPr txBox="1">
            <a:spLocks noChangeArrowheads="1"/>
          </p:cNvSpPr>
          <p:nvPr/>
        </p:nvSpPr>
        <p:spPr bwMode="auto">
          <a:xfrm>
            <a:off x="866" y="5089525"/>
            <a:ext cx="991134" cy="244475"/>
          </a:xfrm>
          <a:prstGeom prst="rect">
            <a:avLst/>
          </a:prstGeom>
          <a:noFill/>
          <a:ln w="38100" cap="rnd" algn="ctr">
            <a:noFill/>
            <a:prstDash val="sysDot"/>
            <a:miter lim="800000"/>
            <a:headEnd/>
            <a:tailEnd/>
          </a:ln>
        </p:spPr>
        <p:txBody>
          <a:bodyPr wrap="square">
            <a:spAutoFit/>
          </a:bodyPr>
          <a:lstStyle/>
          <a:p>
            <a:pPr>
              <a:spcBef>
                <a:spcPct val="50000"/>
              </a:spcBef>
              <a:defRPr/>
            </a:pPr>
            <a:r>
              <a:rPr lang="fr-FR" sz="1000" b="1" dirty="0" smtClean="0">
                <a:solidFill>
                  <a:srgbClr val="FF0000"/>
                </a:solidFill>
                <a:latin typeface="+mj-lt"/>
              </a:rPr>
              <a:t>Resistance   </a:t>
            </a:r>
            <a:endParaRPr lang="fr-FR" sz="1000" b="1" dirty="0">
              <a:solidFill>
                <a:srgbClr val="FF0000"/>
              </a:solidFill>
              <a:latin typeface="+mj-lt"/>
            </a:endParaRPr>
          </a:p>
        </p:txBody>
      </p:sp>
      <p:grpSp>
        <p:nvGrpSpPr>
          <p:cNvPr id="21" name="Group 20"/>
          <p:cNvGrpSpPr/>
          <p:nvPr/>
        </p:nvGrpSpPr>
        <p:grpSpPr>
          <a:xfrm>
            <a:off x="7162800" y="3093591"/>
            <a:ext cx="2004646" cy="1783209"/>
            <a:chOff x="7162800" y="3093592"/>
            <a:chExt cx="2004646" cy="1783209"/>
          </a:xfrm>
        </p:grpSpPr>
        <p:sp>
          <p:nvSpPr>
            <p:cNvPr id="29724" name="Freeform 48"/>
            <p:cNvSpPr>
              <a:spLocks/>
            </p:cNvSpPr>
            <p:nvPr/>
          </p:nvSpPr>
          <p:spPr bwMode="auto">
            <a:xfrm>
              <a:off x="7283524" y="3169792"/>
              <a:ext cx="387586" cy="960120"/>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25" name="Freeform 49"/>
            <p:cNvSpPr>
              <a:spLocks/>
            </p:cNvSpPr>
            <p:nvPr/>
          </p:nvSpPr>
          <p:spPr bwMode="auto">
            <a:xfrm>
              <a:off x="7655225" y="3093592"/>
              <a:ext cx="382821" cy="1030288"/>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26" name="Freeform 50"/>
            <p:cNvSpPr>
              <a:spLocks/>
            </p:cNvSpPr>
            <p:nvPr/>
          </p:nvSpPr>
          <p:spPr bwMode="auto">
            <a:xfrm>
              <a:off x="8036457" y="3276472"/>
              <a:ext cx="387586" cy="839788"/>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27" name="Freeform 51"/>
            <p:cNvSpPr>
              <a:spLocks/>
            </p:cNvSpPr>
            <p:nvPr/>
          </p:nvSpPr>
          <p:spPr bwMode="auto">
            <a:xfrm>
              <a:off x="8409747" y="3459352"/>
              <a:ext cx="382821" cy="654050"/>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28" name="Freeform 52"/>
            <p:cNvSpPr>
              <a:spLocks/>
            </p:cNvSpPr>
            <p:nvPr/>
          </p:nvSpPr>
          <p:spPr bwMode="auto">
            <a:xfrm>
              <a:off x="8784625" y="3459352"/>
              <a:ext cx="382821" cy="654050"/>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29" name="Freeform 53"/>
            <p:cNvSpPr>
              <a:spLocks/>
            </p:cNvSpPr>
            <p:nvPr/>
          </p:nvSpPr>
          <p:spPr bwMode="auto">
            <a:xfrm>
              <a:off x="7162800" y="4451350"/>
              <a:ext cx="366936" cy="425450"/>
            </a:xfrm>
            <a:custGeom>
              <a:avLst/>
              <a:gdLst>
                <a:gd name="T0" fmla="*/ 0 w 1123"/>
                <a:gd name="T1" fmla="*/ 0 h 1000"/>
                <a:gd name="T2" fmla="*/ 0 w 1123"/>
                <a:gd name="T3" fmla="*/ 0 h 1000"/>
                <a:gd name="T4" fmla="*/ 0 w 1123"/>
                <a:gd name="T5" fmla="*/ 0 h 1000"/>
                <a:gd name="T6" fmla="*/ 0 w 1123"/>
                <a:gd name="T7" fmla="*/ 0 h 1000"/>
                <a:gd name="T8" fmla="*/ 0 w 1123"/>
                <a:gd name="T9" fmla="*/ 0 h 1000"/>
                <a:gd name="T10" fmla="*/ 0 w 1123"/>
                <a:gd name="T11" fmla="*/ 0 h 1000"/>
                <a:gd name="T12" fmla="*/ 0 w 1123"/>
                <a:gd name="T13" fmla="*/ 0 h 1000"/>
                <a:gd name="T14" fmla="*/ 0 w 1123"/>
                <a:gd name="T15" fmla="*/ 0 h 1000"/>
                <a:gd name="T16" fmla="*/ 0 w 1123"/>
                <a:gd name="T17" fmla="*/ 0 h 1000"/>
                <a:gd name="T18" fmla="*/ 0 w 1123"/>
                <a:gd name="T19" fmla="*/ 0 h 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3"/>
                <a:gd name="T31" fmla="*/ 0 h 1000"/>
                <a:gd name="T32" fmla="*/ 1123 w 1123"/>
                <a:gd name="T33" fmla="*/ 1000 h 1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3" h="1000">
                  <a:moveTo>
                    <a:pt x="0" y="1000"/>
                  </a:moveTo>
                  <a:cubicBezTo>
                    <a:pt x="165" y="924"/>
                    <a:pt x="331" y="848"/>
                    <a:pt x="416" y="767"/>
                  </a:cubicBezTo>
                  <a:cubicBezTo>
                    <a:pt x="501" y="686"/>
                    <a:pt x="493" y="607"/>
                    <a:pt x="511" y="512"/>
                  </a:cubicBezTo>
                  <a:cubicBezTo>
                    <a:pt x="529" y="417"/>
                    <a:pt x="504" y="279"/>
                    <a:pt x="525" y="198"/>
                  </a:cubicBezTo>
                  <a:cubicBezTo>
                    <a:pt x="546" y="117"/>
                    <a:pt x="563" y="46"/>
                    <a:pt x="635" y="23"/>
                  </a:cubicBezTo>
                  <a:cubicBezTo>
                    <a:pt x="707" y="0"/>
                    <a:pt x="889" y="28"/>
                    <a:pt x="956" y="60"/>
                  </a:cubicBezTo>
                  <a:cubicBezTo>
                    <a:pt x="1023" y="92"/>
                    <a:pt x="1018" y="129"/>
                    <a:pt x="1036" y="213"/>
                  </a:cubicBezTo>
                  <a:cubicBezTo>
                    <a:pt x="1054" y="297"/>
                    <a:pt x="1057" y="451"/>
                    <a:pt x="1065" y="563"/>
                  </a:cubicBezTo>
                  <a:cubicBezTo>
                    <a:pt x="1073" y="675"/>
                    <a:pt x="1077" y="815"/>
                    <a:pt x="1087" y="884"/>
                  </a:cubicBezTo>
                  <a:cubicBezTo>
                    <a:pt x="1097" y="953"/>
                    <a:pt x="1117" y="963"/>
                    <a:pt x="1123" y="978"/>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30" name="Freeform 54"/>
            <p:cNvSpPr>
              <a:spLocks/>
            </p:cNvSpPr>
            <p:nvPr/>
          </p:nvSpPr>
          <p:spPr bwMode="auto">
            <a:xfrm>
              <a:off x="7526559" y="4464050"/>
              <a:ext cx="406648" cy="407988"/>
            </a:xfrm>
            <a:custGeom>
              <a:avLst/>
              <a:gdLst>
                <a:gd name="T0" fmla="*/ 0 w 254"/>
                <a:gd name="T1" fmla="*/ 257 h 257"/>
                <a:gd name="T2" fmla="*/ 93 w 254"/>
                <a:gd name="T3" fmla="*/ 197 h 257"/>
                <a:gd name="T4" fmla="*/ 114 w 254"/>
                <a:gd name="T5" fmla="*/ 132 h 257"/>
                <a:gd name="T6" fmla="*/ 117 w 254"/>
                <a:gd name="T7" fmla="*/ 51 h 257"/>
                <a:gd name="T8" fmla="*/ 142 w 254"/>
                <a:gd name="T9" fmla="*/ 6 h 257"/>
                <a:gd name="T10" fmla="*/ 214 w 254"/>
                <a:gd name="T11" fmla="*/ 15 h 257"/>
                <a:gd name="T12" fmla="*/ 232 w 254"/>
                <a:gd name="T13" fmla="*/ 55 h 257"/>
                <a:gd name="T14" fmla="*/ 238 w 254"/>
                <a:gd name="T15" fmla="*/ 145 h 257"/>
                <a:gd name="T16" fmla="*/ 243 w 254"/>
                <a:gd name="T17" fmla="*/ 227 h 257"/>
                <a:gd name="T18" fmla="*/ 254 w 254"/>
                <a:gd name="T19" fmla="*/ 256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7"/>
                <a:gd name="T32" fmla="*/ 254 w 254"/>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7">
                  <a:moveTo>
                    <a:pt x="0" y="257"/>
                  </a:moveTo>
                  <a:cubicBezTo>
                    <a:pt x="37" y="237"/>
                    <a:pt x="74" y="218"/>
                    <a:pt x="93" y="197"/>
                  </a:cubicBezTo>
                  <a:cubicBezTo>
                    <a:pt x="112" y="176"/>
                    <a:pt x="110" y="156"/>
                    <a:pt x="114" y="132"/>
                  </a:cubicBezTo>
                  <a:cubicBezTo>
                    <a:pt x="118" y="107"/>
                    <a:pt x="113" y="72"/>
                    <a:pt x="117" y="51"/>
                  </a:cubicBezTo>
                  <a:cubicBezTo>
                    <a:pt x="122" y="30"/>
                    <a:pt x="126" y="12"/>
                    <a:pt x="142" y="6"/>
                  </a:cubicBezTo>
                  <a:cubicBezTo>
                    <a:pt x="158" y="0"/>
                    <a:pt x="199" y="7"/>
                    <a:pt x="214" y="15"/>
                  </a:cubicBezTo>
                  <a:cubicBezTo>
                    <a:pt x="229" y="24"/>
                    <a:pt x="228" y="33"/>
                    <a:pt x="232" y="55"/>
                  </a:cubicBezTo>
                  <a:cubicBezTo>
                    <a:pt x="236" y="76"/>
                    <a:pt x="236" y="116"/>
                    <a:pt x="238" y="145"/>
                  </a:cubicBezTo>
                  <a:cubicBezTo>
                    <a:pt x="240" y="173"/>
                    <a:pt x="240" y="209"/>
                    <a:pt x="243" y="227"/>
                  </a:cubicBezTo>
                  <a:cubicBezTo>
                    <a:pt x="246" y="245"/>
                    <a:pt x="252" y="250"/>
                    <a:pt x="254" y="256"/>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31" name="Freeform 55"/>
            <p:cNvSpPr>
              <a:spLocks/>
            </p:cNvSpPr>
            <p:nvPr/>
          </p:nvSpPr>
          <p:spPr bwMode="auto">
            <a:xfrm>
              <a:off x="7925264" y="4459288"/>
              <a:ext cx="398705" cy="417513"/>
            </a:xfrm>
            <a:custGeom>
              <a:avLst/>
              <a:gdLst>
                <a:gd name="T0" fmla="*/ 0 w 1123"/>
                <a:gd name="T1" fmla="*/ 0 h 1000"/>
                <a:gd name="T2" fmla="*/ 0 w 1123"/>
                <a:gd name="T3" fmla="*/ 0 h 1000"/>
                <a:gd name="T4" fmla="*/ 0 w 1123"/>
                <a:gd name="T5" fmla="*/ 0 h 1000"/>
                <a:gd name="T6" fmla="*/ 0 w 1123"/>
                <a:gd name="T7" fmla="*/ 0 h 1000"/>
                <a:gd name="T8" fmla="*/ 0 w 1123"/>
                <a:gd name="T9" fmla="*/ 0 h 1000"/>
                <a:gd name="T10" fmla="*/ 0 w 1123"/>
                <a:gd name="T11" fmla="*/ 0 h 1000"/>
                <a:gd name="T12" fmla="*/ 0 w 1123"/>
                <a:gd name="T13" fmla="*/ 0 h 1000"/>
                <a:gd name="T14" fmla="*/ 0 w 1123"/>
                <a:gd name="T15" fmla="*/ 0 h 1000"/>
                <a:gd name="T16" fmla="*/ 0 w 1123"/>
                <a:gd name="T17" fmla="*/ 0 h 1000"/>
                <a:gd name="T18" fmla="*/ 0 w 1123"/>
                <a:gd name="T19" fmla="*/ 0 h 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3"/>
                <a:gd name="T31" fmla="*/ 0 h 1000"/>
                <a:gd name="T32" fmla="*/ 1123 w 1123"/>
                <a:gd name="T33" fmla="*/ 1000 h 1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3" h="1000">
                  <a:moveTo>
                    <a:pt x="0" y="1000"/>
                  </a:moveTo>
                  <a:cubicBezTo>
                    <a:pt x="165" y="924"/>
                    <a:pt x="331" y="848"/>
                    <a:pt x="416" y="767"/>
                  </a:cubicBezTo>
                  <a:cubicBezTo>
                    <a:pt x="501" y="686"/>
                    <a:pt x="493" y="607"/>
                    <a:pt x="511" y="512"/>
                  </a:cubicBezTo>
                  <a:cubicBezTo>
                    <a:pt x="529" y="417"/>
                    <a:pt x="504" y="279"/>
                    <a:pt x="525" y="198"/>
                  </a:cubicBezTo>
                  <a:cubicBezTo>
                    <a:pt x="546" y="117"/>
                    <a:pt x="563" y="46"/>
                    <a:pt x="635" y="23"/>
                  </a:cubicBezTo>
                  <a:cubicBezTo>
                    <a:pt x="707" y="0"/>
                    <a:pt x="889" y="28"/>
                    <a:pt x="956" y="60"/>
                  </a:cubicBezTo>
                  <a:cubicBezTo>
                    <a:pt x="1023" y="92"/>
                    <a:pt x="1018" y="129"/>
                    <a:pt x="1036" y="213"/>
                  </a:cubicBezTo>
                  <a:cubicBezTo>
                    <a:pt x="1054" y="297"/>
                    <a:pt x="1057" y="451"/>
                    <a:pt x="1065" y="563"/>
                  </a:cubicBezTo>
                  <a:cubicBezTo>
                    <a:pt x="1073" y="675"/>
                    <a:pt x="1077" y="815"/>
                    <a:pt x="1087" y="884"/>
                  </a:cubicBezTo>
                  <a:cubicBezTo>
                    <a:pt x="1097" y="953"/>
                    <a:pt x="1117" y="963"/>
                    <a:pt x="1123" y="978"/>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32" name="Freeform 56"/>
            <p:cNvSpPr>
              <a:spLocks/>
            </p:cNvSpPr>
            <p:nvPr/>
          </p:nvSpPr>
          <p:spPr bwMode="auto">
            <a:xfrm>
              <a:off x="8320793" y="4459288"/>
              <a:ext cx="379644" cy="411163"/>
            </a:xfrm>
            <a:custGeom>
              <a:avLst/>
              <a:gdLst>
                <a:gd name="T0" fmla="*/ 0 w 258"/>
                <a:gd name="T1" fmla="*/ 257 h 259"/>
                <a:gd name="T2" fmla="*/ 13 w 258"/>
                <a:gd name="T3" fmla="*/ 197 h 259"/>
                <a:gd name="T4" fmla="*/ 15 w 258"/>
                <a:gd name="T5" fmla="*/ 132 h 259"/>
                <a:gd name="T6" fmla="*/ 16 w 258"/>
                <a:gd name="T7" fmla="*/ 51 h 259"/>
                <a:gd name="T8" fmla="*/ 18 w 258"/>
                <a:gd name="T9" fmla="*/ 6 h 259"/>
                <a:gd name="T10" fmla="*/ 27 w 258"/>
                <a:gd name="T11" fmla="*/ 15 h 259"/>
                <a:gd name="T12" fmla="*/ 29 w 258"/>
                <a:gd name="T13" fmla="*/ 55 h 259"/>
                <a:gd name="T14" fmla="*/ 30 w 258"/>
                <a:gd name="T15" fmla="*/ 145 h 259"/>
                <a:gd name="T16" fmla="*/ 31 w 258"/>
                <a:gd name="T17" fmla="*/ 227 h 259"/>
                <a:gd name="T18" fmla="*/ 32 w 258"/>
                <a:gd name="T19" fmla="*/ 259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259"/>
                <a:gd name="T32" fmla="*/ 258 w 258"/>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259">
                  <a:moveTo>
                    <a:pt x="0" y="257"/>
                  </a:moveTo>
                  <a:cubicBezTo>
                    <a:pt x="37" y="237"/>
                    <a:pt x="74" y="218"/>
                    <a:pt x="93" y="197"/>
                  </a:cubicBezTo>
                  <a:cubicBezTo>
                    <a:pt x="112" y="176"/>
                    <a:pt x="110" y="156"/>
                    <a:pt x="114" y="132"/>
                  </a:cubicBezTo>
                  <a:cubicBezTo>
                    <a:pt x="118" y="107"/>
                    <a:pt x="113" y="72"/>
                    <a:pt x="117" y="51"/>
                  </a:cubicBezTo>
                  <a:cubicBezTo>
                    <a:pt x="122" y="30"/>
                    <a:pt x="126" y="12"/>
                    <a:pt x="142" y="6"/>
                  </a:cubicBezTo>
                  <a:cubicBezTo>
                    <a:pt x="158" y="0"/>
                    <a:pt x="199" y="7"/>
                    <a:pt x="214" y="15"/>
                  </a:cubicBezTo>
                  <a:cubicBezTo>
                    <a:pt x="229" y="24"/>
                    <a:pt x="228" y="33"/>
                    <a:pt x="232" y="55"/>
                  </a:cubicBezTo>
                  <a:cubicBezTo>
                    <a:pt x="236" y="76"/>
                    <a:pt x="236" y="116"/>
                    <a:pt x="238" y="145"/>
                  </a:cubicBezTo>
                  <a:cubicBezTo>
                    <a:pt x="240" y="173"/>
                    <a:pt x="240" y="208"/>
                    <a:pt x="243" y="227"/>
                  </a:cubicBezTo>
                  <a:cubicBezTo>
                    <a:pt x="246" y="246"/>
                    <a:pt x="255" y="252"/>
                    <a:pt x="258" y="259"/>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33" name="Freeform 57"/>
            <p:cNvSpPr>
              <a:spLocks/>
            </p:cNvSpPr>
            <p:nvPr/>
          </p:nvSpPr>
          <p:spPr bwMode="auto">
            <a:xfrm>
              <a:off x="8700437" y="4464050"/>
              <a:ext cx="373290" cy="411163"/>
            </a:xfrm>
            <a:custGeom>
              <a:avLst/>
              <a:gdLst>
                <a:gd name="T0" fmla="*/ 0 w 258"/>
                <a:gd name="T1" fmla="*/ 257 h 259"/>
                <a:gd name="T2" fmla="*/ 7 w 258"/>
                <a:gd name="T3" fmla="*/ 197 h 259"/>
                <a:gd name="T4" fmla="*/ 10 w 258"/>
                <a:gd name="T5" fmla="*/ 132 h 259"/>
                <a:gd name="T6" fmla="*/ 10 w 258"/>
                <a:gd name="T7" fmla="*/ 51 h 259"/>
                <a:gd name="T8" fmla="*/ 12 w 258"/>
                <a:gd name="T9" fmla="*/ 6 h 259"/>
                <a:gd name="T10" fmla="*/ 17 w 258"/>
                <a:gd name="T11" fmla="*/ 15 h 259"/>
                <a:gd name="T12" fmla="*/ 18 w 258"/>
                <a:gd name="T13" fmla="*/ 55 h 259"/>
                <a:gd name="T14" fmla="*/ 20 w 258"/>
                <a:gd name="T15" fmla="*/ 145 h 259"/>
                <a:gd name="T16" fmla="*/ 20 w 258"/>
                <a:gd name="T17" fmla="*/ 227 h 259"/>
                <a:gd name="T18" fmla="*/ 21 w 258"/>
                <a:gd name="T19" fmla="*/ 259 h 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259"/>
                <a:gd name="T32" fmla="*/ 258 w 258"/>
                <a:gd name="T33" fmla="*/ 259 h 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259">
                  <a:moveTo>
                    <a:pt x="0" y="257"/>
                  </a:moveTo>
                  <a:cubicBezTo>
                    <a:pt x="37" y="237"/>
                    <a:pt x="74" y="218"/>
                    <a:pt x="93" y="197"/>
                  </a:cubicBezTo>
                  <a:cubicBezTo>
                    <a:pt x="112" y="176"/>
                    <a:pt x="110" y="156"/>
                    <a:pt x="114" y="132"/>
                  </a:cubicBezTo>
                  <a:cubicBezTo>
                    <a:pt x="118" y="107"/>
                    <a:pt x="113" y="72"/>
                    <a:pt x="117" y="51"/>
                  </a:cubicBezTo>
                  <a:cubicBezTo>
                    <a:pt x="122" y="30"/>
                    <a:pt x="126" y="12"/>
                    <a:pt x="142" y="6"/>
                  </a:cubicBezTo>
                  <a:cubicBezTo>
                    <a:pt x="158" y="0"/>
                    <a:pt x="199" y="7"/>
                    <a:pt x="214" y="15"/>
                  </a:cubicBezTo>
                  <a:cubicBezTo>
                    <a:pt x="229" y="24"/>
                    <a:pt x="228" y="33"/>
                    <a:pt x="232" y="55"/>
                  </a:cubicBezTo>
                  <a:cubicBezTo>
                    <a:pt x="236" y="76"/>
                    <a:pt x="236" y="116"/>
                    <a:pt x="238" y="145"/>
                  </a:cubicBezTo>
                  <a:cubicBezTo>
                    <a:pt x="240" y="173"/>
                    <a:pt x="240" y="208"/>
                    <a:pt x="243" y="227"/>
                  </a:cubicBezTo>
                  <a:cubicBezTo>
                    <a:pt x="246" y="246"/>
                    <a:pt x="255" y="252"/>
                    <a:pt x="258" y="259"/>
                  </a:cubicBezTo>
                </a:path>
              </a:pathLst>
            </a:custGeom>
            <a:noFill/>
            <a:ln w="19050" cmpd="sng">
              <a:solidFill>
                <a:srgbClr val="0099FF"/>
              </a:solidFill>
              <a:round/>
              <a:headEnd/>
              <a:tailEnd/>
            </a:ln>
          </p:spPr>
          <p:txBody>
            <a:bodyPr/>
            <a:lstStyle/>
            <a:p>
              <a:pPr>
                <a:defRPr/>
              </a:pPr>
              <a:endParaRPr lang="en-US" dirty="0">
                <a:latin typeface="+mj-lt"/>
              </a:endParaRPr>
            </a:p>
          </p:txBody>
        </p:sp>
      </p:grpSp>
      <p:grpSp>
        <p:nvGrpSpPr>
          <p:cNvPr id="7" name="Group 18"/>
          <p:cNvGrpSpPr>
            <a:grpSpLocks/>
          </p:cNvGrpSpPr>
          <p:nvPr/>
        </p:nvGrpSpPr>
        <p:grpSpPr bwMode="auto">
          <a:xfrm>
            <a:off x="2297723" y="3276600"/>
            <a:ext cx="1992923" cy="1628775"/>
            <a:chOff x="1447" y="2883"/>
            <a:chExt cx="1256" cy="1026"/>
          </a:xfrm>
        </p:grpSpPr>
        <p:sp>
          <p:nvSpPr>
            <p:cNvPr id="29750" name="Freeform 19"/>
            <p:cNvSpPr>
              <a:spLocks/>
            </p:cNvSpPr>
            <p:nvPr/>
          </p:nvSpPr>
          <p:spPr bwMode="auto">
            <a:xfrm>
              <a:off x="2141" y="3599"/>
              <a:ext cx="239" cy="306"/>
            </a:xfrm>
            <a:custGeom>
              <a:avLst/>
              <a:gdLst>
                <a:gd name="T0" fmla="*/ 0 w 239"/>
                <a:gd name="T1" fmla="*/ 11706 h 266"/>
                <a:gd name="T2" fmla="*/ 87 w 239"/>
                <a:gd name="T3" fmla="*/ 8968 h 266"/>
                <a:gd name="T4" fmla="*/ 107 w 239"/>
                <a:gd name="T5" fmla="*/ 5939 h 266"/>
                <a:gd name="T6" fmla="*/ 110 w 239"/>
                <a:gd name="T7" fmla="*/ 2320 h 266"/>
                <a:gd name="T8" fmla="*/ 133 w 239"/>
                <a:gd name="T9" fmla="*/ 263 h 266"/>
                <a:gd name="T10" fmla="*/ 201 w 239"/>
                <a:gd name="T11" fmla="*/ 702 h 266"/>
                <a:gd name="T12" fmla="*/ 218 w 239"/>
                <a:gd name="T13" fmla="*/ 2507 h 266"/>
                <a:gd name="T14" fmla="*/ 224 w 239"/>
                <a:gd name="T15" fmla="*/ 6612 h 266"/>
                <a:gd name="T16" fmla="*/ 228 w 239"/>
                <a:gd name="T17" fmla="*/ 10317 h 266"/>
                <a:gd name="T18" fmla="*/ 239 w 239"/>
                <a:gd name="T19" fmla="*/ 11642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66"/>
                <a:gd name="T32" fmla="*/ 239 w 239"/>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66">
                  <a:moveTo>
                    <a:pt x="0" y="266"/>
                  </a:moveTo>
                  <a:cubicBezTo>
                    <a:pt x="35" y="246"/>
                    <a:pt x="70" y="226"/>
                    <a:pt x="87" y="204"/>
                  </a:cubicBezTo>
                  <a:cubicBezTo>
                    <a:pt x="105" y="182"/>
                    <a:pt x="104" y="161"/>
                    <a:pt x="107" y="136"/>
                  </a:cubicBezTo>
                  <a:cubicBezTo>
                    <a:pt x="111" y="111"/>
                    <a:pt x="106" y="74"/>
                    <a:pt x="110" y="53"/>
                  </a:cubicBezTo>
                  <a:cubicBezTo>
                    <a:pt x="115" y="31"/>
                    <a:pt x="118" y="12"/>
                    <a:pt x="133" y="6"/>
                  </a:cubicBezTo>
                  <a:cubicBezTo>
                    <a:pt x="149" y="0"/>
                    <a:pt x="187" y="7"/>
                    <a:pt x="201" y="16"/>
                  </a:cubicBezTo>
                  <a:cubicBezTo>
                    <a:pt x="215" y="24"/>
                    <a:pt x="214" y="34"/>
                    <a:pt x="218" y="57"/>
                  </a:cubicBezTo>
                  <a:cubicBezTo>
                    <a:pt x="221" y="79"/>
                    <a:pt x="222" y="120"/>
                    <a:pt x="224" y="150"/>
                  </a:cubicBezTo>
                  <a:cubicBezTo>
                    <a:pt x="225" y="180"/>
                    <a:pt x="226" y="216"/>
                    <a:pt x="228" y="235"/>
                  </a:cubicBezTo>
                  <a:cubicBezTo>
                    <a:pt x="230" y="254"/>
                    <a:pt x="237" y="259"/>
                    <a:pt x="239" y="265"/>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51" name="Freeform 20"/>
            <p:cNvSpPr>
              <a:spLocks/>
            </p:cNvSpPr>
            <p:nvPr/>
          </p:nvSpPr>
          <p:spPr bwMode="auto">
            <a:xfrm>
              <a:off x="1522" y="3119"/>
              <a:ext cx="242" cy="303"/>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52" name="Freeform 21"/>
            <p:cNvSpPr>
              <a:spLocks/>
            </p:cNvSpPr>
            <p:nvPr/>
          </p:nvSpPr>
          <p:spPr bwMode="auto">
            <a:xfrm>
              <a:off x="1759" y="3002"/>
              <a:ext cx="241" cy="424"/>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53" name="Freeform 22"/>
            <p:cNvSpPr>
              <a:spLocks/>
            </p:cNvSpPr>
            <p:nvPr/>
          </p:nvSpPr>
          <p:spPr bwMode="auto">
            <a:xfrm>
              <a:off x="1993" y="2884"/>
              <a:ext cx="241" cy="538"/>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54" name="Freeform 23"/>
            <p:cNvSpPr>
              <a:spLocks/>
            </p:cNvSpPr>
            <p:nvPr/>
          </p:nvSpPr>
          <p:spPr bwMode="auto">
            <a:xfrm>
              <a:off x="2227" y="2883"/>
              <a:ext cx="241" cy="537"/>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55" name="Freeform 24"/>
            <p:cNvSpPr>
              <a:spLocks/>
            </p:cNvSpPr>
            <p:nvPr/>
          </p:nvSpPr>
          <p:spPr bwMode="auto">
            <a:xfrm>
              <a:off x="2461" y="2883"/>
              <a:ext cx="242" cy="535"/>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56" name="Freeform 25"/>
            <p:cNvSpPr>
              <a:spLocks/>
            </p:cNvSpPr>
            <p:nvPr/>
          </p:nvSpPr>
          <p:spPr bwMode="auto">
            <a:xfrm>
              <a:off x="1447" y="3728"/>
              <a:ext cx="229" cy="178"/>
            </a:xfrm>
            <a:custGeom>
              <a:avLst/>
              <a:gdLst>
                <a:gd name="T0" fmla="*/ 0 w 229"/>
                <a:gd name="T1" fmla="*/ 178 h 178"/>
                <a:gd name="T2" fmla="*/ 86 w 229"/>
                <a:gd name="T3" fmla="*/ 135 h 178"/>
                <a:gd name="T4" fmla="*/ 104 w 229"/>
                <a:gd name="T5" fmla="*/ 90 h 178"/>
                <a:gd name="T6" fmla="*/ 107 w 229"/>
                <a:gd name="T7" fmla="*/ 35 h 178"/>
                <a:gd name="T8" fmla="*/ 129 w 229"/>
                <a:gd name="T9" fmla="*/ 4 h 178"/>
                <a:gd name="T10" fmla="*/ 193 w 229"/>
                <a:gd name="T11" fmla="*/ 11 h 178"/>
                <a:gd name="T12" fmla="*/ 209 w 229"/>
                <a:gd name="T13" fmla="*/ 37 h 178"/>
                <a:gd name="T14" fmla="*/ 214 w 229"/>
                <a:gd name="T15" fmla="*/ 99 h 178"/>
                <a:gd name="T16" fmla="*/ 219 w 229"/>
                <a:gd name="T17" fmla="*/ 156 h 178"/>
                <a:gd name="T18" fmla="*/ 229 w 229"/>
                <a:gd name="T19" fmla="*/ 178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78"/>
                <a:gd name="T32" fmla="*/ 229 w 229"/>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78">
                  <a:moveTo>
                    <a:pt x="0" y="178"/>
                  </a:moveTo>
                  <a:cubicBezTo>
                    <a:pt x="14" y="171"/>
                    <a:pt x="69" y="150"/>
                    <a:pt x="86" y="135"/>
                  </a:cubicBezTo>
                  <a:cubicBezTo>
                    <a:pt x="103" y="120"/>
                    <a:pt x="101" y="107"/>
                    <a:pt x="104" y="90"/>
                  </a:cubicBezTo>
                  <a:cubicBezTo>
                    <a:pt x="108" y="73"/>
                    <a:pt x="103" y="49"/>
                    <a:pt x="107" y="35"/>
                  </a:cubicBezTo>
                  <a:cubicBezTo>
                    <a:pt x="111" y="21"/>
                    <a:pt x="115" y="8"/>
                    <a:pt x="129" y="4"/>
                  </a:cubicBezTo>
                  <a:cubicBezTo>
                    <a:pt x="143" y="0"/>
                    <a:pt x="180" y="5"/>
                    <a:pt x="193" y="11"/>
                  </a:cubicBezTo>
                  <a:cubicBezTo>
                    <a:pt x="206" y="16"/>
                    <a:pt x="205" y="23"/>
                    <a:pt x="209" y="37"/>
                  </a:cubicBezTo>
                  <a:cubicBezTo>
                    <a:pt x="212" y="52"/>
                    <a:pt x="213" y="79"/>
                    <a:pt x="214" y="99"/>
                  </a:cubicBezTo>
                  <a:cubicBezTo>
                    <a:pt x="216" y="119"/>
                    <a:pt x="217" y="143"/>
                    <a:pt x="219" y="156"/>
                  </a:cubicBezTo>
                  <a:cubicBezTo>
                    <a:pt x="221" y="169"/>
                    <a:pt x="227" y="174"/>
                    <a:pt x="229" y="178"/>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57" name="Freeform 26"/>
            <p:cNvSpPr>
              <a:spLocks/>
            </p:cNvSpPr>
            <p:nvPr/>
          </p:nvSpPr>
          <p:spPr bwMode="auto">
            <a:xfrm>
              <a:off x="1675" y="3667"/>
              <a:ext cx="232" cy="239"/>
            </a:xfrm>
            <a:custGeom>
              <a:avLst/>
              <a:gdLst>
                <a:gd name="T0" fmla="*/ 0 w 232"/>
                <a:gd name="T1" fmla="*/ 238 h 239"/>
                <a:gd name="T2" fmla="*/ 86 w 232"/>
                <a:gd name="T3" fmla="*/ 183 h 239"/>
                <a:gd name="T4" fmla="*/ 105 w 232"/>
                <a:gd name="T5" fmla="*/ 122 h 239"/>
                <a:gd name="T6" fmla="*/ 108 w 232"/>
                <a:gd name="T7" fmla="*/ 47 h 239"/>
                <a:gd name="T8" fmla="*/ 131 w 232"/>
                <a:gd name="T9" fmla="*/ 5 h 239"/>
                <a:gd name="T10" fmla="*/ 197 w 232"/>
                <a:gd name="T11" fmla="*/ 14 h 239"/>
                <a:gd name="T12" fmla="*/ 213 w 232"/>
                <a:gd name="T13" fmla="*/ 51 h 239"/>
                <a:gd name="T14" fmla="*/ 219 w 232"/>
                <a:gd name="T15" fmla="*/ 134 h 239"/>
                <a:gd name="T16" fmla="*/ 224 w 232"/>
                <a:gd name="T17" fmla="*/ 210 h 239"/>
                <a:gd name="T18" fmla="*/ 232 w 232"/>
                <a:gd name="T19" fmla="*/ 239 h 2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39"/>
                <a:gd name="T32" fmla="*/ 232 w 232"/>
                <a:gd name="T33" fmla="*/ 239 h 2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39">
                  <a:moveTo>
                    <a:pt x="0" y="238"/>
                  </a:moveTo>
                  <a:cubicBezTo>
                    <a:pt x="34" y="220"/>
                    <a:pt x="68" y="202"/>
                    <a:pt x="86" y="183"/>
                  </a:cubicBezTo>
                  <a:cubicBezTo>
                    <a:pt x="103" y="163"/>
                    <a:pt x="101" y="144"/>
                    <a:pt x="105" y="122"/>
                  </a:cubicBezTo>
                  <a:cubicBezTo>
                    <a:pt x="109" y="99"/>
                    <a:pt x="104" y="66"/>
                    <a:pt x="108" y="47"/>
                  </a:cubicBezTo>
                  <a:cubicBezTo>
                    <a:pt x="112" y="28"/>
                    <a:pt x="116" y="11"/>
                    <a:pt x="131" y="5"/>
                  </a:cubicBezTo>
                  <a:cubicBezTo>
                    <a:pt x="145" y="0"/>
                    <a:pt x="183" y="7"/>
                    <a:pt x="197" y="14"/>
                  </a:cubicBezTo>
                  <a:cubicBezTo>
                    <a:pt x="210" y="22"/>
                    <a:pt x="209" y="31"/>
                    <a:pt x="213" y="51"/>
                  </a:cubicBezTo>
                  <a:cubicBezTo>
                    <a:pt x="217" y="71"/>
                    <a:pt x="217" y="107"/>
                    <a:pt x="219" y="134"/>
                  </a:cubicBezTo>
                  <a:cubicBezTo>
                    <a:pt x="221" y="161"/>
                    <a:pt x="222" y="192"/>
                    <a:pt x="224" y="210"/>
                  </a:cubicBezTo>
                  <a:cubicBezTo>
                    <a:pt x="226" y="228"/>
                    <a:pt x="230" y="233"/>
                    <a:pt x="232" y="239"/>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58" name="Freeform 27"/>
            <p:cNvSpPr>
              <a:spLocks/>
            </p:cNvSpPr>
            <p:nvPr/>
          </p:nvSpPr>
          <p:spPr bwMode="auto">
            <a:xfrm>
              <a:off x="1908" y="3644"/>
              <a:ext cx="232" cy="265"/>
            </a:xfrm>
            <a:custGeom>
              <a:avLst/>
              <a:gdLst>
                <a:gd name="T0" fmla="*/ 0 w 232"/>
                <a:gd name="T1" fmla="*/ 261 h 265"/>
                <a:gd name="T2" fmla="*/ 85 w 232"/>
                <a:gd name="T3" fmla="*/ 200 h 265"/>
                <a:gd name="T4" fmla="*/ 105 w 232"/>
                <a:gd name="T5" fmla="*/ 134 h 265"/>
                <a:gd name="T6" fmla="*/ 108 w 232"/>
                <a:gd name="T7" fmla="*/ 52 h 265"/>
                <a:gd name="T8" fmla="*/ 130 w 232"/>
                <a:gd name="T9" fmla="*/ 6 h 265"/>
                <a:gd name="T10" fmla="*/ 196 w 232"/>
                <a:gd name="T11" fmla="*/ 16 h 265"/>
                <a:gd name="T12" fmla="*/ 212 w 232"/>
                <a:gd name="T13" fmla="*/ 56 h 265"/>
                <a:gd name="T14" fmla="*/ 218 w 232"/>
                <a:gd name="T15" fmla="*/ 147 h 265"/>
                <a:gd name="T16" fmla="*/ 223 w 232"/>
                <a:gd name="T17" fmla="*/ 231 h 265"/>
                <a:gd name="T18" fmla="*/ 232 w 232"/>
                <a:gd name="T19" fmla="*/ 265 h 2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
                <a:gd name="T31" fmla="*/ 0 h 265"/>
                <a:gd name="T32" fmla="*/ 232 w 232"/>
                <a:gd name="T33" fmla="*/ 265 h 2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 h="265">
                  <a:moveTo>
                    <a:pt x="0" y="261"/>
                  </a:moveTo>
                  <a:cubicBezTo>
                    <a:pt x="34" y="241"/>
                    <a:pt x="68" y="221"/>
                    <a:pt x="85" y="200"/>
                  </a:cubicBezTo>
                  <a:cubicBezTo>
                    <a:pt x="103" y="179"/>
                    <a:pt x="101" y="158"/>
                    <a:pt x="105" y="134"/>
                  </a:cubicBezTo>
                  <a:cubicBezTo>
                    <a:pt x="108" y="109"/>
                    <a:pt x="103" y="73"/>
                    <a:pt x="108" y="52"/>
                  </a:cubicBezTo>
                  <a:cubicBezTo>
                    <a:pt x="112" y="31"/>
                    <a:pt x="115" y="12"/>
                    <a:pt x="130" y="6"/>
                  </a:cubicBezTo>
                  <a:cubicBezTo>
                    <a:pt x="145" y="0"/>
                    <a:pt x="182" y="7"/>
                    <a:pt x="196" y="16"/>
                  </a:cubicBezTo>
                  <a:cubicBezTo>
                    <a:pt x="210" y="24"/>
                    <a:pt x="208" y="34"/>
                    <a:pt x="212" y="56"/>
                  </a:cubicBezTo>
                  <a:cubicBezTo>
                    <a:pt x="216" y="78"/>
                    <a:pt x="216" y="118"/>
                    <a:pt x="218" y="147"/>
                  </a:cubicBezTo>
                  <a:cubicBezTo>
                    <a:pt x="220" y="176"/>
                    <a:pt x="221" y="211"/>
                    <a:pt x="223" y="231"/>
                  </a:cubicBezTo>
                  <a:cubicBezTo>
                    <a:pt x="225" y="251"/>
                    <a:pt x="230" y="258"/>
                    <a:pt x="232" y="265"/>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59" name="Freeform 28"/>
            <p:cNvSpPr>
              <a:spLocks/>
            </p:cNvSpPr>
            <p:nvPr/>
          </p:nvSpPr>
          <p:spPr bwMode="auto">
            <a:xfrm>
              <a:off x="2378" y="3599"/>
              <a:ext cx="251" cy="305"/>
            </a:xfrm>
            <a:custGeom>
              <a:avLst/>
              <a:gdLst>
                <a:gd name="T0" fmla="*/ 0 w 251"/>
                <a:gd name="T1" fmla="*/ 35440 h 254"/>
                <a:gd name="T2" fmla="*/ 92 w 251"/>
                <a:gd name="T3" fmla="*/ 27251 h 254"/>
                <a:gd name="T4" fmla="*/ 113 w 251"/>
                <a:gd name="T5" fmla="*/ 18141 h 254"/>
                <a:gd name="T6" fmla="*/ 116 w 251"/>
                <a:gd name="T7" fmla="*/ 6960 h 254"/>
                <a:gd name="T8" fmla="*/ 141 w 251"/>
                <a:gd name="T9" fmla="*/ 775 h 254"/>
                <a:gd name="T10" fmla="*/ 212 w 251"/>
                <a:gd name="T11" fmla="*/ 2061 h 254"/>
                <a:gd name="T12" fmla="*/ 230 w 251"/>
                <a:gd name="T13" fmla="*/ 7605 h 254"/>
                <a:gd name="T14" fmla="*/ 236 w 251"/>
                <a:gd name="T15" fmla="*/ 20120 h 254"/>
                <a:gd name="T16" fmla="*/ 241 w 251"/>
                <a:gd name="T17" fmla="*/ 31409 h 254"/>
                <a:gd name="T18" fmla="*/ 251 w 251"/>
                <a:gd name="T19" fmla="*/ 35440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254"/>
                <a:gd name="T32" fmla="*/ 251 w 251"/>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254">
                  <a:moveTo>
                    <a:pt x="0" y="254"/>
                  </a:moveTo>
                  <a:cubicBezTo>
                    <a:pt x="37" y="235"/>
                    <a:pt x="73" y="215"/>
                    <a:pt x="92" y="195"/>
                  </a:cubicBezTo>
                  <a:cubicBezTo>
                    <a:pt x="111" y="174"/>
                    <a:pt x="109" y="154"/>
                    <a:pt x="113" y="130"/>
                  </a:cubicBezTo>
                  <a:cubicBezTo>
                    <a:pt x="117" y="106"/>
                    <a:pt x="112" y="71"/>
                    <a:pt x="116" y="50"/>
                  </a:cubicBezTo>
                  <a:cubicBezTo>
                    <a:pt x="121" y="30"/>
                    <a:pt x="125" y="12"/>
                    <a:pt x="141" y="6"/>
                  </a:cubicBezTo>
                  <a:cubicBezTo>
                    <a:pt x="157" y="0"/>
                    <a:pt x="197" y="7"/>
                    <a:pt x="212" y="15"/>
                  </a:cubicBezTo>
                  <a:cubicBezTo>
                    <a:pt x="227" y="23"/>
                    <a:pt x="226" y="33"/>
                    <a:pt x="230" y="54"/>
                  </a:cubicBezTo>
                  <a:cubicBezTo>
                    <a:pt x="234" y="75"/>
                    <a:pt x="234" y="115"/>
                    <a:pt x="236" y="143"/>
                  </a:cubicBezTo>
                  <a:cubicBezTo>
                    <a:pt x="238" y="171"/>
                    <a:pt x="239" y="207"/>
                    <a:pt x="241" y="225"/>
                  </a:cubicBezTo>
                  <a:cubicBezTo>
                    <a:pt x="243" y="243"/>
                    <a:pt x="249" y="248"/>
                    <a:pt x="251" y="254"/>
                  </a:cubicBezTo>
                </a:path>
              </a:pathLst>
            </a:custGeom>
            <a:noFill/>
            <a:ln w="19050" cmpd="sng">
              <a:solidFill>
                <a:srgbClr val="0099FF"/>
              </a:solidFill>
              <a:round/>
              <a:headEnd/>
              <a:tailEnd/>
            </a:ln>
          </p:spPr>
          <p:txBody>
            <a:bodyPr/>
            <a:lstStyle/>
            <a:p>
              <a:pPr>
                <a:defRPr/>
              </a:pPr>
              <a:endParaRPr lang="en-US" dirty="0">
                <a:latin typeface="+mj-lt"/>
              </a:endParaRPr>
            </a:p>
          </p:txBody>
        </p:sp>
      </p:grpSp>
      <p:grpSp>
        <p:nvGrpSpPr>
          <p:cNvPr id="8" name="Group 29"/>
          <p:cNvGrpSpPr>
            <a:grpSpLocks/>
          </p:cNvGrpSpPr>
          <p:nvPr/>
        </p:nvGrpSpPr>
        <p:grpSpPr bwMode="auto">
          <a:xfrm>
            <a:off x="4171951" y="3447288"/>
            <a:ext cx="1623646" cy="1439862"/>
            <a:chOff x="2628" y="3000"/>
            <a:chExt cx="1023" cy="907"/>
          </a:xfrm>
        </p:grpSpPr>
        <p:sp>
          <p:nvSpPr>
            <p:cNvPr id="29742" name="Freeform 30"/>
            <p:cNvSpPr>
              <a:spLocks/>
            </p:cNvSpPr>
            <p:nvPr/>
          </p:nvSpPr>
          <p:spPr bwMode="auto">
            <a:xfrm>
              <a:off x="2696" y="3000"/>
              <a:ext cx="241" cy="418"/>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43" name="Freeform 31"/>
            <p:cNvSpPr>
              <a:spLocks/>
            </p:cNvSpPr>
            <p:nvPr/>
          </p:nvSpPr>
          <p:spPr bwMode="auto">
            <a:xfrm>
              <a:off x="2932" y="3122"/>
              <a:ext cx="241" cy="296"/>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44" name="Freeform 32"/>
            <p:cNvSpPr>
              <a:spLocks/>
            </p:cNvSpPr>
            <p:nvPr/>
          </p:nvSpPr>
          <p:spPr bwMode="auto">
            <a:xfrm>
              <a:off x="3175" y="3179"/>
              <a:ext cx="241" cy="241"/>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45" name="Freeform 33"/>
            <p:cNvSpPr>
              <a:spLocks/>
            </p:cNvSpPr>
            <p:nvPr/>
          </p:nvSpPr>
          <p:spPr bwMode="auto">
            <a:xfrm>
              <a:off x="3410" y="3235"/>
              <a:ext cx="241" cy="183"/>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46" name="Freeform 34"/>
            <p:cNvSpPr>
              <a:spLocks/>
            </p:cNvSpPr>
            <p:nvPr/>
          </p:nvSpPr>
          <p:spPr bwMode="auto">
            <a:xfrm>
              <a:off x="2628" y="3627"/>
              <a:ext cx="244" cy="276"/>
            </a:xfrm>
            <a:custGeom>
              <a:avLst/>
              <a:gdLst>
                <a:gd name="T0" fmla="*/ 0 w 244"/>
                <a:gd name="T1" fmla="*/ 276 h 276"/>
                <a:gd name="T2" fmla="*/ 89 w 244"/>
                <a:gd name="T3" fmla="*/ 212 h 276"/>
                <a:gd name="T4" fmla="*/ 109 w 244"/>
                <a:gd name="T5" fmla="*/ 141 h 276"/>
                <a:gd name="T6" fmla="*/ 112 w 244"/>
                <a:gd name="T7" fmla="*/ 55 h 276"/>
                <a:gd name="T8" fmla="*/ 135 w 244"/>
                <a:gd name="T9" fmla="*/ 6 h 276"/>
                <a:gd name="T10" fmla="*/ 203 w 244"/>
                <a:gd name="T11" fmla="*/ 17 h 276"/>
                <a:gd name="T12" fmla="*/ 220 w 244"/>
                <a:gd name="T13" fmla="*/ 59 h 276"/>
                <a:gd name="T14" fmla="*/ 227 w 244"/>
                <a:gd name="T15" fmla="*/ 155 h 276"/>
                <a:gd name="T16" fmla="*/ 231 w 244"/>
                <a:gd name="T17" fmla="*/ 244 h 276"/>
                <a:gd name="T18" fmla="*/ 244 w 244"/>
                <a:gd name="T19" fmla="*/ 274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
                <a:gd name="T31" fmla="*/ 0 h 276"/>
                <a:gd name="T32" fmla="*/ 244 w 244"/>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 h="276">
                  <a:moveTo>
                    <a:pt x="0" y="276"/>
                  </a:moveTo>
                  <a:cubicBezTo>
                    <a:pt x="35" y="255"/>
                    <a:pt x="70" y="234"/>
                    <a:pt x="89" y="212"/>
                  </a:cubicBezTo>
                  <a:cubicBezTo>
                    <a:pt x="107" y="189"/>
                    <a:pt x="105" y="168"/>
                    <a:pt x="109" y="141"/>
                  </a:cubicBezTo>
                  <a:cubicBezTo>
                    <a:pt x="113" y="115"/>
                    <a:pt x="107" y="77"/>
                    <a:pt x="112" y="55"/>
                  </a:cubicBezTo>
                  <a:cubicBezTo>
                    <a:pt x="116" y="32"/>
                    <a:pt x="120" y="13"/>
                    <a:pt x="135" y="6"/>
                  </a:cubicBezTo>
                  <a:cubicBezTo>
                    <a:pt x="150" y="0"/>
                    <a:pt x="189" y="8"/>
                    <a:pt x="203" y="17"/>
                  </a:cubicBezTo>
                  <a:cubicBezTo>
                    <a:pt x="218" y="25"/>
                    <a:pt x="217" y="36"/>
                    <a:pt x="220" y="59"/>
                  </a:cubicBezTo>
                  <a:cubicBezTo>
                    <a:pt x="224" y="82"/>
                    <a:pt x="225" y="124"/>
                    <a:pt x="227" y="155"/>
                  </a:cubicBezTo>
                  <a:cubicBezTo>
                    <a:pt x="228" y="186"/>
                    <a:pt x="228" y="224"/>
                    <a:pt x="231" y="244"/>
                  </a:cubicBezTo>
                  <a:cubicBezTo>
                    <a:pt x="234" y="264"/>
                    <a:pt x="241" y="268"/>
                    <a:pt x="244" y="274"/>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47" name="Freeform 35"/>
            <p:cNvSpPr>
              <a:spLocks/>
            </p:cNvSpPr>
            <p:nvPr/>
          </p:nvSpPr>
          <p:spPr bwMode="auto">
            <a:xfrm>
              <a:off x="3350" y="3622"/>
              <a:ext cx="237" cy="281"/>
            </a:xfrm>
            <a:custGeom>
              <a:avLst/>
              <a:gdLst>
                <a:gd name="T0" fmla="*/ 0 w 237"/>
                <a:gd name="T1" fmla="*/ 280 h 281"/>
                <a:gd name="T2" fmla="*/ 86 w 237"/>
                <a:gd name="T3" fmla="*/ 215 h 281"/>
                <a:gd name="T4" fmla="*/ 105 w 237"/>
                <a:gd name="T5" fmla="*/ 143 h 281"/>
                <a:gd name="T6" fmla="*/ 108 w 237"/>
                <a:gd name="T7" fmla="*/ 55 h 281"/>
                <a:gd name="T8" fmla="*/ 131 w 237"/>
                <a:gd name="T9" fmla="*/ 6 h 281"/>
                <a:gd name="T10" fmla="*/ 197 w 237"/>
                <a:gd name="T11" fmla="*/ 17 h 281"/>
                <a:gd name="T12" fmla="*/ 213 w 237"/>
                <a:gd name="T13" fmla="*/ 60 h 281"/>
                <a:gd name="T14" fmla="*/ 219 w 237"/>
                <a:gd name="T15" fmla="*/ 158 h 281"/>
                <a:gd name="T16" fmla="*/ 224 w 237"/>
                <a:gd name="T17" fmla="*/ 248 h 281"/>
                <a:gd name="T18" fmla="*/ 237 w 237"/>
                <a:gd name="T19" fmla="*/ 281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
                <a:gd name="T31" fmla="*/ 0 h 281"/>
                <a:gd name="T32" fmla="*/ 237 w 237"/>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 h="281">
                  <a:moveTo>
                    <a:pt x="0" y="280"/>
                  </a:moveTo>
                  <a:cubicBezTo>
                    <a:pt x="34" y="259"/>
                    <a:pt x="68" y="237"/>
                    <a:pt x="86" y="215"/>
                  </a:cubicBezTo>
                  <a:cubicBezTo>
                    <a:pt x="103" y="192"/>
                    <a:pt x="101" y="170"/>
                    <a:pt x="105" y="143"/>
                  </a:cubicBezTo>
                  <a:cubicBezTo>
                    <a:pt x="109" y="117"/>
                    <a:pt x="104" y="78"/>
                    <a:pt x="108" y="55"/>
                  </a:cubicBezTo>
                  <a:cubicBezTo>
                    <a:pt x="112" y="33"/>
                    <a:pt x="116" y="13"/>
                    <a:pt x="131" y="6"/>
                  </a:cubicBezTo>
                  <a:cubicBezTo>
                    <a:pt x="145" y="0"/>
                    <a:pt x="183" y="8"/>
                    <a:pt x="197" y="17"/>
                  </a:cubicBezTo>
                  <a:cubicBezTo>
                    <a:pt x="210" y="26"/>
                    <a:pt x="209" y="36"/>
                    <a:pt x="213" y="60"/>
                  </a:cubicBezTo>
                  <a:cubicBezTo>
                    <a:pt x="217" y="83"/>
                    <a:pt x="217" y="126"/>
                    <a:pt x="219" y="158"/>
                  </a:cubicBezTo>
                  <a:cubicBezTo>
                    <a:pt x="221" y="189"/>
                    <a:pt x="221" y="228"/>
                    <a:pt x="224" y="248"/>
                  </a:cubicBezTo>
                  <a:cubicBezTo>
                    <a:pt x="227" y="268"/>
                    <a:pt x="234" y="274"/>
                    <a:pt x="237" y="281"/>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48" name="Freeform 36"/>
            <p:cNvSpPr>
              <a:spLocks/>
            </p:cNvSpPr>
            <p:nvPr/>
          </p:nvSpPr>
          <p:spPr bwMode="auto">
            <a:xfrm>
              <a:off x="3102" y="3622"/>
              <a:ext cx="248" cy="285"/>
            </a:xfrm>
            <a:custGeom>
              <a:avLst/>
              <a:gdLst>
                <a:gd name="T0" fmla="*/ 0 w 1123"/>
                <a:gd name="T1" fmla="*/ 0 h 1000"/>
                <a:gd name="T2" fmla="*/ 0 w 1123"/>
                <a:gd name="T3" fmla="*/ 0 h 1000"/>
                <a:gd name="T4" fmla="*/ 0 w 1123"/>
                <a:gd name="T5" fmla="*/ 0 h 1000"/>
                <a:gd name="T6" fmla="*/ 0 w 1123"/>
                <a:gd name="T7" fmla="*/ 0 h 1000"/>
                <a:gd name="T8" fmla="*/ 0 w 1123"/>
                <a:gd name="T9" fmla="*/ 0 h 1000"/>
                <a:gd name="T10" fmla="*/ 0 w 1123"/>
                <a:gd name="T11" fmla="*/ 0 h 1000"/>
                <a:gd name="T12" fmla="*/ 0 w 1123"/>
                <a:gd name="T13" fmla="*/ 0 h 1000"/>
                <a:gd name="T14" fmla="*/ 0 w 1123"/>
                <a:gd name="T15" fmla="*/ 0 h 1000"/>
                <a:gd name="T16" fmla="*/ 0 w 1123"/>
                <a:gd name="T17" fmla="*/ 0 h 1000"/>
                <a:gd name="T18" fmla="*/ 0 w 1123"/>
                <a:gd name="T19" fmla="*/ 0 h 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3"/>
                <a:gd name="T31" fmla="*/ 0 h 1000"/>
                <a:gd name="T32" fmla="*/ 1123 w 1123"/>
                <a:gd name="T33" fmla="*/ 1000 h 1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3" h="1000">
                  <a:moveTo>
                    <a:pt x="0" y="1000"/>
                  </a:moveTo>
                  <a:cubicBezTo>
                    <a:pt x="165" y="924"/>
                    <a:pt x="331" y="848"/>
                    <a:pt x="416" y="767"/>
                  </a:cubicBezTo>
                  <a:cubicBezTo>
                    <a:pt x="501" y="686"/>
                    <a:pt x="493" y="607"/>
                    <a:pt x="511" y="512"/>
                  </a:cubicBezTo>
                  <a:cubicBezTo>
                    <a:pt x="529" y="417"/>
                    <a:pt x="504" y="279"/>
                    <a:pt x="525" y="198"/>
                  </a:cubicBezTo>
                  <a:cubicBezTo>
                    <a:pt x="546" y="117"/>
                    <a:pt x="563" y="46"/>
                    <a:pt x="635" y="23"/>
                  </a:cubicBezTo>
                  <a:cubicBezTo>
                    <a:pt x="707" y="0"/>
                    <a:pt x="889" y="28"/>
                    <a:pt x="956" y="60"/>
                  </a:cubicBezTo>
                  <a:cubicBezTo>
                    <a:pt x="1023" y="92"/>
                    <a:pt x="1018" y="129"/>
                    <a:pt x="1036" y="213"/>
                  </a:cubicBezTo>
                  <a:cubicBezTo>
                    <a:pt x="1054" y="297"/>
                    <a:pt x="1057" y="451"/>
                    <a:pt x="1065" y="563"/>
                  </a:cubicBezTo>
                  <a:cubicBezTo>
                    <a:pt x="1073" y="675"/>
                    <a:pt x="1077" y="815"/>
                    <a:pt x="1087" y="884"/>
                  </a:cubicBezTo>
                  <a:cubicBezTo>
                    <a:pt x="1097" y="953"/>
                    <a:pt x="1117" y="963"/>
                    <a:pt x="1123" y="978"/>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49" name="Freeform 37"/>
            <p:cNvSpPr>
              <a:spLocks/>
            </p:cNvSpPr>
            <p:nvPr/>
          </p:nvSpPr>
          <p:spPr bwMode="auto">
            <a:xfrm>
              <a:off x="2869" y="3599"/>
              <a:ext cx="235" cy="308"/>
            </a:xfrm>
            <a:custGeom>
              <a:avLst/>
              <a:gdLst>
                <a:gd name="T0" fmla="*/ 0 w 235"/>
                <a:gd name="T1" fmla="*/ 303 h 308"/>
                <a:gd name="T2" fmla="*/ 84 w 235"/>
                <a:gd name="T3" fmla="*/ 232 h 308"/>
                <a:gd name="T4" fmla="*/ 103 w 235"/>
                <a:gd name="T5" fmla="*/ 155 h 308"/>
                <a:gd name="T6" fmla="*/ 106 w 235"/>
                <a:gd name="T7" fmla="*/ 60 h 308"/>
                <a:gd name="T8" fmla="*/ 128 w 235"/>
                <a:gd name="T9" fmla="*/ 7 h 308"/>
                <a:gd name="T10" fmla="*/ 193 w 235"/>
                <a:gd name="T11" fmla="*/ 18 h 308"/>
                <a:gd name="T12" fmla="*/ 209 w 235"/>
                <a:gd name="T13" fmla="*/ 65 h 308"/>
                <a:gd name="T14" fmla="*/ 215 w 235"/>
                <a:gd name="T15" fmla="*/ 171 h 308"/>
                <a:gd name="T16" fmla="*/ 220 w 235"/>
                <a:gd name="T17" fmla="*/ 268 h 308"/>
                <a:gd name="T18" fmla="*/ 235 w 235"/>
                <a:gd name="T19" fmla="*/ 308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308"/>
                <a:gd name="T32" fmla="*/ 235 w 235"/>
                <a:gd name="T33" fmla="*/ 308 h 3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308">
                  <a:moveTo>
                    <a:pt x="0" y="303"/>
                  </a:moveTo>
                  <a:cubicBezTo>
                    <a:pt x="33" y="280"/>
                    <a:pt x="67" y="257"/>
                    <a:pt x="84" y="232"/>
                  </a:cubicBezTo>
                  <a:cubicBezTo>
                    <a:pt x="101" y="208"/>
                    <a:pt x="100" y="184"/>
                    <a:pt x="103" y="155"/>
                  </a:cubicBezTo>
                  <a:cubicBezTo>
                    <a:pt x="107" y="126"/>
                    <a:pt x="102" y="85"/>
                    <a:pt x="106" y="60"/>
                  </a:cubicBezTo>
                  <a:cubicBezTo>
                    <a:pt x="110" y="35"/>
                    <a:pt x="114" y="14"/>
                    <a:pt x="128" y="7"/>
                  </a:cubicBezTo>
                  <a:cubicBezTo>
                    <a:pt x="143" y="0"/>
                    <a:pt x="180" y="8"/>
                    <a:pt x="193" y="18"/>
                  </a:cubicBezTo>
                  <a:cubicBezTo>
                    <a:pt x="207" y="28"/>
                    <a:pt x="206" y="39"/>
                    <a:pt x="209" y="65"/>
                  </a:cubicBezTo>
                  <a:cubicBezTo>
                    <a:pt x="213" y="90"/>
                    <a:pt x="214" y="137"/>
                    <a:pt x="215" y="171"/>
                  </a:cubicBezTo>
                  <a:cubicBezTo>
                    <a:pt x="217" y="205"/>
                    <a:pt x="217" y="245"/>
                    <a:pt x="220" y="268"/>
                  </a:cubicBezTo>
                  <a:cubicBezTo>
                    <a:pt x="223" y="291"/>
                    <a:pt x="232" y="300"/>
                    <a:pt x="235" y="308"/>
                  </a:cubicBezTo>
                </a:path>
              </a:pathLst>
            </a:custGeom>
            <a:noFill/>
            <a:ln w="19050" cmpd="sng">
              <a:solidFill>
                <a:srgbClr val="0099FF"/>
              </a:solidFill>
              <a:round/>
              <a:headEnd/>
              <a:tailEnd/>
            </a:ln>
          </p:spPr>
          <p:txBody>
            <a:bodyPr/>
            <a:lstStyle/>
            <a:p>
              <a:pPr>
                <a:defRPr/>
              </a:pPr>
              <a:endParaRPr lang="en-US" dirty="0">
                <a:latin typeface="+mj-lt"/>
              </a:endParaRPr>
            </a:p>
          </p:txBody>
        </p:sp>
      </p:grpSp>
      <p:grpSp>
        <p:nvGrpSpPr>
          <p:cNvPr id="11" name="Group 59"/>
          <p:cNvGrpSpPr>
            <a:grpSpLocks/>
          </p:cNvGrpSpPr>
          <p:nvPr/>
        </p:nvGrpSpPr>
        <p:grpSpPr bwMode="auto">
          <a:xfrm>
            <a:off x="1185497" y="3834879"/>
            <a:ext cx="864577" cy="1068388"/>
            <a:chOff x="747" y="3235"/>
            <a:chExt cx="544" cy="673"/>
          </a:xfrm>
        </p:grpSpPr>
        <p:grpSp>
          <p:nvGrpSpPr>
            <p:cNvPr id="4115" name="Group 60"/>
            <p:cNvGrpSpPr>
              <a:grpSpLocks/>
            </p:cNvGrpSpPr>
            <p:nvPr/>
          </p:nvGrpSpPr>
          <p:grpSpPr bwMode="auto">
            <a:xfrm>
              <a:off x="747" y="3235"/>
              <a:ext cx="544" cy="673"/>
              <a:chOff x="747" y="3235"/>
              <a:chExt cx="544" cy="673"/>
            </a:xfrm>
          </p:grpSpPr>
          <p:sp>
            <p:nvSpPr>
              <p:cNvPr id="29720" name="Freeform 61"/>
              <p:cNvSpPr>
                <a:spLocks/>
              </p:cNvSpPr>
              <p:nvPr/>
            </p:nvSpPr>
            <p:spPr bwMode="auto">
              <a:xfrm>
                <a:off x="816" y="3235"/>
                <a:ext cx="241" cy="177"/>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21" name="Freeform 62"/>
              <p:cNvSpPr>
                <a:spLocks/>
              </p:cNvSpPr>
              <p:nvPr/>
            </p:nvSpPr>
            <p:spPr bwMode="auto">
              <a:xfrm>
                <a:off x="1050" y="3239"/>
                <a:ext cx="241" cy="173"/>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22" name="Freeform 63"/>
              <p:cNvSpPr>
                <a:spLocks/>
              </p:cNvSpPr>
              <p:nvPr/>
            </p:nvSpPr>
            <p:spPr bwMode="auto">
              <a:xfrm>
                <a:off x="747" y="3647"/>
                <a:ext cx="239" cy="261"/>
              </a:xfrm>
              <a:custGeom>
                <a:avLst/>
                <a:gdLst>
                  <a:gd name="T0" fmla="*/ 0 w 239"/>
                  <a:gd name="T1" fmla="*/ 261 h 261"/>
                  <a:gd name="T2" fmla="*/ 88 w 239"/>
                  <a:gd name="T3" fmla="*/ 200 h 261"/>
                  <a:gd name="T4" fmla="*/ 108 w 239"/>
                  <a:gd name="T5" fmla="*/ 134 h 261"/>
                  <a:gd name="T6" fmla="*/ 111 w 239"/>
                  <a:gd name="T7" fmla="*/ 52 h 261"/>
                  <a:gd name="T8" fmla="*/ 135 w 239"/>
                  <a:gd name="T9" fmla="*/ 6 h 261"/>
                  <a:gd name="T10" fmla="*/ 203 w 239"/>
                  <a:gd name="T11" fmla="*/ 16 h 261"/>
                  <a:gd name="T12" fmla="*/ 220 w 239"/>
                  <a:gd name="T13" fmla="*/ 56 h 261"/>
                  <a:gd name="T14" fmla="*/ 226 w 239"/>
                  <a:gd name="T15" fmla="*/ 147 h 261"/>
                  <a:gd name="T16" fmla="*/ 230 w 239"/>
                  <a:gd name="T17" fmla="*/ 231 h 261"/>
                  <a:gd name="T18" fmla="*/ 239 w 239"/>
                  <a:gd name="T19" fmla="*/ 259 h 2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61"/>
                  <a:gd name="T32" fmla="*/ 239 w 239"/>
                  <a:gd name="T33" fmla="*/ 261 h 2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61">
                    <a:moveTo>
                      <a:pt x="0" y="261"/>
                    </a:moveTo>
                    <a:cubicBezTo>
                      <a:pt x="35" y="241"/>
                      <a:pt x="70" y="221"/>
                      <a:pt x="88" y="200"/>
                    </a:cubicBezTo>
                    <a:cubicBezTo>
                      <a:pt x="106" y="179"/>
                      <a:pt x="104" y="158"/>
                      <a:pt x="108" y="134"/>
                    </a:cubicBezTo>
                    <a:cubicBezTo>
                      <a:pt x="112" y="109"/>
                      <a:pt x="107" y="73"/>
                      <a:pt x="111" y="52"/>
                    </a:cubicBezTo>
                    <a:cubicBezTo>
                      <a:pt x="116" y="31"/>
                      <a:pt x="119" y="12"/>
                      <a:pt x="135" y="6"/>
                    </a:cubicBezTo>
                    <a:cubicBezTo>
                      <a:pt x="150" y="0"/>
                      <a:pt x="188" y="7"/>
                      <a:pt x="203" y="16"/>
                    </a:cubicBezTo>
                    <a:cubicBezTo>
                      <a:pt x="217" y="24"/>
                      <a:pt x="216" y="34"/>
                      <a:pt x="220" y="56"/>
                    </a:cubicBezTo>
                    <a:cubicBezTo>
                      <a:pt x="223" y="78"/>
                      <a:pt x="224" y="118"/>
                      <a:pt x="226" y="147"/>
                    </a:cubicBezTo>
                    <a:cubicBezTo>
                      <a:pt x="227" y="176"/>
                      <a:pt x="228" y="212"/>
                      <a:pt x="230" y="231"/>
                    </a:cubicBezTo>
                    <a:cubicBezTo>
                      <a:pt x="232" y="250"/>
                      <a:pt x="237" y="253"/>
                      <a:pt x="239" y="259"/>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29723" name="Freeform 64"/>
              <p:cNvSpPr>
                <a:spLocks/>
              </p:cNvSpPr>
              <p:nvPr/>
            </p:nvSpPr>
            <p:spPr bwMode="auto">
              <a:xfrm>
                <a:off x="986" y="3653"/>
                <a:ext cx="239" cy="251"/>
              </a:xfrm>
              <a:custGeom>
                <a:avLst/>
                <a:gdLst>
                  <a:gd name="T0" fmla="*/ 0 w 239"/>
                  <a:gd name="T1" fmla="*/ 33250 h 208"/>
                  <a:gd name="T2" fmla="*/ 88 w 239"/>
                  <a:gd name="T3" fmla="*/ 25537 h 208"/>
                  <a:gd name="T4" fmla="*/ 108 w 239"/>
                  <a:gd name="T5" fmla="*/ 16850 h 208"/>
                  <a:gd name="T6" fmla="*/ 111 w 239"/>
                  <a:gd name="T7" fmla="*/ 6508 h 208"/>
                  <a:gd name="T8" fmla="*/ 135 w 239"/>
                  <a:gd name="T9" fmla="*/ 728 h 208"/>
                  <a:gd name="T10" fmla="*/ 203 w 239"/>
                  <a:gd name="T11" fmla="*/ 1864 h 208"/>
                  <a:gd name="T12" fmla="*/ 220 w 239"/>
                  <a:gd name="T13" fmla="*/ 7003 h 208"/>
                  <a:gd name="T14" fmla="*/ 226 w 239"/>
                  <a:gd name="T15" fmla="*/ 18616 h 208"/>
                  <a:gd name="T16" fmla="*/ 230 w 239"/>
                  <a:gd name="T17" fmla="*/ 29366 h 208"/>
                  <a:gd name="T18" fmla="*/ 239 w 239"/>
                  <a:gd name="T19" fmla="*/ 33132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08"/>
                  <a:gd name="T32" fmla="*/ 239 w 239"/>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08">
                    <a:moveTo>
                      <a:pt x="0" y="208"/>
                    </a:moveTo>
                    <a:cubicBezTo>
                      <a:pt x="35" y="192"/>
                      <a:pt x="70" y="176"/>
                      <a:pt x="88" y="160"/>
                    </a:cubicBezTo>
                    <a:cubicBezTo>
                      <a:pt x="106" y="143"/>
                      <a:pt x="104" y="126"/>
                      <a:pt x="108" y="106"/>
                    </a:cubicBezTo>
                    <a:cubicBezTo>
                      <a:pt x="112" y="87"/>
                      <a:pt x="107" y="58"/>
                      <a:pt x="111" y="41"/>
                    </a:cubicBezTo>
                    <a:cubicBezTo>
                      <a:pt x="116" y="24"/>
                      <a:pt x="119" y="10"/>
                      <a:pt x="135" y="5"/>
                    </a:cubicBezTo>
                    <a:cubicBezTo>
                      <a:pt x="150" y="0"/>
                      <a:pt x="188" y="6"/>
                      <a:pt x="203" y="12"/>
                    </a:cubicBezTo>
                    <a:cubicBezTo>
                      <a:pt x="217" y="19"/>
                      <a:pt x="216" y="27"/>
                      <a:pt x="220" y="44"/>
                    </a:cubicBezTo>
                    <a:cubicBezTo>
                      <a:pt x="223" y="62"/>
                      <a:pt x="224" y="94"/>
                      <a:pt x="226" y="117"/>
                    </a:cubicBezTo>
                    <a:cubicBezTo>
                      <a:pt x="227" y="140"/>
                      <a:pt x="228" y="169"/>
                      <a:pt x="230" y="184"/>
                    </a:cubicBezTo>
                    <a:cubicBezTo>
                      <a:pt x="232" y="199"/>
                      <a:pt x="237" y="202"/>
                      <a:pt x="239" y="207"/>
                    </a:cubicBezTo>
                  </a:path>
                </a:pathLst>
              </a:custGeom>
              <a:noFill/>
              <a:ln w="19050" cmpd="sng">
                <a:solidFill>
                  <a:srgbClr val="0099FF"/>
                </a:solidFill>
                <a:round/>
                <a:headEnd/>
                <a:tailEnd/>
              </a:ln>
            </p:spPr>
            <p:txBody>
              <a:bodyPr/>
              <a:lstStyle/>
              <a:p>
                <a:pPr>
                  <a:defRPr/>
                </a:pPr>
                <a:endParaRPr lang="en-US" dirty="0">
                  <a:latin typeface="+mj-lt"/>
                </a:endParaRPr>
              </a:p>
            </p:txBody>
          </p:sp>
        </p:grpSp>
        <p:sp>
          <p:nvSpPr>
            <p:cNvPr id="29719" name="Line 65"/>
            <p:cNvSpPr>
              <a:spLocks noChangeShapeType="1"/>
            </p:cNvSpPr>
            <p:nvPr/>
          </p:nvSpPr>
          <p:spPr bwMode="auto">
            <a:xfrm>
              <a:off x="747" y="3409"/>
              <a:ext cx="69" cy="0"/>
            </a:xfrm>
            <a:prstGeom prst="line">
              <a:avLst/>
            </a:prstGeom>
            <a:noFill/>
            <a:ln w="19050">
              <a:solidFill>
                <a:srgbClr val="5D5C5B"/>
              </a:solidFill>
              <a:round/>
              <a:headEnd/>
              <a:tailEnd/>
            </a:ln>
          </p:spPr>
          <p:txBody>
            <a:bodyPr/>
            <a:lstStyle/>
            <a:p>
              <a:pPr>
                <a:defRPr/>
              </a:pPr>
              <a:endParaRPr lang="en-US" dirty="0">
                <a:latin typeface="+mj-lt"/>
              </a:endParaRPr>
            </a:p>
          </p:txBody>
        </p:sp>
      </p:grpSp>
      <p:sp>
        <p:nvSpPr>
          <p:cNvPr id="291883" name="Rectangle 291882"/>
          <p:cNvSpPr/>
          <p:nvPr/>
        </p:nvSpPr>
        <p:spPr>
          <a:xfrm>
            <a:off x="1132271" y="5181600"/>
            <a:ext cx="98698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2060988" y="5029200"/>
            <a:ext cx="236735"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a:off x="2286000" y="5105400"/>
            <a:ext cx="1885951"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5"/>
          <p:cNvGrpSpPr>
            <a:grpSpLocks/>
          </p:cNvGrpSpPr>
          <p:nvPr/>
        </p:nvGrpSpPr>
        <p:grpSpPr bwMode="auto">
          <a:xfrm>
            <a:off x="1941636" y="3831336"/>
            <a:ext cx="482111" cy="1062038"/>
            <a:chOff x="1223" y="3235"/>
            <a:chExt cx="304" cy="669"/>
          </a:xfrm>
        </p:grpSpPr>
        <p:sp>
          <p:nvSpPr>
            <p:cNvPr id="29760" name="Freeform 16"/>
            <p:cNvSpPr>
              <a:spLocks/>
            </p:cNvSpPr>
            <p:nvPr/>
          </p:nvSpPr>
          <p:spPr bwMode="auto">
            <a:xfrm>
              <a:off x="1286" y="3235"/>
              <a:ext cx="241" cy="177"/>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29761" name="Freeform 17"/>
            <p:cNvSpPr>
              <a:spLocks/>
            </p:cNvSpPr>
            <p:nvPr/>
          </p:nvSpPr>
          <p:spPr bwMode="auto">
            <a:xfrm>
              <a:off x="1223" y="3777"/>
              <a:ext cx="224" cy="127"/>
            </a:xfrm>
            <a:custGeom>
              <a:avLst/>
              <a:gdLst>
                <a:gd name="T0" fmla="*/ 0 w 224"/>
                <a:gd name="T1" fmla="*/ 127 h 127"/>
                <a:gd name="T2" fmla="*/ 83 w 224"/>
                <a:gd name="T3" fmla="*/ 97 h 127"/>
                <a:gd name="T4" fmla="*/ 101 w 224"/>
                <a:gd name="T5" fmla="*/ 65 h 127"/>
                <a:gd name="T6" fmla="*/ 104 w 224"/>
                <a:gd name="T7" fmla="*/ 25 h 127"/>
                <a:gd name="T8" fmla="*/ 126 w 224"/>
                <a:gd name="T9" fmla="*/ 3 h 127"/>
                <a:gd name="T10" fmla="*/ 190 w 224"/>
                <a:gd name="T11" fmla="*/ 8 h 127"/>
                <a:gd name="T12" fmla="*/ 206 w 224"/>
                <a:gd name="T13" fmla="*/ 27 h 127"/>
                <a:gd name="T14" fmla="*/ 211 w 224"/>
                <a:gd name="T15" fmla="*/ 72 h 127"/>
                <a:gd name="T16" fmla="*/ 216 w 224"/>
                <a:gd name="T17" fmla="*/ 112 h 127"/>
                <a:gd name="T18" fmla="*/ 224 w 224"/>
                <a:gd name="T19" fmla="*/ 127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27"/>
                <a:gd name="T32" fmla="*/ 224 w 224"/>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27">
                  <a:moveTo>
                    <a:pt x="0" y="127"/>
                  </a:moveTo>
                  <a:cubicBezTo>
                    <a:pt x="33" y="117"/>
                    <a:pt x="66" y="108"/>
                    <a:pt x="83" y="97"/>
                  </a:cubicBezTo>
                  <a:cubicBezTo>
                    <a:pt x="99" y="87"/>
                    <a:pt x="98" y="77"/>
                    <a:pt x="101" y="65"/>
                  </a:cubicBezTo>
                  <a:cubicBezTo>
                    <a:pt x="105" y="53"/>
                    <a:pt x="100" y="35"/>
                    <a:pt x="104" y="25"/>
                  </a:cubicBezTo>
                  <a:cubicBezTo>
                    <a:pt x="108" y="15"/>
                    <a:pt x="112" y="6"/>
                    <a:pt x="126" y="3"/>
                  </a:cubicBezTo>
                  <a:cubicBezTo>
                    <a:pt x="140" y="0"/>
                    <a:pt x="177" y="4"/>
                    <a:pt x="190" y="8"/>
                  </a:cubicBezTo>
                  <a:cubicBezTo>
                    <a:pt x="203" y="12"/>
                    <a:pt x="202" y="16"/>
                    <a:pt x="206" y="27"/>
                  </a:cubicBezTo>
                  <a:cubicBezTo>
                    <a:pt x="209" y="38"/>
                    <a:pt x="210" y="57"/>
                    <a:pt x="211" y="72"/>
                  </a:cubicBezTo>
                  <a:cubicBezTo>
                    <a:pt x="213" y="86"/>
                    <a:pt x="214" y="103"/>
                    <a:pt x="216" y="112"/>
                  </a:cubicBezTo>
                  <a:cubicBezTo>
                    <a:pt x="218" y="121"/>
                    <a:pt x="222" y="124"/>
                    <a:pt x="224" y="127"/>
                  </a:cubicBezTo>
                </a:path>
              </a:pathLst>
            </a:custGeom>
            <a:noFill/>
            <a:ln w="19050" cmpd="sng">
              <a:solidFill>
                <a:srgbClr val="0099FF"/>
              </a:solidFill>
              <a:round/>
              <a:headEnd/>
              <a:tailEnd/>
            </a:ln>
          </p:spPr>
          <p:txBody>
            <a:bodyPr/>
            <a:lstStyle/>
            <a:p>
              <a:pPr>
                <a:defRPr/>
              </a:pPr>
              <a:endParaRPr lang="en-US" dirty="0">
                <a:latin typeface="+mj-lt"/>
              </a:endParaRPr>
            </a:p>
          </p:txBody>
        </p:sp>
      </p:grpSp>
      <p:sp>
        <p:nvSpPr>
          <p:cNvPr id="128" name="Rectangle 127"/>
          <p:cNvSpPr/>
          <p:nvPr/>
        </p:nvSpPr>
        <p:spPr>
          <a:xfrm>
            <a:off x="4185699" y="5181600"/>
            <a:ext cx="1529301"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p:cNvSpPr/>
          <p:nvPr/>
        </p:nvSpPr>
        <p:spPr>
          <a:xfrm>
            <a:off x="5687568" y="5105400"/>
            <a:ext cx="1627632"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p:cNvSpPr/>
          <p:nvPr/>
        </p:nvSpPr>
        <p:spPr>
          <a:xfrm>
            <a:off x="7239000" y="5181600"/>
            <a:ext cx="1905000" cy="591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p:cNvGrpSpPr/>
          <p:nvPr/>
        </p:nvGrpSpPr>
        <p:grpSpPr>
          <a:xfrm>
            <a:off x="5687568" y="3322625"/>
            <a:ext cx="1613947" cy="1554175"/>
            <a:chOff x="5687568" y="1447800"/>
            <a:chExt cx="1613947" cy="1554175"/>
          </a:xfrm>
        </p:grpSpPr>
        <p:grpSp>
          <p:nvGrpSpPr>
            <p:cNvPr id="22" name="Group 21"/>
            <p:cNvGrpSpPr/>
            <p:nvPr/>
          </p:nvGrpSpPr>
          <p:grpSpPr>
            <a:xfrm>
              <a:off x="5687568" y="1447800"/>
              <a:ext cx="1613947" cy="1554175"/>
              <a:chOff x="5687568" y="3322625"/>
              <a:chExt cx="1613947" cy="1554175"/>
            </a:xfrm>
          </p:grpSpPr>
          <p:grpSp>
            <p:nvGrpSpPr>
              <p:cNvPr id="291881" name="Group 291880"/>
              <p:cNvGrpSpPr/>
              <p:nvPr/>
            </p:nvGrpSpPr>
            <p:grpSpPr>
              <a:xfrm>
                <a:off x="5687568" y="3322625"/>
                <a:ext cx="1613947" cy="1554175"/>
                <a:chOff x="5710872" y="793738"/>
                <a:chExt cx="1613947" cy="1554175"/>
              </a:xfrm>
            </p:grpSpPr>
            <p:grpSp>
              <p:nvGrpSpPr>
                <p:cNvPr id="291872" name="Group 291871"/>
                <p:cNvGrpSpPr/>
                <p:nvPr/>
              </p:nvGrpSpPr>
              <p:grpSpPr>
                <a:xfrm>
                  <a:off x="5710872" y="896938"/>
                  <a:ext cx="1466963" cy="1450975"/>
                  <a:chOff x="7011865" y="896938"/>
                  <a:chExt cx="1466963" cy="1450975"/>
                </a:xfrm>
              </p:grpSpPr>
              <p:sp>
                <p:nvSpPr>
                  <p:cNvPr id="97" name="Freeform 39"/>
                  <p:cNvSpPr>
                    <a:spLocks/>
                  </p:cNvSpPr>
                  <p:nvPr/>
                </p:nvSpPr>
                <p:spPr bwMode="auto">
                  <a:xfrm>
                    <a:off x="7108710" y="1133475"/>
                    <a:ext cx="382617" cy="292100"/>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98" name="Freeform 40"/>
                  <p:cNvSpPr>
                    <a:spLocks/>
                  </p:cNvSpPr>
                  <p:nvPr/>
                </p:nvSpPr>
                <p:spPr bwMode="auto">
                  <a:xfrm>
                    <a:off x="7483389" y="1046163"/>
                    <a:ext cx="382617" cy="379413"/>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99" name="Freeform 41"/>
                  <p:cNvSpPr>
                    <a:spLocks/>
                  </p:cNvSpPr>
                  <p:nvPr/>
                </p:nvSpPr>
                <p:spPr bwMode="auto">
                  <a:xfrm>
                    <a:off x="7858067" y="896938"/>
                    <a:ext cx="390555" cy="542925"/>
                  </a:xfrm>
                  <a:custGeom>
                    <a:avLst/>
                    <a:gdLst>
                      <a:gd name="T0" fmla="*/ 0 w 3098"/>
                      <a:gd name="T1" fmla="*/ 0 h 1955"/>
                      <a:gd name="T2" fmla="*/ 0 w 3098"/>
                      <a:gd name="T3" fmla="*/ 0 h 1955"/>
                      <a:gd name="T4" fmla="*/ 0 w 3098"/>
                      <a:gd name="T5" fmla="*/ 0 h 1955"/>
                      <a:gd name="T6" fmla="*/ 0 w 3098"/>
                      <a:gd name="T7" fmla="*/ 0 h 1955"/>
                      <a:gd name="T8" fmla="*/ 0 w 3098"/>
                      <a:gd name="T9" fmla="*/ 0 h 1955"/>
                      <a:gd name="T10" fmla="*/ 0 w 3098"/>
                      <a:gd name="T11" fmla="*/ 0 h 1955"/>
                      <a:gd name="T12" fmla="*/ 0 w 3098"/>
                      <a:gd name="T13" fmla="*/ 0 h 1955"/>
                      <a:gd name="T14" fmla="*/ 0 w 3098"/>
                      <a:gd name="T15" fmla="*/ 0 h 1955"/>
                      <a:gd name="T16" fmla="*/ 0 w 3098"/>
                      <a:gd name="T17" fmla="*/ 0 h 1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8"/>
                      <a:gd name="T28" fmla="*/ 0 h 1955"/>
                      <a:gd name="T29" fmla="*/ 3098 w 3098"/>
                      <a:gd name="T30" fmla="*/ 1955 h 1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8" h="1955">
                        <a:moveTo>
                          <a:pt x="0" y="1907"/>
                        </a:moveTo>
                        <a:lnTo>
                          <a:pt x="162" y="740"/>
                        </a:lnTo>
                        <a:cubicBezTo>
                          <a:pt x="229" y="442"/>
                          <a:pt x="281" y="232"/>
                          <a:pt x="402" y="116"/>
                        </a:cubicBezTo>
                        <a:cubicBezTo>
                          <a:pt x="523" y="0"/>
                          <a:pt x="703" y="57"/>
                          <a:pt x="890" y="44"/>
                        </a:cubicBezTo>
                        <a:lnTo>
                          <a:pt x="1526" y="35"/>
                        </a:lnTo>
                        <a:lnTo>
                          <a:pt x="1786" y="28"/>
                        </a:lnTo>
                        <a:lnTo>
                          <a:pt x="2021" y="1647"/>
                        </a:lnTo>
                        <a:cubicBezTo>
                          <a:pt x="2112" y="1955"/>
                          <a:pt x="2156" y="1840"/>
                          <a:pt x="2335" y="1878"/>
                        </a:cubicBezTo>
                        <a:lnTo>
                          <a:pt x="3098" y="1878"/>
                        </a:lnTo>
                      </a:path>
                    </a:pathLst>
                  </a:custGeom>
                  <a:noFill/>
                  <a:ln w="19050" cmpd="sng">
                    <a:solidFill>
                      <a:srgbClr val="5D5C5B"/>
                    </a:solidFill>
                    <a:round/>
                    <a:headEnd/>
                    <a:tailEnd/>
                  </a:ln>
                </p:spPr>
                <p:txBody>
                  <a:bodyPr/>
                  <a:lstStyle/>
                  <a:p>
                    <a:pPr>
                      <a:defRPr/>
                    </a:pPr>
                    <a:endParaRPr lang="en-US" dirty="0">
                      <a:latin typeface="+mj-lt"/>
                    </a:endParaRPr>
                  </a:p>
                </p:txBody>
              </p:sp>
              <p:sp>
                <p:nvSpPr>
                  <p:cNvPr id="101" name="Freeform 43"/>
                  <p:cNvSpPr>
                    <a:spLocks/>
                  </p:cNvSpPr>
                  <p:nvPr/>
                </p:nvSpPr>
                <p:spPr bwMode="auto">
                  <a:xfrm>
                    <a:off x="7011865" y="2100263"/>
                    <a:ext cx="371503" cy="244475"/>
                  </a:xfrm>
                  <a:custGeom>
                    <a:avLst/>
                    <a:gdLst>
                      <a:gd name="T0" fmla="*/ 0 w 234"/>
                      <a:gd name="T1" fmla="*/ 154 h 154"/>
                      <a:gd name="T2" fmla="*/ 86 w 234"/>
                      <a:gd name="T3" fmla="*/ 118 h 154"/>
                      <a:gd name="T4" fmla="*/ 105 w 234"/>
                      <a:gd name="T5" fmla="*/ 79 h 154"/>
                      <a:gd name="T6" fmla="*/ 108 w 234"/>
                      <a:gd name="T7" fmla="*/ 30 h 154"/>
                      <a:gd name="T8" fmla="*/ 131 w 234"/>
                      <a:gd name="T9" fmla="*/ 4 h 154"/>
                      <a:gd name="T10" fmla="*/ 197 w 234"/>
                      <a:gd name="T11" fmla="*/ 9 h 154"/>
                      <a:gd name="T12" fmla="*/ 213 w 234"/>
                      <a:gd name="T13" fmla="*/ 33 h 154"/>
                      <a:gd name="T14" fmla="*/ 219 w 234"/>
                      <a:gd name="T15" fmla="*/ 87 h 154"/>
                      <a:gd name="T16" fmla="*/ 224 w 234"/>
                      <a:gd name="T17" fmla="*/ 136 h 154"/>
                      <a:gd name="T18" fmla="*/ 234 w 234"/>
                      <a:gd name="T19" fmla="*/ 153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4"/>
                      <a:gd name="T31" fmla="*/ 0 h 154"/>
                      <a:gd name="T32" fmla="*/ 234 w 234"/>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4" h="154">
                        <a:moveTo>
                          <a:pt x="0" y="154"/>
                        </a:moveTo>
                        <a:cubicBezTo>
                          <a:pt x="34" y="142"/>
                          <a:pt x="68" y="131"/>
                          <a:pt x="86" y="118"/>
                        </a:cubicBezTo>
                        <a:cubicBezTo>
                          <a:pt x="103" y="106"/>
                          <a:pt x="101" y="93"/>
                          <a:pt x="105" y="79"/>
                        </a:cubicBezTo>
                        <a:cubicBezTo>
                          <a:pt x="109" y="64"/>
                          <a:pt x="104" y="43"/>
                          <a:pt x="108" y="30"/>
                        </a:cubicBezTo>
                        <a:cubicBezTo>
                          <a:pt x="112" y="18"/>
                          <a:pt x="116" y="7"/>
                          <a:pt x="131" y="4"/>
                        </a:cubicBezTo>
                        <a:cubicBezTo>
                          <a:pt x="145" y="0"/>
                          <a:pt x="183" y="4"/>
                          <a:pt x="197" y="9"/>
                        </a:cubicBezTo>
                        <a:cubicBezTo>
                          <a:pt x="210" y="14"/>
                          <a:pt x="209" y="20"/>
                          <a:pt x="213" y="33"/>
                        </a:cubicBezTo>
                        <a:cubicBezTo>
                          <a:pt x="217" y="46"/>
                          <a:pt x="217" y="69"/>
                          <a:pt x="219" y="87"/>
                        </a:cubicBezTo>
                        <a:cubicBezTo>
                          <a:pt x="221" y="104"/>
                          <a:pt x="222" y="125"/>
                          <a:pt x="224" y="136"/>
                        </a:cubicBezTo>
                        <a:cubicBezTo>
                          <a:pt x="226" y="147"/>
                          <a:pt x="232" y="150"/>
                          <a:pt x="234" y="153"/>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102" name="Freeform 44"/>
                  <p:cNvSpPr>
                    <a:spLocks/>
                  </p:cNvSpPr>
                  <p:nvPr/>
                </p:nvSpPr>
                <p:spPr bwMode="auto">
                  <a:xfrm>
                    <a:off x="7378606" y="2017713"/>
                    <a:ext cx="371503" cy="330200"/>
                  </a:xfrm>
                  <a:custGeom>
                    <a:avLst/>
                    <a:gdLst>
                      <a:gd name="T0" fmla="*/ 0 w 231"/>
                      <a:gd name="T1" fmla="*/ 208 h 208"/>
                      <a:gd name="T2" fmla="*/ 86 w 231"/>
                      <a:gd name="T3" fmla="*/ 160 h 208"/>
                      <a:gd name="T4" fmla="*/ 105 w 231"/>
                      <a:gd name="T5" fmla="*/ 106 h 208"/>
                      <a:gd name="T6" fmla="*/ 108 w 231"/>
                      <a:gd name="T7" fmla="*/ 41 h 208"/>
                      <a:gd name="T8" fmla="*/ 131 w 231"/>
                      <a:gd name="T9" fmla="*/ 5 h 208"/>
                      <a:gd name="T10" fmla="*/ 197 w 231"/>
                      <a:gd name="T11" fmla="*/ 12 h 208"/>
                      <a:gd name="T12" fmla="*/ 213 w 231"/>
                      <a:gd name="T13" fmla="*/ 44 h 208"/>
                      <a:gd name="T14" fmla="*/ 219 w 231"/>
                      <a:gd name="T15" fmla="*/ 117 h 208"/>
                      <a:gd name="T16" fmla="*/ 224 w 231"/>
                      <a:gd name="T17" fmla="*/ 184 h 208"/>
                      <a:gd name="T18" fmla="*/ 231 w 231"/>
                      <a:gd name="T19" fmla="*/ 20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208"/>
                      <a:gd name="T32" fmla="*/ 231 w 231"/>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208">
                        <a:moveTo>
                          <a:pt x="0" y="208"/>
                        </a:moveTo>
                        <a:cubicBezTo>
                          <a:pt x="34" y="192"/>
                          <a:pt x="68" y="176"/>
                          <a:pt x="86" y="160"/>
                        </a:cubicBezTo>
                        <a:cubicBezTo>
                          <a:pt x="103" y="143"/>
                          <a:pt x="101" y="126"/>
                          <a:pt x="105" y="106"/>
                        </a:cubicBezTo>
                        <a:cubicBezTo>
                          <a:pt x="109" y="87"/>
                          <a:pt x="104" y="58"/>
                          <a:pt x="108" y="41"/>
                        </a:cubicBezTo>
                        <a:cubicBezTo>
                          <a:pt x="112" y="24"/>
                          <a:pt x="116" y="10"/>
                          <a:pt x="131" y="5"/>
                        </a:cubicBezTo>
                        <a:cubicBezTo>
                          <a:pt x="145" y="0"/>
                          <a:pt x="183" y="6"/>
                          <a:pt x="197" y="12"/>
                        </a:cubicBezTo>
                        <a:cubicBezTo>
                          <a:pt x="210" y="19"/>
                          <a:pt x="209" y="27"/>
                          <a:pt x="213" y="44"/>
                        </a:cubicBezTo>
                        <a:cubicBezTo>
                          <a:pt x="217" y="62"/>
                          <a:pt x="217" y="94"/>
                          <a:pt x="219" y="117"/>
                        </a:cubicBezTo>
                        <a:cubicBezTo>
                          <a:pt x="221" y="140"/>
                          <a:pt x="222" y="169"/>
                          <a:pt x="224" y="184"/>
                        </a:cubicBezTo>
                        <a:cubicBezTo>
                          <a:pt x="226" y="199"/>
                          <a:pt x="230" y="202"/>
                          <a:pt x="231" y="207"/>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103" name="Freeform 45"/>
                  <p:cNvSpPr>
                    <a:spLocks/>
                  </p:cNvSpPr>
                  <p:nvPr/>
                </p:nvSpPr>
                <p:spPr bwMode="auto">
                  <a:xfrm>
                    <a:off x="7745346" y="1939925"/>
                    <a:ext cx="366741" cy="407988"/>
                  </a:xfrm>
                  <a:custGeom>
                    <a:avLst/>
                    <a:gdLst>
                      <a:gd name="T0" fmla="*/ 0 w 1123"/>
                      <a:gd name="T1" fmla="*/ 0 h 1000"/>
                      <a:gd name="T2" fmla="*/ 0 w 1123"/>
                      <a:gd name="T3" fmla="*/ 0 h 1000"/>
                      <a:gd name="T4" fmla="*/ 0 w 1123"/>
                      <a:gd name="T5" fmla="*/ 0 h 1000"/>
                      <a:gd name="T6" fmla="*/ 0 w 1123"/>
                      <a:gd name="T7" fmla="*/ 0 h 1000"/>
                      <a:gd name="T8" fmla="*/ 0 w 1123"/>
                      <a:gd name="T9" fmla="*/ 0 h 1000"/>
                      <a:gd name="T10" fmla="*/ 0 w 1123"/>
                      <a:gd name="T11" fmla="*/ 0 h 1000"/>
                      <a:gd name="T12" fmla="*/ 0 w 1123"/>
                      <a:gd name="T13" fmla="*/ 0 h 1000"/>
                      <a:gd name="T14" fmla="*/ 0 w 1123"/>
                      <a:gd name="T15" fmla="*/ 0 h 1000"/>
                      <a:gd name="T16" fmla="*/ 0 w 1123"/>
                      <a:gd name="T17" fmla="*/ 0 h 1000"/>
                      <a:gd name="T18" fmla="*/ 0 w 1123"/>
                      <a:gd name="T19" fmla="*/ 0 h 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3"/>
                      <a:gd name="T31" fmla="*/ 0 h 1000"/>
                      <a:gd name="T32" fmla="*/ 1123 w 1123"/>
                      <a:gd name="T33" fmla="*/ 1000 h 1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3" h="1000">
                        <a:moveTo>
                          <a:pt x="0" y="1000"/>
                        </a:moveTo>
                        <a:cubicBezTo>
                          <a:pt x="165" y="924"/>
                          <a:pt x="331" y="848"/>
                          <a:pt x="416" y="767"/>
                        </a:cubicBezTo>
                        <a:cubicBezTo>
                          <a:pt x="501" y="686"/>
                          <a:pt x="493" y="607"/>
                          <a:pt x="511" y="512"/>
                        </a:cubicBezTo>
                        <a:cubicBezTo>
                          <a:pt x="529" y="417"/>
                          <a:pt x="504" y="279"/>
                          <a:pt x="525" y="198"/>
                        </a:cubicBezTo>
                        <a:cubicBezTo>
                          <a:pt x="546" y="117"/>
                          <a:pt x="563" y="46"/>
                          <a:pt x="635" y="23"/>
                        </a:cubicBezTo>
                        <a:cubicBezTo>
                          <a:pt x="707" y="0"/>
                          <a:pt x="889" y="28"/>
                          <a:pt x="956" y="60"/>
                        </a:cubicBezTo>
                        <a:cubicBezTo>
                          <a:pt x="1023" y="92"/>
                          <a:pt x="1018" y="129"/>
                          <a:pt x="1036" y="213"/>
                        </a:cubicBezTo>
                        <a:cubicBezTo>
                          <a:pt x="1054" y="297"/>
                          <a:pt x="1057" y="451"/>
                          <a:pt x="1065" y="563"/>
                        </a:cubicBezTo>
                        <a:cubicBezTo>
                          <a:pt x="1073" y="675"/>
                          <a:pt x="1077" y="815"/>
                          <a:pt x="1087" y="884"/>
                        </a:cubicBezTo>
                        <a:cubicBezTo>
                          <a:pt x="1097" y="953"/>
                          <a:pt x="1117" y="963"/>
                          <a:pt x="1123" y="978"/>
                        </a:cubicBezTo>
                      </a:path>
                    </a:pathLst>
                  </a:custGeom>
                  <a:noFill/>
                  <a:ln w="19050" cmpd="sng">
                    <a:solidFill>
                      <a:srgbClr val="0099FF"/>
                    </a:solidFill>
                    <a:round/>
                    <a:headEnd/>
                    <a:tailEnd/>
                  </a:ln>
                </p:spPr>
                <p:txBody>
                  <a:bodyPr/>
                  <a:lstStyle/>
                  <a:p>
                    <a:pPr>
                      <a:defRPr/>
                    </a:pPr>
                    <a:endParaRPr lang="en-US" dirty="0">
                      <a:latin typeface="+mj-lt"/>
                    </a:endParaRPr>
                  </a:p>
                </p:txBody>
              </p:sp>
              <p:sp>
                <p:nvSpPr>
                  <p:cNvPr id="104" name="Freeform 46"/>
                  <p:cNvSpPr>
                    <a:spLocks/>
                  </p:cNvSpPr>
                  <p:nvPr/>
                </p:nvSpPr>
                <p:spPr bwMode="auto">
                  <a:xfrm>
                    <a:off x="8112087" y="1916113"/>
                    <a:ext cx="366741" cy="419100"/>
                  </a:xfrm>
                  <a:custGeom>
                    <a:avLst/>
                    <a:gdLst>
                      <a:gd name="T0" fmla="*/ 0 w 1123"/>
                      <a:gd name="T1" fmla="*/ 0 h 1000"/>
                      <a:gd name="T2" fmla="*/ 0 w 1123"/>
                      <a:gd name="T3" fmla="*/ 0 h 1000"/>
                      <a:gd name="T4" fmla="*/ 0 w 1123"/>
                      <a:gd name="T5" fmla="*/ 0 h 1000"/>
                      <a:gd name="T6" fmla="*/ 0 w 1123"/>
                      <a:gd name="T7" fmla="*/ 0 h 1000"/>
                      <a:gd name="T8" fmla="*/ 0 w 1123"/>
                      <a:gd name="T9" fmla="*/ 0 h 1000"/>
                      <a:gd name="T10" fmla="*/ 0 w 1123"/>
                      <a:gd name="T11" fmla="*/ 0 h 1000"/>
                      <a:gd name="T12" fmla="*/ 0 w 1123"/>
                      <a:gd name="T13" fmla="*/ 0 h 1000"/>
                      <a:gd name="T14" fmla="*/ 0 w 1123"/>
                      <a:gd name="T15" fmla="*/ 0 h 1000"/>
                      <a:gd name="T16" fmla="*/ 0 w 1123"/>
                      <a:gd name="T17" fmla="*/ 0 h 1000"/>
                      <a:gd name="T18" fmla="*/ 0 w 1123"/>
                      <a:gd name="T19" fmla="*/ 0 h 1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3"/>
                      <a:gd name="T31" fmla="*/ 0 h 1000"/>
                      <a:gd name="T32" fmla="*/ 1123 w 1123"/>
                      <a:gd name="T33" fmla="*/ 1000 h 1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3" h="1000">
                        <a:moveTo>
                          <a:pt x="0" y="1000"/>
                        </a:moveTo>
                        <a:cubicBezTo>
                          <a:pt x="165" y="924"/>
                          <a:pt x="331" y="848"/>
                          <a:pt x="416" y="767"/>
                        </a:cubicBezTo>
                        <a:cubicBezTo>
                          <a:pt x="501" y="686"/>
                          <a:pt x="493" y="607"/>
                          <a:pt x="511" y="512"/>
                        </a:cubicBezTo>
                        <a:cubicBezTo>
                          <a:pt x="529" y="417"/>
                          <a:pt x="504" y="279"/>
                          <a:pt x="525" y="198"/>
                        </a:cubicBezTo>
                        <a:cubicBezTo>
                          <a:pt x="546" y="117"/>
                          <a:pt x="563" y="46"/>
                          <a:pt x="635" y="23"/>
                        </a:cubicBezTo>
                        <a:cubicBezTo>
                          <a:pt x="707" y="0"/>
                          <a:pt x="889" y="28"/>
                          <a:pt x="956" y="60"/>
                        </a:cubicBezTo>
                        <a:cubicBezTo>
                          <a:pt x="1023" y="92"/>
                          <a:pt x="1018" y="129"/>
                          <a:pt x="1036" y="213"/>
                        </a:cubicBezTo>
                        <a:cubicBezTo>
                          <a:pt x="1054" y="297"/>
                          <a:pt x="1057" y="451"/>
                          <a:pt x="1065" y="563"/>
                        </a:cubicBezTo>
                        <a:cubicBezTo>
                          <a:pt x="1073" y="675"/>
                          <a:pt x="1077" y="815"/>
                          <a:pt x="1087" y="884"/>
                        </a:cubicBezTo>
                        <a:cubicBezTo>
                          <a:pt x="1097" y="953"/>
                          <a:pt x="1117" y="963"/>
                          <a:pt x="1123" y="978"/>
                        </a:cubicBezTo>
                      </a:path>
                    </a:pathLst>
                  </a:custGeom>
                  <a:noFill/>
                  <a:ln w="19050" cmpd="sng">
                    <a:solidFill>
                      <a:srgbClr val="0099FF"/>
                    </a:solidFill>
                    <a:round/>
                    <a:headEnd/>
                    <a:tailEnd/>
                  </a:ln>
                </p:spPr>
                <p:txBody>
                  <a:bodyPr/>
                  <a:lstStyle/>
                  <a:p>
                    <a:pPr>
                      <a:defRPr/>
                    </a:pPr>
                    <a:endParaRPr lang="en-US" dirty="0">
                      <a:latin typeface="+mj-lt"/>
                    </a:endParaRPr>
                  </a:p>
                </p:txBody>
              </p:sp>
            </p:grpSp>
            <p:sp>
              <p:nvSpPr>
                <p:cNvPr id="291880" name="Freeform 291879"/>
                <p:cNvSpPr/>
                <p:nvPr/>
              </p:nvSpPr>
              <p:spPr>
                <a:xfrm>
                  <a:off x="6947629" y="793738"/>
                  <a:ext cx="377190" cy="631837"/>
                </a:xfrm>
                <a:custGeom>
                  <a:avLst/>
                  <a:gdLst>
                    <a:gd name="connsiteX0" fmla="*/ 0 w 377190"/>
                    <a:gd name="connsiteY0" fmla="*/ 623318 h 760742"/>
                    <a:gd name="connsiteX1" fmla="*/ 30480 w 377190"/>
                    <a:gd name="connsiteY1" fmla="*/ 82298 h 760742"/>
                    <a:gd name="connsiteX2" fmla="*/ 49530 w 377190"/>
                    <a:gd name="connsiteY2" fmla="*/ 21338 h 760742"/>
                    <a:gd name="connsiteX3" fmla="*/ 190500 w 377190"/>
                    <a:gd name="connsiteY3" fmla="*/ 9908 h 760742"/>
                    <a:gd name="connsiteX4" fmla="*/ 205740 w 377190"/>
                    <a:gd name="connsiteY4" fmla="*/ 158498 h 760742"/>
                    <a:gd name="connsiteX5" fmla="*/ 236220 w 377190"/>
                    <a:gd name="connsiteY5" fmla="*/ 585218 h 760742"/>
                    <a:gd name="connsiteX6" fmla="*/ 255270 w 377190"/>
                    <a:gd name="connsiteY6" fmla="*/ 741428 h 760742"/>
                    <a:gd name="connsiteX7" fmla="*/ 377190 w 377190"/>
                    <a:gd name="connsiteY7" fmla="*/ 752858 h 7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0" h="760742">
                      <a:moveTo>
                        <a:pt x="0" y="623318"/>
                      </a:moveTo>
                      <a:cubicBezTo>
                        <a:pt x="11112" y="402973"/>
                        <a:pt x="22225" y="182628"/>
                        <a:pt x="30480" y="82298"/>
                      </a:cubicBezTo>
                      <a:cubicBezTo>
                        <a:pt x="38735" y="-18032"/>
                        <a:pt x="22860" y="33403"/>
                        <a:pt x="49530" y="21338"/>
                      </a:cubicBezTo>
                      <a:cubicBezTo>
                        <a:pt x="76200" y="9273"/>
                        <a:pt x="164465" y="-12952"/>
                        <a:pt x="190500" y="9908"/>
                      </a:cubicBezTo>
                      <a:cubicBezTo>
                        <a:pt x="216535" y="32768"/>
                        <a:pt x="198120" y="62613"/>
                        <a:pt x="205740" y="158498"/>
                      </a:cubicBezTo>
                      <a:cubicBezTo>
                        <a:pt x="213360" y="254383"/>
                        <a:pt x="227965" y="488063"/>
                        <a:pt x="236220" y="585218"/>
                      </a:cubicBezTo>
                      <a:cubicBezTo>
                        <a:pt x="244475" y="682373"/>
                        <a:pt x="231775" y="713488"/>
                        <a:pt x="255270" y="741428"/>
                      </a:cubicBezTo>
                      <a:cubicBezTo>
                        <a:pt x="278765" y="769368"/>
                        <a:pt x="327977" y="761113"/>
                        <a:pt x="377190" y="752858"/>
                      </a:cubicBezTo>
                    </a:path>
                  </a:pathLst>
                </a:custGeom>
                <a:noFill/>
                <a:ln w="19050" cmpd="sng">
                  <a:solidFill>
                    <a:srgbClr val="5D5C5B"/>
                  </a:solidFill>
                  <a:round/>
                  <a:headEnd/>
                  <a:tailEnd/>
                </a:ln>
              </p:spPr>
              <p:txBody>
                <a:bodyPr/>
                <a:lstStyle/>
                <a:p>
                  <a:endParaRPr lang="en-US" dirty="0">
                    <a:latin typeface="+mj-lt"/>
                  </a:endParaRPr>
                </a:p>
              </p:txBody>
            </p:sp>
          </p:grpSp>
          <p:cxnSp>
            <p:nvCxnSpPr>
              <p:cNvPr id="20" name="Straight Connector 19"/>
              <p:cNvCxnSpPr>
                <a:stCxn id="291880" idx="0"/>
              </p:cNvCxnSpPr>
              <p:nvPr/>
            </p:nvCxnSpPr>
            <p:spPr>
              <a:xfrm>
                <a:off x="6924325" y="3840324"/>
                <a:ext cx="0" cy="114138"/>
              </a:xfrm>
              <a:prstGeom prst="line">
                <a:avLst/>
              </a:prstGeom>
              <a:noFill/>
              <a:ln w="19050" cmpd="sng">
                <a:solidFill>
                  <a:srgbClr val="5D5C5B"/>
                </a:solidFill>
                <a:round/>
                <a:headEnd/>
                <a:tailEnd/>
              </a:ln>
            </p:spPr>
          </p:cxnSp>
        </p:grpSp>
        <p:cxnSp>
          <p:nvCxnSpPr>
            <p:cNvPr id="24" name="Straight Connector 23"/>
            <p:cNvCxnSpPr/>
            <p:nvPr/>
          </p:nvCxnSpPr>
          <p:spPr>
            <a:xfrm flipH="1">
              <a:off x="5769864" y="2057400"/>
              <a:ext cx="11184" cy="187232"/>
            </a:xfrm>
            <a:prstGeom prst="line">
              <a:avLst/>
            </a:prstGeom>
            <a:noFill/>
            <a:ln w="19050" cmpd="sng">
              <a:solidFill>
                <a:srgbClr val="5D5C5B"/>
              </a:solidFill>
              <a:round/>
              <a:headEnd/>
              <a:tailEnd/>
            </a:ln>
          </p:spPr>
        </p:cxnSp>
      </p:gr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69480" y="3959352"/>
            <a:ext cx="53006" cy="14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0"/>
          </p:nvPr>
        </p:nvSpPr>
        <p:spPr/>
        <p:txBody>
          <a:bodyPr/>
          <a:lstStyle/>
          <a:p>
            <a:fld id="{20117264-5BBD-4983-BABC-9839F1C1C1E6}" type="slidenum">
              <a:rPr lang="en-US" smtClean="0"/>
              <a:pPr/>
              <a:t>9</a:t>
            </a:fld>
            <a:endParaRPr lang="en-US" dirty="0"/>
          </a:p>
        </p:txBody>
      </p:sp>
    </p:spTree>
    <p:extLst>
      <p:ext uri="{BB962C8B-B14F-4D97-AF65-F5344CB8AC3E}">
        <p14:creationId xmlns="" xmlns:p14="http://schemas.microsoft.com/office/powerpoint/2010/main" val="4191322881"/>
      </p:ext>
    </p:extLst>
  </p:cSld>
  <p:clrMapOvr>
    <a:masterClrMapping/>
  </p:clrMapOvr>
  <p:transition>
    <p:fade/>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8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accel="50000" decel="50000" autoRev="1" fill="hold" nodeType="clickEffect">
                                      <p:stCondLst>
                                        <p:cond delay="0"/>
                                      </p:stCondLst>
                                      <p:childTnLst>
                                        <p:animScale>
                                          <p:cBhvr>
                                            <p:cTn id="16" dur="1000" fill="hold"/>
                                            <p:tgtEl>
                                              <p:spTgt spid="5"/>
                                            </p:tgtEl>
                                          </p:cBhvr>
                                          <p:by x="100000" y="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accel="25000" autoRev="1" fill="hold" grpId="0" nodeType="clickEffect" p14:presetBounceEnd="25000">
                                      <p:stCondLst>
                                        <p:cond delay="0"/>
                                      </p:stCondLst>
                                      <p:childTnLst>
                                        <p:animScale p14:bounceEnd="25000">
                                          <p:cBhvr>
                                            <p:cTn id="28" dur="2000" fill="hold"/>
                                            <p:tgtEl>
                                              <p:spTgt spid="69"/>
                                            </p:tgtEl>
                                          </p:cBhvr>
                                          <p:by x="100000" y="75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2000"/>
                                            <p:tgtEl>
                                              <p:spTgt spid="11"/>
                                            </p:tgtEl>
                                          </p:cBhvr>
                                        </p:animEffect>
                                      </p:childTnLst>
                                    </p:cTn>
                                  </p:par>
                                  <p:par>
                                    <p:cTn id="38" presetID="22" presetClass="exit" presetSubtype="8" fill="hold" grpId="0" nodeType="withEffect">
                                      <p:stCondLst>
                                        <p:cond delay="0"/>
                                      </p:stCondLst>
                                      <p:childTnLst>
                                        <p:animEffect transition="out" filter="wipe(left)">
                                          <p:cBhvr>
                                            <p:cTn id="39" dur="2000"/>
                                            <p:tgtEl>
                                              <p:spTgt spid="291883"/>
                                            </p:tgtEl>
                                          </p:cBhvr>
                                        </p:animEffect>
                                        <p:set>
                                          <p:cBhvr>
                                            <p:cTn id="40" dur="1" fill="hold">
                                              <p:stCondLst>
                                                <p:cond delay="1999"/>
                                              </p:stCondLst>
                                            </p:cTn>
                                            <p:tgtEl>
                                              <p:spTgt spid="29188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1000"/>
                                            <p:tgtEl>
                                              <p:spTgt spid="6"/>
                                            </p:tgtEl>
                                          </p:cBhvr>
                                        </p:animEffect>
                                      </p:childTnLst>
                                    </p:cTn>
                                  </p:par>
                                  <p:par>
                                    <p:cTn id="50" presetID="22" presetClass="exit" presetSubtype="8" fill="hold" grpId="0" nodeType="withEffect">
                                      <p:stCondLst>
                                        <p:cond delay="0"/>
                                      </p:stCondLst>
                                      <p:childTnLst>
                                        <p:animEffect transition="out" filter="wipe(left)">
                                          <p:cBhvr>
                                            <p:cTn id="51" dur="2000"/>
                                            <p:tgtEl>
                                              <p:spTgt spid="126"/>
                                            </p:tgtEl>
                                          </p:cBhvr>
                                        </p:animEffect>
                                        <p:set>
                                          <p:cBhvr>
                                            <p:cTn id="52" dur="1" fill="hold">
                                              <p:stCondLst>
                                                <p:cond delay="1999"/>
                                              </p:stCondLst>
                                            </p:cTn>
                                            <p:tgtEl>
                                              <p:spTgt spid="1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0"/>
                                            <p:tgtEl>
                                              <p:spTgt spid="7"/>
                                            </p:tgtEl>
                                          </p:cBhvr>
                                        </p:animEffect>
                                      </p:childTnLst>
                                    </p:cTn>
                                  </p:par>
                                  <p:par>
                                    <p:cTn id="58" presetID="22" presetClass="exit" presetSubtype="8" fill="hold" grpId="0" nodeType="withEffect">
                                      <p:stCondLst>
                                        <p:cond delay="0"/>
                                      </p:stCondLst>
                                      <p:childTnLst>
                                        <p:animEffect transition="out" filter="wipe(left)">
                                          <p:cBhvr>
                                            <p:cTn id="59" dur="5000"/>
                                            <p:tgtEl>
                                              <p:spTgt spid="127"/>
                                            </p:tgtEl>
                                          </p:cBhvr>
                                        </p:animEffect>
                                        <p:set>
                                          <p:cBhvr>
                                            <p:cTn id="60" dur="1" fill="hold">
                                              <p:stCondLst>
                                                <p:cond delay="4999"/>
                                              </p:stCondLst>
                                            </p:cTn>
                                            <p:tgtEl>
                                              <p:spTgt spid="127"/>
                                            </p:tgtEl>
                                            <p:attrNameLst>
                                              <p:attrName>style.visibility</p:attrName>
                                            </p:attrNameLst>
                                          </p:cBhvr>
                                          <p:to>
                                            <p:strVal val="hidden"/>
                                          </p:to>
                                        </p:set>
                                      </p:childTnLst>
                                    </p:cTn>
                                  </p:par>
                                  <p:par>
                                    <p:cTn id="61" presetID="64" presetClass="path" presetSubtype="0" accel="50000" decel="50000" fill="hold" nodeType="withEffect">
                                      <p:stCondLst>
                                        <p:cond delay="0"/>
                                      </p:stCondLst>
                                      <p:childTnLst>
                                        <p:animMotion origin="layout" path="M 0.00087 0.00417 L 0.00087 -0.08472 " pathEditMode="relative" rAng="0" ptsTypes="AA">
                                          <p:cBhvr>
                                            <p:cTn id="62" dur="3000" fill="hold"/>
                                            <p:tgtEl>
                                              <p:spTgt spid="4"/>
                                            </p:tgtEl>
                                            <p:attrNameLst>
                                              <p:attrName>ppt_x</p:attrName>
                                              <p:attrName>ppt_y</p:attrName>
                                            </p:attrNameLst>
                                          </p:cBhvr>
                                          <p:rCtr x="0" y="-4444"/>
                                        </p:animMotion>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0"/>
                                            <p:tgtEl>
                                              <p:spTgt spid="8"/>
                                            </p:tgtEl>
                                          </p:cBhvr>
                                        </p:animEffect>
                                      </p:childTnLst>
                                    </p:cTn>
                                  </p:par>
                                  <p:par>
                                    <p:cTn id="68" presetID="22" presetClass="exit" presetSubtype="8" fill="hold" grpId="0" nodeType="withEffect">
                                      <p:stCondLst>
                                        <p:cond delay="0"/>
                                      </p:stCondLst>
                                      <p:childTnLst>
                                        <p:animEffect transition="out" filter="wipe(left)">
                                          <p:cBhvr>
                                            <p:cTn id="69" dur="5000"/>
                                            <p:tgtEl>
                                              <p:spTgt spid="128"/>
                                            </p:tgtEl>
                                          </p:cBhvr>
                                        </p:animEffect>
                                        <p:set>
                                          <p:cBhvr>
                                            <p:cTn id="70" dur="1" fill="hold">
                                              <p:stCondLst>
                                                <p:cond delay="4999"/>
                                              </p:stCondLst>
                                            </p:cTn>
                                            <p:tgtEl>
                                              <p:spTgt spid="128"/>
                                            </p:tgtEl>
                                            <p:attrNameLst>
                                              <p:attrName>style.visibility</p:attrName>
                                            </p:attrNameLst>
                                          </p:cBhvr>
                                          <p:to>
                                            <p:strVal val="hidden"/>
                                          </p:to>
                                        </p:set>
                                      </p:childTnLst>
                                    </p:cTn>
                                  </p:par>
                                  <p:par>
                                    <p:cTn id="71" presetID="42" presetClass="path" presetSubtype="0" accel="50000" decel="50000" fill="hold" nodeType="withEffect">
                                      <p:stCondLst>
                                        <p:cond delay="0"/>
                                      </p:stCondLst>
                                      <p:childTnLst>
                                        <p:animMotion origin="layout" path="M 0.00087 -0.08472 L 0.00173 -0.00208 " pathEditMode="relative" rAng="0" ptsTypes="AA">
                                          <p:cBhvr>
                                            <p:cTn id="72" dur="5000" fill="hold"/>
                                            <p:tgtEl>
                                              <p:spTgt spid="4"/>
                                            </p:tgtEl>
                                            <p:attrNameLst>
                                              <p:attrName>ppt_x</p:attrName>
                                              <p:attrName>ppt_y</p:attrName>
                                            </p:attrNameLst>
                                          </p:cBhvr>
                                          <p:rCtr x="35" y="4120"/>
                                        </p:animMotion>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0"/>
                                            <p:tgtEl>
                                              <p:spTgt spid="28"/>
                                            </p:tgtEl>
                                          </p:cBhvr>
                                        </p:animEffect>
                                      </p:childTnLst>
                                    </p:cTn>
                                  </p:par>
                                  <p:par>
                                    <p:cTn id="78" presetID="0" presetClass="path" presetSubtype="0" accel="50000" decel="50000" fill="hold" nodeType="withEffect">
                                      <p:stCondLst>
                                        <p:cond delay="0"/>
                                      </p:stCondLst>
                                      <p:childTnLst>
                                        <p:animMotion origin="layout" path="M 1.38889E-6 -3.7037E-7 L 0.00017 -0.025 " pathEditMode="relative" ptsTypes="AA">
                                          <p:cBhvr>
                                            <p:cTn id="79" dur="2000" fill="hold"/>
                                            <p:tgtEl>
                                              <p:spTgt spid="3"/>
                                            </p:tgtEl>
                                            <p:attrNameLst>
                                              <p:attrName>ppt_x</p:attrName>
                                              <p:attrName>ppt_y</p:attrName>
                                            </p:attrNameLst>
                                          </p:cBhvr>
                                        </p:animMotion>
                                      </p:childTnLst>
                                    </p:cTn>
                                  </p:par>
                                  <p:par>
                                    <p:cTn id="80" presetID="22" presetClass="exit" presetSubtype="8" fill="hold" grpId="0" nodeType="withEffect">
                                      <p:stCondLst>
                                        <p:cond delay="1000"/>
                                      </p:stCondLst>
                                      <p:childTnLst>
                                        <p:animEffect transition="out" filter="wipe(left)">
                                          <p:cBhvr>
                                            <p:cTn id="81" dur="5000"/>
                                            <p:tgtEl>
                                              <p:spTgt spid="129"/>
                                            </p:tgtEl>
                                          </p:cBhvr>
                                        </p:animEffect>
                                        <p:set>
                                          <p:cBhvr>
                                            <p:cTn id="82" dur="1" fill="hold">
                                              <p:stCondLst>
                                                <p:cond delay="4999"/>
                                              </p:stCondLst>
                                            </p:cTn>
                                            <p:tgtEl>
                                              <p:spTgt spid="129"/>
                                            </p:tgtEl>
                                            <p:attrNameLst>
                                              <p:attrName>style.visibility</p:attrName>
                                            </p:attrNameLst>
                                          </p:cBhvr>
                                          <p:to>
                                            <p:strVal val="hidden"/>
                                          </p:to>
                                        </p:set>
                                      </p:childTnLst>
                                    </p:cTn>
                                  </p:par>
                                  <p:par>
                                    <p:cTn id="83" presetID="64" presetClass="path" presetSubtype="0" accel="50000" decel="50000" fill="hold" nodeType="withEffect">
                                      <p:stCondLst>
                                        <p:cond delay="0"/>
                                      </p:stCondLst>
                                      <p:childTnLst>
                                        <p:animMotion origin="layout" path="M 0.00087 1.11111E-6 L 0.00087 -0.07847 " pathEditMode="relative" rAng="0" ptsTypes="AA">
                                          <p:cBhvr>
                                            <p:cTn id="84" dur="5000" fill="hold"/>
                                            <p:tgtEl>
                                              <p:spTgt spid="4"/>
                                            </p:tgtEl>
                                            <p:attrNameLst>
                                              <p:attrName>ppt_x</p:attrName>
                                              <p:attrName>ppt_y</p:attrName>
                                            </p:attrNameLst>
                                          </p:cBhvr>
                                          <p:rCtr x="0" y="-3935"/>
                                        </p:animMotion>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0"/>
                                            <p:tgtEl>
                                              <p:spTgt spid="21"/>
                                            </p:tgtEl>
                                          </p:cBhvr>
                                        </p:animEffect>
                                      </p:childTnLst>
                                    </p:cTn>
                                  </p:par>
                                  <p:par>
                                    <p:cTn id="90" presetID="1" presetClass="exit"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hidden"/>
                                          </p:to>
                                        </p:set>
                                      </p:childTnLst>
                                    </p:cTn>
                                  </p:par>
                                  <p:par>
                                    <p:cTn id="94" presetID="22" presetClass="exit" presetSubtype="8" fill="hold" grpId="0" nodeType="withEffect">
                                      <p:stCondLst>
                                        <p:cond delay="0"/>
                                      </p:stCondLst>
                                      <p:childTnLst>
                                        <p:animEffect transition="out" filter="wipe(left)">
                                          <p:cBhvr>
                                            <p:cTn id="95" dur="5000"/>
                                            <p:tgtEl>
                                              <p:spTgt spid="130"/>
                                            </p:tgtEl>
                                          </p:cBhvr>
                                        </p:animEffect>
                                        <p:set>
                                          <p:cBhvr>
                                            <p:cTn id="96" dur="1" fill="hold">
                                              <p:stCondLst>
                                                <p:cond delay="4999"/>
                                              </p:stCondLst>
                                            </p:cTn>
                                            <p:tgtEl>
                                              <p:spTgt spid="130"/>
                                            </p:tgtEl>
                                            <p:attrNameLst>
                                              <p:attrName>style.visibility</p:attrName>
                                            </p:attrNameLst>
                                          </p:cBhvr>
                                          <p:to>
                                            <p:strVal val="hidden"/>
                                          </p:to>
                                        </p:set>
                                      </p:childTnLst>
                                    </p:cTn>
                                  </p:par>
                                  <p:par>
                                    <p:cTn id="97" presetID="64" presetClass="path" presetSubtype="0" accel="50000" decel="50000" autoRev="1" fill="hold" nodeType="withEffect">
                                      <p:stCondLst>
                                        <p:cond delay="0"/>
                                      </p:stCondLst>
                                      <p:childTnLst>
                                        <p:animMotion origin="layout" path="M 0.00087 -0.05139 L 0.00087 -0.10695 " pathEditMode="relative" rAng="0" ptsTypes="AA">
                                          <p:cBhvr>
                                            <p:cTn id="98" dur="2000" fill="hold"/>
                                            <p:tgtEl>
                                              <p:spTgt spid="4"/>
                                            </p:tgtEl>
                                            <p:attrNameLst>
                                              <p:attrName>ppt_x</p:attrName>
                                              <p:attrName>ppt_y</p:attrName>
                                            </p:attrNameLst>
                                          </p:cBhvr>
                                          <p:rCtr x="0" y="-2778"/>
                                        </p:animMotion>
                                      </p:childTnLst>
                                    </p:cTn>
                                  </p:par>
                                  <p:par>
                                    <p:cTn id="99" presetID="22" presetClass="entr" presetSubtype="8" fill="hold" nodeType="withEffect">
                                      <p:stCondLst>
                                        <p:cond delay="0"/>
                                      </p:stCondLst>
                                      <p:childTnLst>
                                        <p:set>
                                          <p:cBhvr>
                                            <p:cTn id="100" dur="1" fill="hold">
                                              <p:stCondLst>
                                                <p:cond delay="0"/>
                                              </p:stCondLst>
                                            </p:cTn>
                                            <p:tgtEl>
                                              <p:spTgt spid="1026"/>
                                            </p:tgtEl>
                                            <p:attrNameLst>
                                              <p:attrName>style.visibility</p:attrName>
                                            </p:attrNameLst>
                                          </p:cBhvr>
                                          <p:to>
                                            <p:strVal val="visible"/>
                                          </p:to>
                                        </p:set>
                                        <p:animEffect transition="in" filter="wipe(left)">
                                          <p:cBhvr>
                                            <p:cTn id="10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p:bldP spid="70" grpId="1"/>
          <p:bldP spid="71" grpId="0"/>
          <p:bldP spid="71" grpId="1"/>
          <p:bldP spid="89" grpId="0"/>
          <p:bldP spid="291883" grpId="0" animBg="1"/>
          <p:bldP spid="126" grpId="0" animBg="1"/>
          <p:bldP spid="127" grpId="0" animBg="1"/>
          <p:bldP spid="128" grpId="0" animBg="1"/>
          <p:bldP spid="129" grpId="0" animBg="1"/>
          <p:bldP spid="130" grpId="0" animBg="1"/>
        </p:bldLst>
      </p:timing>
    </mc:Choice>
    <mc:Fallback>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8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mph" presetSubtype="0" accel="50000" decel="50000" autoRev="1" fill="hold" nodeType="clickEffect">
                                      <p:stCondLst>
                                        <p:cond delay="0"/>
                                      </p:stCondLst>
                                      <p:childTnLst>
                                        <p:animScale>
                                          <p:cBhvr>
                                            <p:cTn id="16" dur="1000" fill="hold"/>
                                            <p:tgtEl>
                                              <p:spTgt spid="5"/>
                                            </p:tgtEl>
                                          </p:cBhvr>
                                          <p:by x="100000" y="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accel="25000" autoRev="1" fill="hold" grpId="0" nodeType="clickEffect">
                                      <p:stCondLst>
                                        <p:cond delay="0"/>
                                      </p:stCondLst>
                                      <p:childTnLst>
                                        <p:animScale>
                                          <p:cBhvr>
                                            <p:cTn id="28" dur="2000" fill="hold"/>
                                            <p:tgtEl>
                                              <p:spTgt spid="69"/>
                                            </p:tgtEl>
                                          </p:cBhvr>
                                          <p:by x="100000" y="75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2000"/>
                                            <p:tgtEl>
                                              <p:spTgt spid="11"/>
                                            </p:tgtEl>
                                          </p:cBhvr>
                                        </p:animEffect>
                                      </p:childTnLst>
                                    </p:cTn>
                                  </p:par>
                                  <p:par>
                                    <p:cTn id="38" presetID="22" presetClass="exit" presetSubtype="8" fill="hold" grpId="0" nodeType="withEffect">
                                      <p:stCondLst>
                                        <p:cond delay="0"/>
                                      </p:stCondLst>
                                      <p:childTnLst>
                                        <p:animEffect transition="out" filter="wipe(left)">
                                          <p:cBhvr>
                                            <p:cTn id="39" dur="2000"/>
                                            <p:tgtEl>
                                              <p:spTgt spid="291883"/>
                                            </p:tgtEl>
                                          </p:cBhvr>
                                        </p:animEffect>
                                        <p:set>
                                          <p:cBhvr>
                                            <p:cTn id="40" dur="1" fill="hold">
                                              <p:stCondLst>
                                                <p:cond delay="1999"/>
                                              </p:stCondLst>
                                            </p:cTn>
                                            <p:tgtEl>
                                              <p:spTgt spid="29188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1000"/>
                                            <p:tgtEl>
                                              <p:spTgt spid="6"/>
                                            </p:tgtEl>
                                          </p:cBhvr>
                                        </p:animEffect>
                                      </p:childTnLst>
                                    </p:cTn>
                                  </p:par>
                                  <p:par>
                                    <p:cTn id="50" presetID="22" presetClass="exit" presetSubtype="8" fill="hold" grpId="0" nodeType="withEffect">
                                      <p:stCondLst>
                                        <p:cond delay="0"/>
                                      </p:stCondLst>
                                      <p:childTnLst>
                                        <p:animEffect transition="out" filter="wipe(left)">
                                          <p:cBhvr>
                                            <p:cTn id="51" dur="2000"/>
                                            <p:tgtEl>
                                              <p:spTgt spid="126"/>
                                            </p:tgtEl>
                                          </p:cBhvr>
                                        </p:animEffect>
                                        <p:set>
                                          <p:cBhvr>
                                            <p:cTn id="52" dur="1" fill="hold">
                                              <p:stCondLst>
                                                <p:cond delay="1999"/>
                                              </p:stCondLst>
                                            </p:cTn>
                                            <p:tgtEl>
                                              <p:spTgt spid="1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0"/>
                                            <p:tgtEl>
                                              <p:spTgt spid="7"/>
                                            </p:tgtEl>
                                          </p:cBhvr>
                                        </p:animEffect>
                                      </p:childTnLst>
                                    </p:cTn>
                                  </p:par>
                                  <p:par>
                                    <p:cTn id="58" presetID="22" presetClass="exit" presetSubtype="8" fill="hold" grpId="0" nodeType="withEffect">
                                      <p:stCondLst>
                                        <p:cond delay="0"/>
                                      </p:stCondLst>
                                      <p:childTnLst>
                                        <p:animEffect transition="out" filter="wipe(left)">
                                          <p:cBhvr>
                                            <p:cTn id="59" dur="5000"/>
                                            <p:tgtEl>
                                              <p:spTgt spid="127"/>
                                            </p:tgtEl>
                                          </p:cBhvr>
                                        </p:animEffect>
                                        <p:set>
                                          <p:cBhvr>
                                            <p:cTn id="60" dur="1" fill="hold">
                                              <p:stCondLst>
                                                <p:cond delay="4999"/>
                                              </p:stCondLst>
                                            </p:cTn>
                                            <p:tgtEl>
                                              <p:spTgt spid="127"/>
                                            </p:tgtEl>
                                            <p:attrNameLst>
                                              <p:attrName>style.visibility</p:attrName>
                                            </p:attrNameLst>
                                          </p:cBhvr>
                                          <p:to>
                                            <p:strVal val="hidden"/>
                                          </p:to>
                                        </p:set>
                                      </p:childTnLst>
                                    </p:cTn>
                                  </p:par>
                                  <p:par>
                                    <p:cTn id="61" presetID="64" presetClass="path" presetSubtype="0" accel="50000" decel="50000" fill="hold" nodeType="withEffect">
                                      <p:stCondLst>
                                        <p:cond delay="0"/>
                                      </p:stCondLst>
                                      <p:childTnLst>
                                        <p:animMotion origin="layout" path="M 0.00087 0.00417 L 0.00087 -0.08472 " pathEditMode="relative" rAng="0" ptsTypes="AA">
                                          <p:cBhvr>
                                            <p:cTn id="62" dur="3000" fill="hold"/>
                                            <p:tgtEl>
                                              <p:spTgt spid="4"/>
                                            </p:tgtEl>
                                            <p:attrNameLst>
                                              <p:attrName>ppt_x</p:attrName>
                                              <p:attrName>ppt_y</p:attrName>
                                            </p:attrNameLst>
                                          </p:cBhvr>
                                          <p:rCtr x="0" y="-4444"/>
                                        </p:animMotion>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0"/>
                                            <p:tgtEl>
                                              <p:spTgt spid="8"/>
                                            </p:tgtEl>
                                          </p:cBhvr>
                                        </p:animEffect>
                                      </p:childTnLst>
                                    </p:cTn>
                                  </p:par>
                                  <p:par>
                                    <p:cTn id="68" presetID="22" presetClass="exit" presetSubtype="8" fill="hold" grpId="0" nodeType="withEffect">
                                      <p:stCondLst>
                                        <p:cond delay="0"/>
                                      </p:stCondLst>
                                      <p:childTnLst>
                                        <p:animEffect transition="out" filter="wipe(left)">
                                          <p:cBhvr>
                                            <p:cTn id="69" dur="5000"/>
                                            <p:tgtEl>
                                              <p:spTgt spid="128"/>
                                            </p:tgtEl>
                                          </p:cBhvr>
                                        </p:animEffect>
                                        <p:set>
                                          <p:cBhvr>
                                            <p:cTn id="70" dur="1" fill="hold">
                                              <p:stCondLst>
                                                <p:cond delay="4999"/>
                                              </p:stCondLst>
                                            </p:cTn>
                                            <p:tgtEl>
                                              <p:spTgt spid="128"/>
                                            </p:tgtEl>
                                            <p:attrNameLst>
                                              <p:attrName>style.visibility</p:attrName>
                                            </p:attrNameLst>
                                          </p:cBhvr>
                                          <p:to>
                                            <p:strVal val="hidden"/>
                                          </p:to>
                                        </p:set>
                                      </p:childTnLst>
                                    </p:cTn>
                                  </p:par>
                                  <p:par>
                                    <p:cTn id="71" presetID="42" presetClass="path" presetSubtype="0" accel="50000" decel="50000" fill="hold" nodeType="withEffect">
                                      <p:stCondLst>
                                        <p:cond delay="0"/>
                                      </p:stCondLst>
                                      <p:childTnLst>
                                        <p:animMotion origin="layout" path="M 0.00087 -0.08472 L 0.00173 -0.00208 " pathEditMode="relative" rAng="0" ptsTypes="AA">
                                          <p:cBhvr>
                                            <p:cTn id="72" dur="5000" fill="hold"/>
                                            <p:tgtEl>
                                              <p:spTgt spid="4"/>
                                            </p:tgtEl>
                                            <p:attrNameLst>
                                              <p:attrName>ppt_x</p:attrName>
                                              <p:attrName>ppt_y</p:attrName>
                                            </p:attrNameLst>
                                          </p:cBhvr>
                                          <p:rCtr x="35" y="4120"/>
                                        </p:animMotion>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5000"/>
                                            <p:tgtEl>
                                              <p:spTgt spid="28"/>
                                            </p:tgtEl>
                                          </p:cBhvr>
                                        </p:animEffect>
                                      </p:childTnLst>
                                    </p:cTn>
                                  </p:par>
                                  <p:par>
                                    <p:cTn id="78" presetID="0" presetClass="path" presetSubtype="0" accel="50000" decel="50000" fill="hold" nodeType="withEffect">
                                      <p:stCondLst>
                                        <p:cond delay="0"/>
                                      </p:stCondLst>
                                      <p:childTnLst>
                                        <p:animMotion origin="layout" path="M 1.38889E-6 -3.7037E-7 L 0.00017 -0.025 " pathEditMode="relative" ptsTypes="AA">
                                          <p:cBhvr>
                                            <p:cTn id="79" dur="2000" fill="hold"/>
                                            <p:tgtEl>
                                              <p:spTgt spid="3"/>
                                            </p:tgtEl>
                                            <p:attrNameLst>
                                              <p:attrName>ppt_x</p:attrName>
                                              <p:attrName>ppt_y</p:attrName>
                                            </p:attrNameLst>
                                          </p:cBhvr>
                                        </p:animMotion>
                                      </p:childTnLst>
                                    </p:cTn>
                                  </p:par>
                                  <p:par>
                                    <p:cTn id="80" presetID="22" presetClass="exit" presetSubtype="8" fill="hold" grpId="0" nodeType="withEffect">
                                      <p:stCondLst>
                                        <p:cond delay="1000"/>
                                      </p:stCondLst>
                                      <p:childTnLst>
                                        <p:animEffect transition="out" filter="wipe(left)">
                                          <p:cBhvr>
                                            <p:cTn id="81" dur="5000"/>
                                            <p:tgtEl>
                                              <p:spTgt spid="129"/>
                                            </p:tgtEl>
                                          </p:cBhvr>
                                        </p:animEffect>
                                        <p:set>
                                          <p:cBhvr>
                                            <p:cTn id="82" dur="1" fill="hold">
                                              <p:stCondLst>
                                                <p:cond delay="4999"/>
                                              </p:stCondLst>
                                            </p:cTn>
                                            <p:tgtEl>
                                              <p:spTgt spid="129"/>
                                            </p:tgtEl>
                                            <p:attrNameLst>
                                              <p:attrName>style.visibility</p:attrName>
                                            </p:attrNameLst>
                                          </p:cBhvr>
                                          <p:to>
                                            <p:strVal val="hidden"/>
                                          </p:to>
                                        </p:set>
                                      </p:childTnLst>
                                    </p:cTn>
                                  </p:par>
                                  <p:par>
                                    <p:cTn id="83" presetID="64" presetClass="path" presetSubtype="0" accel="50000" decel="50000" fill="hold" nodeType="withEffect">
                                      <p:stCondLst>
                                        <p:cond delay="0"/>
                                      </p:stCondLst>
                                      <p:childTnLst>
                                        <p:animMotion origin="layout" path="M 0.00087 1.11111E-6 L 0.00087 -0.07847 " pathEditMode="relative" rAng="0" ptsTypes="AA">
                                          <p:cBhvr>
                                            <p:cTn id="84" dur="5000" fill="hold"/>
                                            <p:tgtEl>
                                              <p:spTgt spid="4"/>
                                            </p:tgtEl>
                                            <p:attrNameLst>
                                              <p:attrName>ppt_x</p:attrName>
                                              <p:attrName>ppt_y</p:attrName>
                                            </p:attrNameLst>
                                          </p:cBhvr>
                                          <p:rCtr x="0" y="-3935"/>
                                        </p:animMotion>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0"/>
                                            <p:tgtEl>
                                              <p:spTgt spid="21"/>
                                            </p:tgtEl>
                                          </p:cBhvr>
                                        </p:animEffect>
                                      </p:childTnLst>
                                    </p:cTn>
                                  </p:par>
                                  <p:par>
                                    <p:cTn id="90" presetID="1" presetClass="exit" presetSubtype="0" fill="hold" grpId="0" nodeType="withEffect">
                                      <p:stCondLst>
                                        <p:cond delay="0"/>
                                      </p:stCondLst>
                                      <p:childTnLst>
                                        <p:set>
                                          <p:cBhvr>
                                            <p:cTn id="91" dur="1" fill="hold">
                                              <p:stCondLst>
                                                <p:cond delay="0"/>
                                              </p:stCondLst>
                                            </p:cTn>
                                            <p:tgtEl>
                                              <p:spTgt spid="70"/>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71"/>
                                            </p:tgtEl>
                                            <p:attrNameLst>
                                              <p:attrName>style.visibility</p:attrName>
                                            </p:attrNameLst>
                                          </p:cBhvr>
                                          <p:to>
                                            <p:strVal val="hidden"/>
                                          </p:to>
                                        </p:set>
                                      </p:childTnLst>
                                    </p:cTn>
                                  </p:par>
                                  <p:par>
                                    <p:cTn id="94" presetID="22" presetClass="exit" presetSubtype="8" fill="hold" grpId="0" nodeType="withEffect">
                                      <p:stCondLst>
                                        <p:cond delay="0"/>
                                      </p:stCondLst>
                                      <p:childTnLst>
                                        <p:animEffect transition="out" filter="wipe(left)">
                                          <p:cBhvr>
                                            <p:cTn id="95" dur="5000"/>
                                            <p:tgtEl>
                                              <p:spTgt spid="130"/>
                                            </p:tgtEl>
                                          </p:cBhvr>
                                        </p:animEffect>
                                        <p:set>
                                          <p:cBhvr>
                                            <p:cTn id="96" dur="1" fill="hold">
                                              <p:stCondLst>
                                                <p:cond delay="4999"/>
                                              </p:stCondLst>
                                            </p:cTn>
                                            <p:tgtEl>
                                              <p:spTgt spid="130"/>
                                            </p:tgtEl>
                                            <p:attrNameLst>
                                              <p:attrName>style.visibility</p:attrName>
                                            </p:attrNameLst>
                                          </p:cBhvr>
                                          <p:to>
                                            <p:strVal val="hidden"/>
                                          </p:to>
                                        </p:set>
                                      </p:childTnLst>
                                    </p:cTn>
                                  </p:par>
                                  <p:par>
                                    <p:cTn id="97" presetID="64" presetClass="path" presetSubtype="0" accel="50000" decel="50000" autoRev="1" fill="hold" nodeType="withEffect">
                                      <p:stCondLst>
                                        <p:cond delay="0"/>
                                      </p:stCondLst>
                                      <p:childTnLst>
                                        <p:animMotion origin="layout" path="M 0.00087 -0.05139 L 0.00087 -0.10695 " pathEditMode="relative" rAng="0" ptsTypes="AA">
                                          <p:cBhvr>
                                            <p:cTn id="98" dur="2000" fill="hold"/>
                                            <p:tgtEl>
                                              <p:spTgt spid="4"/>
                                            </p:tgtEl>
                                            <p:attrNameLst>
                                              <p:attrName>ppt_x</p:attrName>
                                              <p:attrName>ppt_y</p:attrName>
                                            </p:attrNameLst>
                                          </p:cBhvr>
                                          <p:rCtr x="0" y="-2778"/>
                                        </p:animMotion>
                                      </p:childTnLst>
                                    </p:cTn>
                                  </p:par>
                                  <p:par>
                                    <p:cTn id="99" presetID="22" presetClass="entr" presetSubtype="8" fill="hold" nodeType="withEffect">
                                      <p:stCondLst>
                                        <p:cond delay="0"/>
                                      </p:stCondLst>
                                      <p:childTnLst>
                                        <p:set>
                                          <p:cBhvr>
                                            <p:cTn id="100" dur="1" fill="hold">
                                              <p:stCondLst>
                                                <p:cond delay="0"/>
                                              </p:stCondLst>
                                            </p:cTn>
                                            <p:tgtEl>
                                              <p:spTgt spid="1026"/>
                                            </p:tgtEl>
                                            <p:attrNameLst>
                                              <p:attrName>style.visibility</p:attrName>
                                            </p:attrNameLst>
                                          </p:cBhvr>
                                          <p:to>
                                            <p:strVal val="visible"/>
                                          </p:to>
                                        </p:set>
                                        <p:animEffect transition="in" filter="wipe(left)">
                                          <p:cBhvr>
                                            <p:cTn id="10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p:bldP spid="70" grpId="1"/>
          <p:bldP spid="71" grpId="0"/>
          <p:bldP spid="71" grpId="1"/>
          <p:bldP spid="89" grpId="0"/>
          <p:bldP spid="291883" grpId="0" animBg="1"/>
          <p:bldP spid="126" grpId="0" animBg="1"/>
          <p:bldP spid="127" grpId="0" animBg="1"/>
          <p:bldP spid="128" grpId="0" animBg="1"/>
          <p:bldP spid="129" grpId="0" animBg="1"/>
          <p:bldP spid="13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LI" val="1"/>
  <p:tag name="LAYOUTLANGUAGE" val="1033"/>
  <p:tag name="CFG.LAYOUT" val="Default"/>
  <p:tag name="CFG.CUSTOMERVERSION" val="4"/>
  <p:tag name="CONFIG" val="Default"/>
  <p:tag name="CFG.VERSION" val="1"/>
  <p:tag name="CFG.LAYOUTID" val="DEFAULT"/>
  <p:tag name="MAPNAME" val="Map1"/>
  <p:tag name="LICENSEKEY" val="6c64627f-c5d4-423c-8804-6e663357a7fe"/>
  <p:tag name="ML_1" val="Phi"/>
  <p:tag name="FIELD.ADDINFO.CONTENT" val="Confidential"/>
  <p:tag name="FIELD.ADDINFO.VALUE" val="Confidential"/>
  <p:tag name="FIELD.ADDINFO.COMBOINDEX" val="0"/>
  <p:tag name="FIELD.DOCUMENTTYPE.CONTENT" val="CSTPresentation"/>
  <p:tag name="FIELD.DOCUMENTTYPE.VALUE" val="CSTPresentation"/>
  <p:tag name="FIELD.DOCUMENTTYPE.COMBOINDEX" val="0"/>
  <p:tag name="FIELDS.INITIALIZED" val="1"/>
  <p:tag name="FIELD.AUTHOR.COMBOINDEX" val="-2"/>
  <p:tag name="FIELD.DIVISION.COMBOINDEX" val="-2"/>
  <p:tag name="FIELD.DATE.COMBOINDEX" val="-2"/>
  <p:tag name="FIELD.CONTENTOWNER.COMBOINDEX" val="-2"/>
  <p:tag name="FIELD.ISONUMBER.COMBOINDEX" val="-2"/>
  <p:tag name="SLIDEMASTERMASTERNAME" val="Slide"/>
  <p:tag name="SLIDEMASTERSHAPESETGROUPCLASSNAME" val="ShapeSetGroup2"/>
  <p:tag name="SLIDEMASTERCOLORSETGROUPCLASSNAME" val="ColorSetGroupLight"/>
  <p:tag name="SLIDEMASTERFONTSETGROUPCLASSNAME" val="FontSetGroup2"/>
  <p:tag name="SLIDEMASTERSTYLESETGROUPCLASSNAME" val="StyleSetGroup1"/>
  <p:tag name="SLIDEMASTERMODIFIED" val="1"/>
  <p:tag name="MMPROD_NEXTUNIQUEID" val="10009"/>
  <p:tag name="FIELD.AUTHOR.CONTENT" val=""/>
  <p:tag name="FIELD.AUTHOR.VALUE" val=""/>
  <p:tag name="FIELD.DATE.CONTENT" val=""/>
  <p:tag name="FIELD.DATE.VALUE" val=""/>
  <p:tag name="MMPROD_UIDATA" val="&lt;database version=&quot;8.0&quot;&gt;&lt;object type=&quot;1&quot; unique_id=&quot;10001&quot;&gt;&lt;object type=&quot;8&quot; unique_id=&quot;10002&quot;&gt;&lt;/object&gt;&lt;object type=&quot;2&quot; unique_id=&quot;10003&quot;&gt;&lt;object type=&quot;3&quot; unique_id=&quot;10485&quot;&gt;&lt;property id=&quot;20148&quot; value=&quot;5&quot;/&gt;&lt;property id=&quot;20300&quot; value=&quot;Slide 5 - &amp;quot;BiPAP AVAPS enhancements  &amp;quot;&quot;/&gt;&lt;property id=&quot;20307&quot; value=&quot;279&quot;/&gt;&lt;/object&gt;&lt;object type=&quot;3&quot; unique_id=&quot;10581&quot;&gt;&lt;property id=&quot;20148&quot; value=&quot;5&quot;/&gt;&lt;property id=&quot;20300&quot; value=&quot;Slide 19 - &amp;quot;AVAPS-AE&amp;quot;&quot;/&gt;&lt;property id=&quot;20307&quot; value=&quot;282&quot;/&gt;&lt;/object&gt;&lt;object type=&quot;3&quot; unique_id=&quot;10582&quot;&gt;&lt;property id=&quot;20148&quot; value=&quot;5&quot;/&gt;&lt;property id=&quot;20300&quot; value=&quot;Slide 20&quot;/&gt;&lt;property id=&quot;20307&quot; value=&quot;280&quot;/&gt;&lt;/object&gt;&lt;object type=&quot;3&quot; unique_id=&quot;10815&quot;&gt;&lt;property id=&quot;20148&quot; value=&quot;5&quot;/&gt;&lt;property id=&quot;20300&quot; value=&quot;Slide 12 - &amp;quot;FOT – Flow resulting from pressure&amp;quot;&quot;/&gt;&lt;property id=&quot;20307&quot; value=&quot;291&quot;/&gt;&lt;/object&gt;&lt;object type=&quot;3&quot; unique_id=&quot;10977&quot;&gt;&lt;property id=&quot;20148&quot; value=&quot;5&quot;/&gt;&lt;property id=&quot;20300&quot; value=&quot;Slide 4 - &amp;quot;AVAPS: proven effective   &amp;amp;#x09;&amp;quot;&quot;/&gt;&lt;property id=&quot;20307&quot; value=&quot;293&quot;/&gt;&lt;/object&gt;&lt;object type=&quot;3&quot; unique_id=&quot;11503&quot;&gt;&lt;property id=&quot;20148&quot; value=&quot;5&quot;/&gt;&lt;property id=&quot;20300&quot; value=&quot;Slide 6 - &amp;quot;AVAPS-AE: Auto EPAP&amp;quot;&quot;/&gt;&lt;property id=&quot;20307&quot; value=&quot;299&quot;/&gt;&lt;/object&gt;&lt;object type=&quot;3&quot; unique_id=&quot;11732&quot;&gt;&lt;property id=&quot;20148&quot; value=&quot;5&quot;/&gt;&lt;property id=&quot;20300&quot; value=&quot;Slide 10&quot;/&gt;&lt;property id=&quot;20307&quot; value=&quot;301&quot;/&gt;&lt;/object&gt;&lt;object type=&quot;3&quot; unique_id=&quot;11733&quot;&gt;&lt;property id=&quot;20148&quot; value=&quot;5&quot;/&gt;&lt;property id=&quot;20300&quot; value=&quot;Slide 11 - &amp;quot;Benefits of FOT&amp;quot;&quot;/&gt;&lt;property id=&quot;20307&quot; value=&quot;302&quot;/&gt;&lt;/object&gt;&lt;object type=&quot;3&quot; unique_id=&quot;11734&quot;&gt;&lt;property id=&quot;20148&quot; value=&quot;5&quot;/&gt;&lt;property id=&quot;20300&quot; value=&quot;Slide 15 - &amp;quot;Auto Back-up rate&amp;quot;&quot;/&gt;&lt;property id=&quot;20307&quot; value=&quot;303&quot;/&gt;&lt;/object&gt;&lt;object type=&quot;3&quot; unique_id=&quot;11736&quot;&gt;&lt;property id=&quot;20148&quot; value=&quot;5&quot;/&gt;&lt;property id=&quot;20300&quot; value=&quot;Slide 1 - &amp;quot;AVAPS-AE Auto-titration mode of noninvasive ventilation &amp;quot;&quot;/&gt;&lt;property id=&quot;20307&quot; value=&quot;312&quot;/&gt;&lt;/object&gt;&lt;object type=&quot;3&quot; unique_id=&quot;11737&quot;&gt;&lt;property id=&quot;20148&quot; value=&quot;5&quot;/&gt;&lt;property id=&quot;20300&quot; value=&quot;Slide 2 - &amp;quot;AVAPS-AE   &amp;amp;#x09;&amp;quot;&quot;/&gt;&lt;property id=&quot;20307&quot; value=&quot;305&quot;/&gt;&lt;/object&gt;&lt;object type=&quot;3&quot; unique_id=&quot;11738&quot;&gt;&lt;property id=&quot;20148&quot; value=&quot;5&quot;/&gt;&lt;property id=&quot;20300&quot; value=&quot;Slide 3 - &amp;quot;AVAPS-AE: Why do we need it?   &amp;quot;&quot;/&gt;&lt;property id=&quot;20307&quot; value=&quot;313&quot;/&gt;&lt;/object&gt;&lt;object type=&quot;3&quot; unique_id=&quot;11739&quot;&gt;&lt;property id=&quot;20148&quot; value=&quot;5&quot;/&gt;&lt;property id=&quot;20300&quot; value=&quot;Slide 7 - &amp;quot; &amp;quot;&quot;/&gt;&lt;property id=&quot;20307&quot; value=&quot;322&quot;/&gt;&lt;/object&gt;&lt;object type=&quot;3&quot; unique_id=&quot;11740&quot;&gt;&lt;property id=&quot;20148&quot; value=&quot;5&quot;/&gt;&lt;property id=&quot;20300&quot; value=&quot;Slide 8 - &amp;quot;AVAPS-AE: Auto EPAP proactive analysis&amp;quot;&quot;/&gt;&lt;property id=&quot;20307&quot; value=&quot;319&quot;/&gt;&lt;/object&gt;&lt;object type=&quot;3&quot; unique_id=&quot;11741&quot;&gt;&lt;property id=&quot;20148&quot; value=&quot;5&quot;/&gt;&lt;property id=&quot;20300&quot; value=&quot;Slide 9 - &amp;quot;Auto EPAP today &amp;quot;&quot;/&gt;&lt;property id=&quot;20307&quot; value=&quot;309&quot;/&gt;&lt;/object&gt;&lt;object type=&quot;3&quot; unique_id=&quot;11742&quot;&gt;&lt;property id=&quot;20148&quot; value=&quot;5&quot;/&gt;&lt;property id=&quot;20300&quot; value=&quot;Slide 13 - &amp;quot;FOT – Patent vs. obstructed airway &amp;quot;&quot;/&gt;&lt;property id=&quot;20307&quot; value=&quot;311&quot;/&gt;&lt;/object&gt;&lt;object type=&quot;3&quot; unique_id=&quot;11743&quot;&gt;&lt;property id=&quot;20148&quot; value=&quot;5&quot;/&gt;&lt;property id=&quot;20300&quot; value=&quot;Slide 14 - &amp;quot;AVAPS-AE Maintaining tidal volume and airway patency&amp;quot;&quot;/&gt;&lt;property id=&quot;20307&quot; value=&quot;321&quot;/&gt;&lt;/object&gt;&lt;object type=&quot;3&quot; unique_id=&quot;11744&quot;&gt;&lt;property id=&quot;20148&quot; value=&quot;5&quot;/&gt;&lt;property id=&quot;20300&quot; value=&quot;Slide 16 - &amp;quot;Auto backup rate&amp;quot;&quot;/&gt;&lt;property id=&quot;20307&quot; value=&quot;316&quot;/&gt;&lt;/object&gt;&lt;object type=&quot;3&quot; unique_id=&quot;11745&quot;&gt;&lt;property id=&quot;20148&quot; value=&quot;5&quot;/&gt;&lt;property id=&quot;20300&quot; value=&quot;Slide 17 - &amp;quot;Auto backup rate&amp;quot;&quot;/&gt;&lt;property id=&quot;20307&quot; value=&quot;317&quot;/&gt;&lt;/object&gt;&lt;object type=&quot;3&quot; unique_id=&quot;11746&quot;&gt;&lt;property id=&quot;20148&quot; value=&quot;5&quot;/&gt;&lt;property id=&quot;20300&quot; value=&quot;Slide 18 - &amp;quot;Auto backup rate: Patient comfort features&amp;quot;&quot;/&gt;&lt;property id=&quot;20307&quot; value=&quot;320&quot;/&gt;&lt;/object&gt;&lt;/object&gt;&lt;/object&gt;&lt;/database&gt;"/>
  <p:tag name="SECTOMILLISECCONVERTED" val="1"/>
  <p:tag name="ML_UFSOK" val="e57e50e58e68e69e70e71e72e73e74e38e24e44e67e64e54e46e47e36e56e66e48e61e62e65e27e25"/>
</p:tagLst>
</file>

<file path=ppt/tags/tag10.xml><?xml version="1.0" encoding="utf-8"?>
<p:tagLst xmlns:a="http://schemas.openxmlformats.org/drawingml/2006/main" xmlns:r="http://schemas.openxmlformats.org/officeDocument/2006/relationships" xmlns:p="http://schemas.openxmlformats.org/presentationml/2006/main">
  <p:tag name="FONT" val="TitleSlideTitleFont"/>
  <p:tag name="FONTSETCLASSNAME" val="FontSet1"/>
  <p:tag name="COLORS" val="-2;-2;-2;-2;TitleSlideTitleFont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TitleOnTitleSlide"/>
  <p:tag name="SHAPECLASSPROTECTIONTYPE" val="0"/>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Subtitle"/>
  <p:tag name="SHAPECLASSPROTECTIONTYPE" val="31"/>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118.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119.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cheme10;-2"/>
</p:tagLst>
</file>

<file path=ppt/tags/tag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PhilipsLogoLarge"/>
  <p:tag name="SHAPECLASSFILE" val="PHLRTR2$C.gif"/>
  <p:tag name="SHAPECLASSPROTECTIONTYPE" val="31"/>
</p:tagLst>
</file>

<file path=ppt/tags/tag12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1;-1;Scheme2"/>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1"/>
  <p:tag name="COLORS" val="-2;-2;HighlightColor2;Scheme1;-1;-2"/>
</p:tagLst>
</file>

<file path=ppt/tags/tag122.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CLIP"/>
  <p:tag name="COLORSETGROUPCLASSNAME" val="ColorSetGroupLight"/>
  <p:tag name="COLORSETCLASSNAME" val="ColorSet1"/>
  <p:tag name="FONTSETGROUPCLASSNAME" val="FontSetGroup2"/>
  <p:tag name="STYLESETGROUPCLASSNAME" val="StyleSetGroup1"/>
  <p:tag name="MAPNAME" val="Map1"/>
  <p:tag name="CFG.LAYOUT" val="Default"/>
  <p:tag name="MLI" val="1"/>
  <p:tag name="CLIPART PLACEHOLDER 3_SHAPECLASSPROTECTIONTYPE" val="0"/>
  <p:tag name="TEXT PLACEHOLDER 2_SHAPECLASSPROTECTIONTYPE" val="0"/>
  <p:tag name="TITLE 1_SHAPECLASSPROTECTIONTYPE" val="0"/>
</p:tagLst>
</file>

<file path=ppt/tags/tag12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7;Scheme1;-1;-2"/>
</p:tagLst>
</file>

<file path=ppt/tags/tag124.xml><?xml version="1.0" encoding="utf-8"?>
<p:tagLst xmlns:a="http://schemas.openxmlformats.org/drawingml/2006/main" xmlns:r="http://schemas.openxmlformats.org/officeDocument/2006/relationships" xmlns:p="http://schemas.openxmlformats.org/presentationml/2006/main">
  <p:tag name="COLORSETCLASSNAME" val="ColorSet1"/>
  <p:tag name="COLORS" val="Scheme7;Scheme1;-1;Scheme1;Scheme1;-2"/>
</p:tagLst>
</file>

<file path=ppt/tags/tag125.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cheme10;-2"/>
</p:tagLst>
</file>

<file path=ppt/tags/tag12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2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8.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2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3.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COLORS" val="-2;-2;-2;-2;SlideColor;-2"/>
  <p:tag name="SHAPESETCLASSNAME" val="TitleSlide"/>
  <p:tag name="SHAPECLASSNAME" val="HiddenPageNumber"/>
</p:tagLst>
</file>

<file path=ppt/tags/tag130.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2_SHAPECLASSPROTECTIONTYPE" val="0"/>
  <p:tag name="TITLE 1_SHAPECLASSPROTECTIONTYPE" val="0"/>
</p:tagLst>
</file>

<file path=ppt/tags/tag131.xml><?xml version="1.0" encoding="utf-8"?>
<p:tagLst xmlns:a="http://schemas.openxmlformats.org/drawingml/2006/main" xmlns:r="http://schemas.openxmlformats.org/officeDocument/2006/relationships" xmlns:p="http://schemas.openxmlformats.org/presentationml/2006/main">
  <p:tag name="WW" val="-1"/>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COLORS" val="-2;-2;-2;-2;Scheme10;-2"/>
</p:tagLst>
</file>

<file path=ppt/tags/tag132.xml><?xml version="1.0" encoding="utf-8"?>
<p:tagLst xmlns:a="http://schemas.openxmlformats.org/drawingml/2006/main" xmlns:r="http://schemas.openxmlformats.org/officeDocument/2006/relationships" xmlns:p="http://schemas.openxmlformats.org/presentationml/2006/main">
  <p:tag name="WW" val="-1"/>
  <p:tag name="FONT" val="SlideText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StandardContent"/>
  <p:tag name="SHAPECLASSPROTECTIONTYPE" val="0"/>
  <p:tag name="COLORS" val="-2;-2;-2;-2;SlideTextFontColor;-2"/>
</p:tagLst>
</file>

<file path=ppt/tags/tag13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3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3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3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37.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39.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14.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Footer"/>
  <p:tag name="SHAPECLASSPROTECTIONTYPE" val="31"/>
</p:tagLst>
</file>

<file path=ppt/tags/tag140.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0;Scheme1;-1;Scheme2"/>
</p:tagLst>
</file>

<file path=ppt/tags/tag141.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42.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4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4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45.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SlideTextFontColor;-2"/>
</p:tagLst>
</file>

<file path=ppt/tags/tag146.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147.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lideTextFontColor;-2"/>
</p:tagLst>
</file>

<file path=ppt/tags/tag148.xml><?xml version="1.0" encoding="utf-8"?>
<p:tagLst xmlns:a="http://schemas.openxmlformats.org/drawingml/2006/main" xmlns:r="http://schemas.openxmlformats.org/officeDocument/2006/relationships" xmlns:p="http://schemas.openxmlformats.org/presentationml/2006/main">
  <p:tag name="COLORSETCLASSNAME" val="ColorSet1"/>
  <p:tag name="COLORS" val="-2;-2;HighlightColor2;Scheme1;-1;-2"/>
</p:tagLst>
</file>

<file path=ppt/tags/tag149.xml><?xml version="1.0" encoding="utf-8"?>
<p:tagLst xmlns:a="http://schemas.openxmlformats.org/drawingml/2006/main" xmlns:r="http://schemas.openxmlformats.org/officeDocument/2006/relationships" xmlns:p="http://schemas.openxmlformats.org/presentationml/2006/main">
  <p:tag name="COLORSETCLASSNAME" val="ColorSet1"/>
  <p:tag name="COLORS" val="-2;-2;HighlightColor2;Scheme1;SlideTextFontColor;-2"/>
</p:tagLst>
</file>

<file path=ppt/tags/tag15.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TitleSlide"/>
  <p:tag name="COLORSETGROUPCLASSNAME" val="ColorSetGroupLight"/>
  <p:tag name="FONTSETGROUPCLASSNAME" val="FontSetGroup2"/>
  <p:tag name="SHAPECLASSNAME" val="HiddenDate"/>
  <p:tag name="SHAPECLASSPROTECTIONTYPE" val="31"/>
</p:tagLst>
</file>

<file path=ppt/tags/tag15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1.xml><?xml version="1.0" encoding="utf-8"?>
<p:tagLst xmlns:a="http://schemas.openxmlformats.org/drawingml/2006/main" xmlns:r="http://schemas.openxmlformats.org/officeDocument/2006/relationships" xmlns:p="http://schemas.openxmlformats.org/presentationml/2006/main">
  <p:tag name="COLORSETCLASSNAME" val="ColorSet1"/>
  <p:tag name="COLORS" val="-2;-2;HighlightColor2;Scheme1;-1;-2"/>
</p:tagLst>
</file>

<file path=ppt/tags/tag152.xml><?xml version="1.0" encoding="utf-8"?>
<p:tagLst xmlns:a="http://schemas.openxmlformats.org/drawingml/2006/main" xmlns:r="http://schemas.openxmlformats.org/officeDocument/2006/relationships" xmlns:p="http://schemas.openxmlformats.org/presentationml/2006/main">
  <p:tag name="COLORSETCLASSNAME" val="ColorSet1"/>
  <p:tag name="COLORS" val="-2;-2;HighlightColor2;Scheme1;SlideTextFontColor;-2"/>
</p:tagLst>
</file>

<file path=ppt/tags/tag153.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154.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lideTextFontColor;-2"/>
</p:tagLst>
</file>

<file path=ppt/tags/tag155.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1;-2"/>
</p:tagLst>
</file>

<file path=ppt/tags/tag15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8.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159.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60.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161.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10;Scheme1;-1;-2"/>
</p:tagLst>
</file>

<file path=ppt/tags/tag162.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163.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164.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COLORSETGROUPCLASSNAME" val="ColorSetGroupLight"/>
  <p:tag name="COLORSETCLASSNAME" val="ColorSet1"/>
  <p:tag name="FONTSETGROUPCLASSNAME" val="FontSetGroup2"/>
  <p:tag name="STYLESETGROUPCLASSNAME" val="StyleSetGroup1"/>
  <p:tag name="MAPNAME" val="Map1"/>
  <p:tag name="CFG.LAYOUT" val="Default"/>
  <p:tag name="MLI" val="1"/>
  <p:tag name="TITLE 1_SHAPECLASSPROTECTIONTYPE" val="0"/>
  <p:tag name="SHAPESETCLASSNAME" val="TITLETEXTCLIP"/>
  <p:tag name="CONFIG" val="Default"/>
  <p:tag name="CLIPART PLACEHOLDER 4_SHAPECLASSPROTECTIONTYPE" val="0"/>
  <p:tag name="TEXT PLACEHOLDER 3_SHAPECLASSPROTECTIONTYPE" val="0"/>
</p:tagLst>
</file>

<file path=ppt/tags/tag165.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COLORSETGROUPCLASSNAME" val="ColorSetGroupLight"/>
  <p:tag name="FONTSETGROUPCLASSNAME" val="FontSetGroup2"/>
  <p:tag name="SHAPECLASSNAME" val="TitleOnSlide"/>
  <p:tag name="SHAPECLASSPROTECTIONTYPE" val="0"/>
  <p:tag name="SHAPESETCLASSNAME" val="TITLETEXTCLIP"/>
  <p:tag name="COLORS" val="-2;-2;-2;-2;Scheme1;-2"/>
</p:tagLst>
</file>

<file path=ppt/tags/tag16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7.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Scheme9;Scheme1;SlideTextFontColor;-2"/>
</p:tagLst>
</file>

<file path=ppt/tags/tag168.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cheme9;-2"/>
</p:tagLst>
</file>

<file path=ppt/tags/tag16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7.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TITLEBIGCONTENTTEXT01"/>
  <p:tag name="COLORSETGROUPCLASSNAME" val="ColorSetGroupLight"/>
  <p:tag name="FONTSETGROUPCLASSNAME" val="FontSetGroup1"/>
  <p:tag name="SHAPECLASSNAME" val="ContentBigRightG3S4"/>
  <p:tag name="SHAPECLASSPROTECTIONTYPE" val="3"/>
</p:tagLst>
</file>

<file path=ppt/tags/tag170.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2_SHAPECLASSPROTECTIONTYPE" val="0"/>
  <p:tag name="TITLE 1_SHAPECLASSPROTECTIONTYPE" val="0"/>
</p:tagLst>
</file>

<file path=ppt/tags/tag171.xml><?xml version="1.0" encoding="utf-8"?>
<p:tagLst xmlns:a="http://schemas.openxmlformats.org/drawingml/2006/main" xmlns:r="http://schemas.openxmlformats.org/officeDocument/2006/relationships" xmlns:p="http://schemas.openxmlformats.org/presentationml/2006/main">
  <p:tag name="WW" val="-1"/>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COLORS" val="-2;-2;-2;-2;SlideTextFontColor;-2"/>
</p:tagLst>
</file>

<file path=ppt/tags/tag17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Scheme2"/>
</p:tagLst>
</file>

<file path=ppt/tags/tag17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Scheme2"/>
</p:tagLst>
</file>

<file path=ppt/tags/tag17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7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76.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17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7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7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8.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18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8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8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8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8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8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8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8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8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8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ESLIDE01"/>
  <p:tag name="COLORSETGROUPCLASSNAME" val="ColorSetGroupLight"/>
  <p:tag name="FONTSETGROUPCLASSNAME" val="FontSetGroup1"/>
  <p:tag name="SHAPECLASSNAME" val="PhilipsShieldWihte"/>
  <p:tag name="SHAPECLASSFILE" val="PHSHIELDWIHTE2013$C.emf"/>
  <p:tag name="SHAPECLASSPROTECTIONTYPE" val="31"/>
</p:tagLst>
</file>

<file path=ppt/tags/tag19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4.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19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Topliner"/>
  <p:tag name="SHAPECLASSFILE" val="SHLBG2C$C.gif"/>
  <p:tag name="SHAPECLASSPROTECTIONTYPE" val="31"/>
</p:tagLst>
</file>

<file path=ppt/tags/tag2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0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4.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0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1.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210.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211.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212.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213.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21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Scheme2"/>
</p:tagLst>
</file>

<file path=ppt/tags/tag21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16.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 name="CONTENT PLACEHOLDER 2_SHAPECLASSPROTECTIONTYPE" val="0"/>
  <p:tag name="TITLE 1_SHAPECLASSPROTECTIONTYPE" val="0"/>
</p:tagLst>
</file>

<file path=ppt/tags/tag217.xml><?xml version="1.0" encoding="utf-8"?>
<p:tagLst xmlns:a="http://schemas.openxmlformats.org/drawingml/2006/main" xmlns:r="http://schemas.openxmlformats.org/officeDocument/2006/relationships" xmlns:p="http://schemas.openxmlformats.org/presentationml/2006/main">
  <p:tag name="WW" val="-1"/>
  <p:tag name="FONT" val="SlideTitleFont"/>
  <p:tag name="FONTSETCLASSNAME" val="FontSet1"/>
  <p:tag name="COLORSETCLASSNAME" val="ColorSet1"/>
  <p:tag name="MLI" val="1"/>
  <p:tag name="SHAPESETGROUPCLASSNAME" val="ShapeSetGroup2"/>
  <p:tag name="SHAPESETCLASSNAME" val="TITLECONTENT"/>
  <p:tag name="COLORSETGROUPCLASSNAME" val="ColorSetGroupLight"/>
  <p:tag name="FONTSETGROUPCLASSNAME" val="FontSetGroup2"/>
  <p:tag name="SHAPECLASSNAME" val="TitleOnSlide"/>
  <p:tag name="SHAPECLASSPROTECTIONTYPE" val="0"/>
  <p:tag name="COLORS" val="-2;-2;-2;-2;-1;-2"/>
</p:tagLst>
</file>

<file path=ppt/tags/tag21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Scheme2"/>
</p:tagLst>
</file>

<file path=ppt/tags/tag21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Scheme2"/>
</p:tagLst>
</file>

<file path=ppt/tags/tag22.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lideTextFontColor;-2"/>
</p:tagLst>
</file>

<file path=ppt/tags/tag22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2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2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2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24.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2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2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2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2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2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3;-2"/>
</p:tagLst>
</file>

<file path=ppt/tags/tag23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3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3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3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34.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35.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3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3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238.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39.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240.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1.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2.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44.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5.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6.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7.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8.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4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50.xml><?xml version="1.0" encoding="utf-8"?>
<p:tagLst xmlns:a="http://schemas.openxmlformats.org/drawingml/2006/main" xmlns:r="http://schemas.openxmlformats.org/officeDocument/2006/relationships" xmlns:p="http://schemas.openxmlformats.org/presentationml/2006/main">
  <p:tag name="COLORSETCLASSNAME" val="ColorSet1"/>
  <p:tag name="COLORS" val="HighlightColor2;Scheme1;HighlightColor2;Scheme1;-1;-2"/>
</p:tagLst>
</file>

<file path=ppt/tags/tag251.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25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5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54.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1;Scheme1;-1;-2"/>
</p:tagLst>
</file>

<file path=ppt/tags/tag25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2;-2;-1;-2"/>
</p:tagLst>
</file>

<file path=ppt/tags/tag256.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257.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258.xml><?xml version="1.0" encoding="utf-8"?>
<p:tagLst xmlns:a="http://schemas.openxmlformats.org/drawingml/2006/main" xmlns:r="http://schemas.openxmlformats.org/officeDocument/2006/relationships" xmlns:p="http://schemas.openxmlformats.org/presentationml/2006/main">
  <p:tag name="COLORSETCLASSNAME" val="ColorSet1"/>
  <p:tag name="COLORS" val="-1;-1;-1;Scheme1;SlideTextFontColor;Scheme2"/>
</p:tagLst>
</file>

<file path=ppt/tags/tag25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6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6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62.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1"/>
  <p:tag name="STYLESETGROUPCLASSNAME" val="StyleSetGroup1"/>
  <p:tag name="MAPNAME" val="Map1"/>
  <p:tag name="CFG.LAYOUT" val="Default"/>
  <p:tag name="MLI" val="1"/>
  <p:tag name="TEXT PLACEHOLDER 2_SHAPECLASSPROTECTIONTYPE" val="0"/>
  <p:tag name="TITLE 1_SHAPECLASSPROTECTIONTYPE" val="0"/>
  <p:tag name="TEXTBOX 4_SHAPECLASSPROTECTIONTYPE" val="47"/>
  <p:tag name="TEXTBOX 5_SHAPECLASSPROTECTIONTYPE" val="47"/>
  <p:tag name="PICTURE 6_SHAPECLASSPROTECTIONTYPE" val="31"/>
  <p:tag name="PICTURE 7_SHAPECLASSPROTECTIONTYPE" val="31"/>
  <p:tag name="DATE PLACEHOLDER 8_SHAPECLASSPROTECTIONTYPE" val="31"/>
</p:tagLst>
</file>

<file path=ppt/tags/tag26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1"/>
  <p:tag name="SHAPECLASSNAME" val="Topliner"/>
  <p:tag name="SHAPECLASSFILE" val="SHLBG2C$C.gif"/>
  <p:tag name="SHAPECLASSPROTECTIONTYPE" val="31"/>
</p:tagLst>
</file>

<file path=ppt/tags/tag26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1"/>
  <p:tag name="SHAPECLASSNAME" val="PhilipsLogo"/>
  <p:tag name="SHAPECLASSFILE" val="PHSMTR2$C.gif"/>
  <p:tag name="SHAPECLASSPROTECTIONTYPE" val="31"/>
</p:tagLst>
</file>

<file path=ppt/tags/tag265.xml><?xml version="1.0" encoding="utf-8"?>
<p:tagLst xmlns:a="http://schemas.openxmlformats.org/drawingml/2006/main" xmlns:r="http://schemas.openxmlformats.org/officeDocument/2006/relationships" xmlns:p="http://schemas.openxmlformats.org/presentationml/2006/main">
  <p:tag name="FONT" val="SlideAddInfoFont"/>
  <p:tag name="FONTSETCLASSNAME" val="FontSet1"/>
  <p:tag name="COLORS" val="-2;-2;-2;-2;SlideFooterFontColor;-2"/>
  <p:tag name="COLORSETCLASSNAME" val="ColorSet1"/>
  <p:tag name="SCRIPT" val="1"/>
  <p:tag name="FIELDS" val="ADDINFO;"/>
  <p:tag name="MLI" val="1"/>
  <p:tag name="SHAPESETGROUPCLASSNAME" val="ShapeSetGroup2"/>
  <p:tag name="SHAPESETCLASSNAME" val="Slide"/>
  <p:tag name="COLORSETGROUPCLASSNAME" val="ColorSetGroupLight"/>
  <p:tag name="FONTSETGROUPCLASSNAME" val="FontSetGroup1"/>
  <p:tag name="SHAPECLASSNAME" val="AdditonalInformations"/>
  <p:tag name="SHAPECLASSPROTECTIONTYPE" val="47"/>
</p:tagLst>
</file>

<file path=ppt/tags/tag266.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FooterFontColor;-2"/>
  <p:tag name="COLORSETCLASSNAME" val="ColorSet1"/>
  <p:tag name="SCRIPT" val="1"/>
  <p:tag name="FIELDS" val="DIVISION;CONTENTOWNER;DATE;ISONUMBER;"/>
  <p:tag name="MLI" val="1"/>
  <p:tag name="SHAPESETGROUPCLASSNAME" val="ShapeSetGroup2"/>
  <p:tag name="SHAPESETCLASSNAME" val="Slide"/>
  <p:tag name="COLORSETGROUPCLASSNAME" val="ColorSetGroupLight"/>
  <p:tag name="FONTSETGROUPCLASSNAME" val="FontSetGroup1"/>
  <p:tag name="SHAPECLASSNAME" val="Footer"/>
  <p:tag name="SHAPECLASSPROTECTIONTYPE" val="47"/>
</p:tagLst>
</file>

<file path=ppt/tags/tag267.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1"/>
  <p:tag name="SHAPECLASSNAME" val="TitleOnSlide"/>
  <p:tag name="SHAPECLASSPROTECTIONTYPE" val="0"/>
  <p:tag name="COLORS" val="-2;-2;-2;-2;-1;-2"/>
</p:tagLst>
</file>

<file path=ppt/tags/tag268.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1"/>
  <p:tag name="SHAPECLASSNAME" val="LargeTextBox"/>
  <p:tag name="SHAPECLASSPROTECTIONTYPE" val="0"/>
  <p:tag name="COLORS" val="-2;-2;-2;-2;-3;-2"/>
</p:tagLst>
</file>

<file path=ppt/tags/tag269.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 name="CONFIG" val="Default"/>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1;HighlightColor2;-2;-2;-1;-2"/>
</p:tagLst>
</file>

<file path=ppt/tags/tag270.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WW" val="-1"/>
  <p:tag name="COLORS" val="-2;-2;-2;-2;SlideTextFontColor;-2"/>
</p:tagLst>
</file>

<file path=ppt/tags/tag271.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WW" val="-1"/>
  <p:tag name="COLORS" val="-2;-2;-2;-2;-3;-2"/>
</p:tagLst>
</file>

<file path=ppt/tags/tag272.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 name="CONFIG" val="Default"/>
</p:tagLst>
</file>

<file path=ppt/tags/tag273.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WW" val="-1"/>
  <p:tag name="COLORS" val="-2;-2;-2;-2;SlideTextFontColor;-2"/>
</p:tagLst>
</file>

<file path=ppt/tags/tag274.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WW" val="-1"/>
  <p:tag name="COLORS" val="-2;-2;-2;-2;-3;-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1;-1;-2;-2;-1;-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PhilipsLogo"/>
  <p:tag name="SHAPECLASSFILE" val="PHSMTR2$C.gif"/>
  <p:tag name="SHAPECLASSPROTECTIONTYPE" val="31"/>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36.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WW" val="-1"/>
  <p:tag name="COLORS" val="-2;-2;-2;-2;Scheme10;-2"/>
</p:tagLst>
</file>

<file path=ppt/tags/tag37.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WW" val="-1"/>
  <p:tag name="COLORS" val="-2;-2;-2;-2;-1;-2"/>
</p:tagLst>
</file>

<file path=ppt/tags/tag38.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CONTENT"/>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4.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Slide"/>
  <p:tag name="COLORSETGROUPCLASSNAME" val="ColorSetGroupLight"/>
  <p:tag name="FONTSETGROUPCLASSNAME" val="FontSetGroup2"/>
  <p:tag name="SHAPECLASSNAME" val="TitleOnSlide"/>
  <p:tag name="SHAPECLASSPROTECTIONTYPE" val="0"/>
  <p:tag name="COLORS" val="-2;-2;-2;-2;SlideTitleFontColor;-2"/>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4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1;-2"/>
</p:tagLst>
</file>

<file path=ppt/tags/tag4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5.xml><?xml version="1.0" encoding="utf-8"?>
<p:tagLst xmlns:a="http://schemas.openxmlformats.org/drawingml/2006/main" xmlns:r="http://schemas.openxmlformats.org/officeDocument/2006/relationships" xmlns:p="http://schemas.openxmlformats.org/presentationml/2006/main">
  <p:tag name="FONT" val="SlidePageNumberFont"/>
  <p:tag name="FONTSETCLASSNAME" val="FontSet1"/>
  <p:tag name="COLORSETCLASSNAME" val="ColorSet1"/>
  <p:tag name="MLI" val="1"/>
  <p:tag name="SHAPESETGROUPCLASSNAME" val="ShapeSetGroup2"/>
  <p:tag name="COLORSETGROUPCLASSNAME" val="ColorSetGroupLight"/>
  <p:tag name="FONTSETGROUPCLASSNAME" val="FontSetGroup2"/>
  <p:tag name="SHAPECLASSPROTECTIONTYPE" val="31"/>
  <p:tag name="SHAPESETCLASSNAME" val="Slide"/>
  <p:tag name="SHAPECLASSNAME" val="PageNumber"/>
  <p:tag name="COLORS" val="-2;-2;-2;-2;SlideFooterFontColor;-2"/>
</p:tagLst>
</file>

<file path=ppt/tags/tag5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9.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WW" val="-1"/>
  <p:tag name="COLORS" val="-2;-2;-2;-2;-1;-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Slide"/>
  <p:tag name="COLORSETGROUPCLASSNAME" val="ColorSetGroupLight"/>
  <p:tag name="FONTSETGROUPCLASSNAME" val="FontSetGroup2"/>
  <p:tag name="SHAPECLASSNAME" val="LargeTextBox"/>
  <p:tag name="SHAPECLASSPROTECTIONTYPE" val="0"/>
  <p:tag name="COLORS" val="-2;-2;-2;-2;SlideTextFontColor;-2"/>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1"/>
  <p:tag name="COLORS" val="-1;HighlightColor2;-2;-2;-1;-2"/>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1"/>
  <p:tag name="COLORS" val="-1;-1;-2;-2;-1;-2"/>
</p:tagLst>
</file>

<file path=ppt/tags/tag7.xml><?xml version="1.0" encoding="utf-8"?>
<p:tagLst xmlns:a="http://schemas.openxmlformats.org/drawingml/2006/main" xmlns:r="http://schemas.openxmlformats.org/officeDocument/2006/relationships" xmlns:p="http://schemas.openxmlformats.org/presentationml/2006/main">
  <p:tag name="FONT" val="SlideAddInfoFont"/>
  <p:tag name="FONTSETCLASSNAME" val="FontSet1"/>
  <p:tag name="COLORS" val="-2;-2;-2;-2;SlideFooterFontColor;-2"/>
  <p:tag name="COLORSETCLASSNAME" val="ColorSet1"/>
  <p:tag name="SCRIPT" val="1"/>
  <p:tag name="FIELDS" val="ADDINFO;"/>
  <p:tag name="MLI" val="1"/>
  <p:tag name="SHAPESETGROUPCLASSNAME" val="ShapeSetGroup2"/>
  <p:tag name="SHAPESETCLASSNAME" val="Slide"/>
  <p:tag name="COLORSETGROUPCLASSNAME" val="ColorSetGroupLight"/>
  <p:tag name="FONTSETGROUPCLASSNAME" val="FontSetGroup2"/>
  <p:tag name="SHAPECLASSNAME" val="AdditonalInformations"/>
  <p:tag name="SHAPECLASSPROTECTIONTYPE" val="47"/>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7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7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xml><?xml version="1.0" encoding="utf-8"?>
<p:tagLst xmlns:a="http://schemas.openxmlformats.org/drawingml/2006/main" xmlns:r="http://schemas.openxmlformats.org/officeDocument/2006/relationships" xmlns:p="http://schemas.openxmlformats.org/presentationml/2006/main">
  <p:tag name="FONT" val="SlideFooterFont"/>
  <p:tag name="FONTSETCLASSNAME" val="FontSet1"/>
  <p:tag name="COLORS" val="-2;-2;-2;-2;SlideFooterFontColor;-2"/>
  <p:tag name="COLORSETCLASSNAME" val="ColorSet1"/>
  <p:tag name="SCRIPT" val="1"/>
  <p:tag name="FIELDS" val="DIVISION;CONTENTOWNER;DATE;ISONUMBER;"/>
  <p:tag name="MLI" val="1"/>
  <p:tag name="SHAPESETGROUPCLASSNAME" val="ShapeSetGroup2"/>
  <p:tag name="SHAPESETCLASSNAME" val="Slide"/>
  <p:tag name="COLORSETGROUPCLASSNAME" val="ColorSetGroupLight"/>
  <p:tag name="FONTSETGROUPCLASSNAME" val="FontSetGroup2"/>
  <p:tag name="SHAPECLASSNAME" val="Footer"/>
  <p:tag name="SHAPECLASSPROTECTIONTYPE" val="47"/>
</p:tagLst>
</file>

<file path=ppt/tags/tag8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8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xml><?xml version="1.0" encoding="utf-8"?>
<p:tagLst xmlns:a="http://schemas.openxmlformats.org/drawingml/2006/main" xmlns:r="http://schemas.openxmlformats.org/officeDocument/2006/relationships" xmlns:p="http://schemas.openxmlformats.org/presentationml/2006/main">
  <p:tag name="FONT" val="TitleDescFont"/>
  <p:tag name="FONTSETCLASSNAME" val="FontSet1"/>
  <p:tag name="COLORS" val="-2;-2;-2;-2;SlideColor;-2"/>
  <p:tag name="COLORSETCLASSNAME" val="ColorSet1"/>
  <p:tag name="MLI" val="1"/>
  <p:tag name="SHAPESETGROUPCLASSNAME" val="ShapeSetGroup2"/>
  <p:tag name="SHAPESETCLASSNAME" val="Slide"/>
  <p:tag name="COLORSETGROUPCLASSNAME" val="ColorSetGroupLight"/>
  <p:tag name="FONTSETGROUPCLASSNAME" val="FontSetGroup2"/>
  <p:tag name="SHAPECLASSNAME" val="HiddenDate"/>
  <p:tag name="SHAPECLASSPROTECTIONTYPE" val="31"/>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ags/tag9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6;Scheme1;-1;-2"/>
</p:tagLst>
</file>

<file path=ppt/theme/theme1.xml><?xml version="1.0" encoding="utf-8"?>
<a:theme xmlns:a="http://schemas.openxmlformats.org/drawingml/2006/main" name="Standarddesign">
  <a:themeElements>
    <a:clrScheme name="PhCST">
      <a:dk1>
        <a:srgbClr val="000000"/>
      </a:dk1>
      <a:lt1>
        <a:srgbClr val="FFFFFF"/>
      </a:lt1>
      <a:dk2>
        <a:srgbClr val="000000"/>
      </a:dk2>
      <a:lt2>
        <a:srgbClr val="9EA1B2"/>
      </a:lt2>
      <a:accent1>
        <a:srgbClr val="91C7FF"/>
      </a:accent1>
      <a:accent2>
        <a:srgbClr val="0B5ED7"/>
      </a:accent2>
      <a:accent3>
        <a:srgbClr val="FFBB57"/>
      </a:accent3>
      <a:accent4>
        <a:srgbClr val="00A7BC"/>
      </a:accent4>
      <a:accent5>
        <a:srgbClr val="DB8BD5"/>
      </a:accent5>
      <a:accent6>
        <a:srgbClr val="7CBD2A"/>
      </a:accent6>
      <a:hlink>
        <a:srgbClr val="0B5ED7"/>
      </a:hlink>
      <a:folHlink>
        <a:srgbClr val="AC0098"/>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Standarddesign 1">
        <a:dk1>
          <a:srgbClr val="000000"/>
        </a:dk1>
        <a:lt1>
          <a:srgbClr val="FFFFFF"/>
        </a:lt1>
        <a:dk2>
          <a:srgbClr val="000000"/>
        </a:dk2>
        <a:lt2>
          <a:srgbClr val="9EA1B2"/>
        </a:lt2>
        <a:accent1>
          <a:srgbClr val="C1E3EB"/>
        </a:accent1>
        <a:accent2>
          <a:srgbClr val="69C3DA"/>
        </a:accent2>
        <a:accent3>
          <a:srgbClr val="FFFFFF"/>
        </a:accent3>
        <a:accent4>
          <a:srgbClr val="000000"/>
        </a:accent4>
        <a:accent5>
          <a:srgbClr val="DDEFF3"/>
        </a:accent5>
        <a:accent6>
          <a:srgbClr val="5EB0C5"/>
        </a:accent6>
        <a:hlink>
          <a:srgbClr val="FFBB57"/>
        </a:hlink>
        <a:folHlink>
          <a:srgbClr val="005A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DB566487667841B66D42465C4A1076" ma:contentTypeVersion="1" ma:contentTypeDescription="Create a new document." ma:contentTypeScope="" ma:versionID="4a0d0cd4250304264f5f7faf5d2678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34AE1A6-D4FE-4B92-817E-ACBDBF517751}">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03DD1A5-88EC-488E-933C-13A8886E0D7B}">
  <ds:schemaRefs>
    <ds:schemaRef ds:uri="http://schemas.microsoft.com/sharepoint/v3/contenttype/forms"/>
  </ds:schemaRefs>
</ds:datastoreItem>
</file>

<file path=customXml/itemProps3.xml><?xml version="1.0" encoding="utf-8"?>
<ds:datastoreItem xmlns:ds="http://schemas.openxmlformats.org/officeDocument/2006/customXml" ds:itemID="{CAA8ED07-56B6-47DE-8AE2-6C6B54157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3645</Words>
  <Application>Microsoft Office PowerPoint</Application>
  <PresentationFormat>On-screen Show (4:3)</PresentationFormat>
  <Paragraphs>457</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Standarddesign</vt:lpstr>
      <vt:lpstr>AVAPS-AE: The Mode AVAPS + Auto EPAP</vt:lpstr>
      <vt:lpstr> </vt:lpstr>
      <vt:lpstr>AVAPS-AE: Auto EPAP proactive analysis</vt:lpstr>
      <vt:lpstr>Auto EPAP today </vt:lpstr>
      <vt:lpstr>Slide 5</vt:lpstr>
      <vt:lpstr>Benefits of FOT</vt:lpstr>
      <vt:lpstr>FOT – Flow resulting from pressure</vt:lpstr>
      <vt:lpstr>FOT – Patent vs. obstructed airway </vt:lpstr>
      <vt:lpstr>AVAPS-AE Maintaining tidal volume and airway patency</vt:lpstr>
      <vt:lpstr>Auto Back-up rate</vt:lpstr>
      <vt:lpstr>Auto backup rate</vt:lpstr>
      <vt:lpstr>Auto backup rate</vt:lpstr>
      <vt:lpstr>Auto backup rate: Patient comfort features</vt:lpstr>
      <vt:lpstr>AVAPS-AE suggested settings</vt:lpstr>
      <vt:lpstr>Slide 15</vt:lpstr>
      <vt:lpstr>Slide 16</vt:lpstr>
      <vt:lpstr>Slide 17</vt:lpstr>
      <vt:lpstr>Slide 18</vt:lpstr>
      <vt:lpstr>Slide 19</vt:lpstr>
      <vt:lpstr>Slide 20</vt:lpstr>
      <vt:lpstr>Slide 21</vt:lpstr>
      <vt:lpstr>Slide 22</vt:lpstr>
      <vt:lpstr>Slide 23</vt:lpstr>
      <vt:lpstr>Slide 24</vt:lpstr>
      <vt:lpstr>Qualification Criteria – Non-invasive ventilator HCPCS Code: E0466    </vt:lpstr>
      <vt:lpstr>Summary  AVAPS-AE     Average Volume Assured Pressure Support – AutoTitrating EPAP  </vt:lpstr>
      <vt:lpstr>Slide 27</vt:lpstr>
    </vt:vector>
  </TitlesOfParts>
  <Company>Philips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Seymour, John</dc:creator>
  <cp:lastModifiedBy>jshimizu</cp:lastModifiedBy>
  <cp:revision>774</cp:revision>
  <cp:lastPrinted>2012-08-20T19:28:35Z</cp:lastPrinted>
  <dcterms:created xsi:type="dcterms:W3CDTF">2012-06-18T13:21:59Z</dcterms:created>
  <dcterms:modified xsi:type="dcterms:W3CDTF">2018-10-20T00:23:01Z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CST">
    <vt:lpwstr/>
  </property>
  <property fmtid="{D5CDD505-2E9C-101B-9397-08002B2CF9AE}" pid="3" name="Sector">
    <vt:lpwstr/>
  </property>
  <property fmtid="{D5CDD505-2E9C-101B-9397-08002B2CF9AE}" pid="4" name="Date">
    <vt:lpwstr/>
  </property>
  <property fmtid="{D5CDD505-2E9C-101B-9397-08002B2CF9AE}" pid="5" name="Right">
    <vt:lpwstr/>
  </property>
  <property fmtid="{D5CDD505-2E9C-101B-9397-08002B2CF9AE}" pid="6" name="Reference">
    <vt:lpwstr/>
  </property>
  <property fmtid="{D5CDD505-2E9C-101B-9397-08002B2CF9AE}" pid="7" name="Confidential">
    <vt:lpwstr>Confidential</vt:lpwstr>
  </property>
  <property fmtid="{D5CDD505-2E9C-101B-9397-08002B2CF9AE}" pid="8" name="CSTDocumentType">
    <vt:lpwstr>CSTPresentation</vt:lpwstr>
  </property>
  <property fmtid="{D5CDD505-2E9C-101B-9397-08002B2CF9AE}" pid="9" name="ContentTypeId">
    <vt:lpwstr>0x010100F4DB566487667841B66D42465C4A1076</vt:lpwstr>
  </property>
</Properties>
</file>