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sldIdLst>
    <p:sldId id="373" r:id="rId2"/>
    <p:sldId id="320" r:id="rId3"/>
    <p:sldId id="256" r:id="rId4"/>
    <p:sldId id="325" r:id="rId5"/>
    <p:sldId id="265" r:id="rId6"/>
    <p:sldId id="353" r:id="rId7"/>
    <p:sldId id="365" r:id="rId8"/>
    <p:sldId id="321" r:id="rId9"/>
    <p:sldId id="366" r:id="rId10"/>
    <p:sldId id="355" r:id="rId11"/>
    <p:sldId id="356" r:id="rId12"/>
    <p:sldId id="357" r:id="rId13"/>
    <p:sldId id="358" r:id="rId14"/>
    <p:sldId id="367" r:id="rId15"/>
    <p:sldId id="368" r:id="rId16"/>
    <p:sldId id="369" r:id="rId17"/>
    <p:sldId id="370" r:id="rId18"/>
    <p:sldId id="371" r:id="rId19"/>
    <p:sldId id="359" r:id="rId20"/>
    <p:sldId id="360" r:id="rId21"/>
    <p:sldId id="361" r:id="rId22"/>
    <p:sldId id="362" r:id="rId23"/>
    <p:sldId id="372" r:id="rId24"/>
    <p:sldId id="363" r:id="rId25"/>
    <p:sldId id="364" r:id="rId26"/>
    <p:sldId id="374" r:id="rId27"/>
    <p:sldId id="329" r:id="rId28"/>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29A00"/>
    <a:srgbClr val="222268"/>
    <a:srgbClr val="D6D0D2"/>
    <a:srgbClr val="CC3300"/>
    <a:srgbClr val="8EC000"/>
    <a:srgbClr val="C1B7BA"/>
    <a:srgbClr val="1563FF"/>
    <a:srgbClr val="FFCC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91" autoAdjust="0"/>
    <p:restoredTop sz="84000" autoAdjust="0"/>
  </p:normalViewPr>
  <p:slideViewPr>
    <p:cSldViewPr>
      <p:cViewPr varScale="1">
        <p:scale>
          <a:sx n="61" d="100"/>
          <a:sy n="61" d="100"/>
        </p:scale>
        <p:origin x="1932" y="66"/>
      </p:cViewPr>
      <p:guideLst>
        <p:guide orient="horz" pos="2160"/>
        <p:guide pos="2880"/>
      </p:guideLst>
    </p:cSldViewPr>
  </p:slideViewPr>
  <p:notesTextViewPr>
    <p:cViewPr>
      <p:scale>
        <a:sx n="100" d="100"/>
        <a:sy n="100" d="100"/>
      </p:scale>
      <p:origin x="0" y="0"/>
    </p:cViewPr>
  </p:notesTextViewPr>
  <p:sorterViewPr>
    <p:cViewPr>
      <p:scale>
        <a:sx n="85" d="100"/>
        <a:sy n="85" d="100"/>
      </p:scale>
      <p:origin x="0" y="4584"/>
    </p:cViewPr>
  </p:sorterViewPr>
  <p:notesViewPr>
    <p:cSldViewPr>
      <p:cViewPr varScale="1">
        <p:scale>
          <a:sx n="82" d="100"/>
          <a:sy n="82" d="100"/>
        </p:scale>
        <p:origin x="-201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v-data-01\Shared_Research\Center%20for%20Outcomes\PRIMARY%20FILES\BRHADMIN\Marketing\Outcomes%20booklet%202021\Outcomes%20booklet%20Wean%20Rate%20w%20TTW%20and%20Indus%20Compare%20and%20CMI%20graph_12062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sv-data-01\Shared_Research\Center%20for%20Outcomes\PRIMARY%20FILES\Meetings\2022%20NALTH%20Arizona\Vent%20and%20HD%20graphs_0312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sv-data-01\Shared_Research\Center%20for%20Outcomes\PRIMARY%20FILES\Meetings\2022%20NALTH%20Arizona\Vent%20and%20HD%20graphs_03122.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sv-data-01\Shared_Research\Center%20for%20Outcomes\PRIMARY%20FILES\Meetings\2022%20NALTH%20Arizona\Vent%20and%20HD%20graphs_03122.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sv-data-01\Shared_Research\Center%20for%20Outcomes\PRIMARY%20FILES\Meetings\2022%20NALTH%20Arizona\Vent%20and%20HD%20graphs_031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19383688150094E-3"/>
          <c:y val="0"/>
          <c:w val="0.98135814620394668"/>
          <c:h val="0.85710790754147681"/>
        </c:manualLayout>
      </c:layout>
      <c:barChart>
        <c:barDir val="col"/>
        <c:grouping val="clustered"/>
        <c:varyColors val="0"/>
        <c:ser>
          <c:idx val="0"/>
          <c:order val="0"/>
          <c:tx>
            <c:strRef>
              <c:f>PerfOverTime!$B$6</c:f>
              <c:strCache>
                <c:ptCount val="1"/>
                <c:pt idx="0">
                  <c:v>Weaned</c:v>
                </c:pt>
              </c:strCache>
            </c:strRef>
          </c:tx>
          <c:spPr>
            <a:solidFill>
              <a:srgbClr val="001E62"/>
            </a:solidFill>
            <a:effectLst/>
            <a:scene3d>
              <a:camera prst="orthographicFront"/>
              <a:lightRig rig="threePt" dir="t"/>
            </a:scene3d>
            <a:sp3d/>
          </c:spPr>
          <c:invertIfNegative val="0"/>
          <c:dLbls>
            <c:numFmt formatCode="0%" sourceLinked="0"/>
            <c:spPr>
              <a:noFill/>
              <a:ln>
                <a:noFill/>
              </a:ln>
              <a:effectLst/>
            </c:spPr>
            <c:txPr>
              <a:bodyPr/>
              <a:lstStyle/>
              <a:p>
                <a:pPr>
                  <a:defRPr sz="16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PerfOverTime!$G$5:$M$5</c:f>
              <c:strCache>
                <c:ptCount val="7"/>
                <c:pt idx="0">
                  <c:v>2015
N = 275</c:v>
                </c:pt>
                <c:pt idx="1">
                  <c:v>2016
N = 347</c:v>
                </c:pt>
                <c:pt idx="2">
                  <c:v>2017
N = 305</c:v>
                </c:pt>
                <c:pt idx="3">
                  <c:v>2018
N = 294</c:v>
                </c:pt>
                <c:pt idx="4">
                  <c:v>2019
N=318</c:v>
                </c:pt>
                <c:pt idx="5">
                  <c:v>2020
N=225</c:v>
                </c:pt>
                <c:pt idx="6">
                  <c:v>2021
N=240</c:v>
                </c:pt>
              </c:strCache>
            </c:strRef>
          </c:cat>
          <c:val>
            <c:numRef>
              <c:f>PerfOverTime!$G$6:$M$6</c:f>
              <c:numCache>
                <c:formatCode>General</c:formatCode>
                <c:ptCount val="7"/>
                <c:pt idx="0">
                  <c:v>0.54</c:v>
                </c:pt>
                <c:pt idx="1">
                  <c:v>0.57999999999999996</c:v>
                </c:pt>
                <c:pt idx="2">
                  <c:v>0.55000000000000004</c:v>
                </c:pt>
                <c:pt idx="3">
                  <c:v>0.62</c:v>
                </c:pt>
                <c:pt idx="4">
                  <c:v>0.57999999999999996</c:v>
                </c:pt>
                <c:pt idx="5">
                  <c:v>0.64</c:v>
                </c:pt>
                <c:pt idx="6">
                  <c:v>0.71</c:v>
                </c:pt>
              </c:numCache>
            </c:numRef>
          </c:val>
          <c:extLst>
            <c:ext xmlns:c16="http://schemas.microsoft.com/office/drawing/2014/chart" uri="{C3380CC4-5D6E-409C-BE32-E72D297353CC}">
              <c16:uniqueId val="{00000000-BF96-4449-B8F1-6287065C0F6C}"/>
            </c:ext>
          </c:extLst>
        </c:ser>
        <c:dLbls>
          <c:showLegendKey val="0"/>
          <c:showVal val="0"/>
          <c:showCatName val="0"/>
          <c:showSerName val="0"/>
          <c:showPercent val="0"/>
          <c:showBubbleSize val="0"/>
        </c:dLbls>
        <c:gapWidth val="150"/>
        <c:axId val="150469248"/>
        <c:axId val="153407872"/>
      </c:barChart>
      <c:lineChart>
        <c:grouping val="standard"/>
        <c:varyColors val="0"/>
        <c:ser>
          <c:idx val="1"/>
          <c:order val="1"/>
          <c:tx>
            <c:strRef>
              <c:f>PerfOverTime!$B$7</c:f>
              <c:strCache>
                <c:ptCount val="1"/>
                <c:pt idx="0">
                  <c:v>Median Days to Wean</c:v>
                </c:pt>
              </c:strCache>
            </c:strRef>
          </c:tx>
          <c:spPr>
            <a:ln w="38100">
              <a:solidFill>
                <a:srgbClr val="FFEE00"/>
              </a:solidFill>
            </a:ln>
          </c:spPr>
          <c:marker>
            <c:symbol val="none"/>
          </c:marker>
          <c:dLbls>
            <c:spPr>
              <a:noFill/>
              <a:ln>
                <a:noFill/>
              </a:ln>
              <a:effectLst/>
            </c:spPr>
            <c:txPr>
              <a:bodyPr/>
              <a:lstStyle/>
              <a:p>
                <a:pPr>
                  <a:defRPr sz="1400" b="1">
                    <a:solidFill>
                      <a:schemeClr val="bg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PerfOverTime!$G$5:$M$5</c:f>
              <c:strCache>
                <c:ptCount val="7"/>
                <c:pt idx="0">
                  <c:v>2015
N = 275</c:v>
                </c:pt>
                <c:pt idx="1">
                  <c:v>2016
N = 347</c:v>
                </c:pt>
                <c:pt idx="2">
                  <c:v>2017
N = 305</c:v>
                </c:pt>
                <c:pt idx="3">
                  <c:v>2018
N = 294</c:v>
                </c:pt>
                <c:pt idx="4">
                  <c:v>2019
N=318</c:v>
                </c:pt>
                <c:pt idx="5">
                  <c:v>2020
N=225</c:v>
                </c:pt>
                <c:pt idx="6">
                  <c:v>2021
N=240</c:v>
                </c:pt>
              </c:strCache>
            </c:strRef>
          </c:cat>
          <c:val>
            <c:numRef>
              <c:f>PerfOverTime!$G$7:$M$7</c:f>
              <c:numCache>
                <c:formatCode>General</c:formatCode>
                <c:ptCount val="7"/>
                <c:pt idx="0">
                  <c:v>12</c:v>
                </c:pt>
                <c:pt idx="1">
                  <c:v>12</c:v>
                </c:pt>
                <c:pt idx="2">
                  <c:v>11</c:v>
                </c:pt>
                <c:pt idx="3">
                  <c:v>10</c:v>
                </c:pt>
                <c:pt idx="4">
                  <c:v>10</c:v>
                </c:pt>
                <c:pt idx="5">
                  <c:v>12</c:v>
                </c:pt>
                <c:pt idx="6">
                  <c:v>12</c:v>
                </c:pt>
              </c:numCache>
            </c:numRef>
          </c:val>
          <c:smooth val="0"/>
          <c:extLst>
            <c:ext xmlns:c16="http://schemas.microsoft.com/office/drawing/2014/chart" uri="{C3380CC4-5D6E-409C-BE32-E72D297353CC}">
              <c16:uniqueId val="{00000001-BF96-4449-B8F1-6287065C0F6C}"/>
            </c:ext>
          </c:extLst>
        </c:ser>
        <c:dLbls>
          <c:showLegendKey val="0"/>
          <c:showVal val="0"/>
          <c:showCatName val="0"/>
          <c:showSerName val="0"/>
          <c:showPercent val="0"/>
          <c:showBubbleSize val="0"/>
        </c:dLbls>
        <c:marker val="1"/>
        <c:smooth val="0"/>
        <c:axId val="153574400"/>
        <c:axId val="153410944"/>
      </c:lineChart>
      <c:catAx>
        <c:axId val="150469248"/>
        <c:scaling>
          <c:orientation val="minMax"/>
        </c:scaling>
        <c:delete val="0"/>
        <c:axPos val="b"/>
        <c:numFmt formatCode="General" sourceLinked="1"/>
        <c:majorTickMark val="out"/>
        <c:minorTickMark val="none"/>
        <c:tickLblPos val="nextTo"/>
        <c:txPr>
          <a:bodyPr/>
          <a:lstStyle/>
          <a:p>
            <a:pPr>
              <a:defRPr sz="1400"/>
            </a:pPr>
            <a:endParaRPr lang="en-US"/>
          </a:p>
        </c:txPr>
        <c:crossAx val="153407872"/>
        <c:crosses val="autoZero"/>
        <c:auto val="1"/>
        <c:lblAlgn val="ctr"/>
        <c:lblOffset val="100"/>
        <c:noMultiLvlLbl val="0"/>
      </c:catAx>
      <c:valAx>
        <c:axId val="153407872"/>
        <c:scaling>
          <c:orientation val="minMax"/>
          <c:max val="0.80000000000001004"/>
          <c:min val="0"/>
        </c:scaling>
        <c:delete val="0"/>
        <c:axPos val="l"/>
        <c:numFmt formatCode="0%" sourceLinked="0"/>
        <c:majorTickMark val="out"/>
        <c:minorTickMark val="none"/>
        <c:tickLblPos val="none"/>
        <c:spPr>
          <a:ln>
            <a:noFill/>
          </a:ln>
        </c:spPr>
        <c:crossAx val="150469248"/>
        <c:crosses val="autoZero"/>
        <c:crossBetween val="between"/>
        <c:minorUnit val="2.0000000000000011E-2"/>
      </c:valAx>
      <c:valAx>
        <c:axId val="153410944"/>
        <c:scaling>
          <c:orientation val="minMax"/>
          <c:max val="40"/>
        </c:scaling>
        <c:delete val="0"/>
        <c:axPos val="r"/>
        <c:numFmt formatCode="General" sourceLinked="1"/>
        <c:majorTickMark val="none"/>
        <c:minorTickMark val="none"/>
        <c:tickLblPos val="none"/>
        <c:spPr>
          <a:ln>
            <a:noFill/>
          </a:ln>
        </c:spPr>
        <c:crossAx val="153574400"/>
        <c:crosses val="max"/>
        <c:crossBetween val="between"/>
      </c:valAx>
      <c:catAx>
        <c:axId val="153574400"/>
        <c:scaling>
          <c:orientation val="minMax"/>
        </c:scaling>
        <c:delete val="1"/>
        <c:axPos val="b"/>
        <c:numFmt formatCode="General" sourceLinked="1"/>
        <c:majorTickMark val="out"/>
        <c:minorTickMark val="none"/>
        <c:tickLblPos val="none"/>
        <c:crossAx val="153410944"/>
        <c:crosses val="autoZero"/>
        <c:auto val="1"/>
        <c:lblAlgn val="ctr"/>
        <c:lblOffset val="100"/>
        <c:noMultiLvlLbl val="0"/>
      </c:catAx>
    </c:plotArea>
    <c:legend>
      <c:legendPos val="b"/>
      <c:layout>
        <c:manualLayout>
          <c:xMode val="edge"/>
          <c:yMode val="edge"/>
          <c:x val="0.26206115515288786"/>
          <c:y val="0.96665077969971802"/>
          <c:w val="0.49623140857392828"/>
          <c:h val="2.9681868017360891E-2"/>
        </c:manualLayout>
      </c:layout>
      <c:overlay val="0"/>
      <c:txPr>
        <a:bodyPr/>
        <a:lstStyle/>
        <a:p>
          <a:pPr>
            <a:defRPr sz="1200" b="1"/>
          </a:pPr>
          <a:endParaRPr lang="en-US"/>
        </a:p>
      </c:txPr>
    </c:legend>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200908397088663E-2"/>
          <c:y val="0.13319261213720318"/>
          <c:w val="0.94274239124364778"/>
          <c:h val="0.7922312481388375"/>
        </c:manualLayout>
      </c:layout>
      <c:barChart>
        <c:barDir val="bar"/>
        <c:grouping val="clustered"/>
        <c:varyColors val="0"/>
        <c:ser>
          <c:idx val="0"/>
          <c:order val="0"/>
          <c:tx>
            <c:strRef>
              <c:f>'Low to high'!$B$6</c:f>
              <c:strCache>
                <c:ptCount val="1"/>
                <c:pt idx="0">
                  <c:v>2018-2021
(n=193)</c:v>
                </c:pt>
              </c:strCache>
            </c:strRef>
          </c:tx>
          <c:spPr>
            <a:solidFill>
              <a:schemeClr val="accent1"/>
            </a:solidFill>
            <a:ln>
              <a:noFill/>
            </a:ln>
            <a:effectLst/>
          </c:spPr>
          <c:invertIfNegative val="0"/>
          <c:dLbls>
            <c:dLbl>
              <c:idx val="0"/>
              <c:tx>
                <c:rich>
                  <a:bodyPr/>
                  <a:lstStyle/>
                  <a:p>
                    <a:fld id="{4EBE7B77-E170-4447-815B-7B4253397490}" type="SERIESNAME">
                      <a:rPr lang="en-US"/>
                      <a:pPr/>
                      <a:t>[SERIES NAME]</a:t>
                    </a:fld>
                    <a:endParaRPr lang="en-US"/>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CD-4CA9-9603-0FDB026CD45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'Low to high'!$C$6</c:f>
              <c:numCache>
                <c:formatCode>General</c:formatCode>
                <c:ptCount val="1"/>
                <c:pt idx="0">
                  <c:v>0.48</c:v>
                </c:pt>
              </c:numCache>
            </c:numRef>
          </c:val>
          <c:extLst>
            <c:ext xmlns:c16="http://schemas.microsoft.com/office/drawing/2014/chart" uri="{C3380CC4-5D6E-409C-BE32-E72D297353CC}">
              <c16:uniqueId val="{00000001-EBCD-4CA9-9603-0FDB026CD450}"/>
            </c:ext>
          </c:extLst>
        </c:ser>
        <c:ser>
          <c:idx val="1"/>
          <c:order val="1"/>
          <c:tx>
            <c:strRef>
              <c:f>'Low to high'!$B$7</c:f>
              <c:strCache>
                <c:ptCount val="1"/>
                <c:pt idx="0">
                  <c:v>2013-2017
(n=155)</c:v>
                </c:pt>
              </c:strCache>
            </c:strRef>
          </c:tx>
          <c:spPr>
            <a:solidFill>
              <a:schemeClr val="accent2"/>
            </a:solidFill>
            <a:ln>
              <a:noFill/>
            </a:ln>
            <a:effectLst/>
          </c:spPr>
          <c:invertIfNegative val="0"/>
          <c:dLbls>
            <c:dLbl>
              <c:idx val="0"/>
              <c:tx>
                <c:rich>
                  <a:bodyPr/>
                  <a:lstStyle/>
                  <a:p>
                    <a:fld id="{03A67587-9A0E-4237-A471-9FF4234B71F9}" type="SERIESNAME">
                      <a:rPr lang="en-US"/>
                      <a:pPr/>
                      <a:t>[SERIES NAME]</a:t>
                    </a:fld>
                    <a:endParaRPr lang="en-US"/>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CD-4CA9-9603-0FDB026CD45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'Low to high'!$C$7</c:f>
              <c:numCache>
                <c:formatCode>General</c:formatCode>
                <c:ptCount val="1"/>
                <c:pt idx="0">
                  <c:v>0.39</c:v>
                </c:pt>
              </c:numCache>
            </c:numRef>
          </c:val>
          <c:extLst>
            <c:ext xmlns:c16="http://schemas.microsoft.com/office/drawing/2014/chart" uri="{C3380CC4-5D6E-409C-BE32-E72D297353CC}">
              <c16:uniqueId val="{00000003-EBCD-4CA9-9603-0FDB026CD450}"/>
            </c:ext>
          </c:extLst>
        </c:ser>
        <c:ser>
          <c:idx val="2"/>
          <c:order val="2"/>
          <c:tx>
            <c:strRef>
              <c:f>'Low to high'!$B$8</c:f>
              <c:strCache>
                <c:ptCount val="1"/>
                <c:pt idx="0">
                  <c:v>2008-2012
(n=67)</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4-EBCD-4CA9-9603-0FDB026CD450}"/>
              </c:ext>
            </c:extLst>
          </c:dPt>
          <c:dLbls>
            <c:dLbl>
              <c:idx val="0"/>
              <c:tx>
                <c:rich>
                  <a:bodyPr/>
                  <a:lstStyle/>
                  <a:p>
                    <a:fld id="{9439784A-3F35-487C-A6A2-2B92B88379BF}" type="SERIESNAME">
                      <a:rPr lang="en-US"/>
                      <a:pPr/>
                      <a:t>[SERIES NAME]</a:t>
                    </a:fld>
                    <a:endParaRPr lang="en-US"/>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BCD-4CA9-9603-0FDB026CD45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'Low to high'!$C$8</c:f>
              <c:numCache>
                <c:formatCode>General</c:formatCode>
                <c:ptCount val="1"/>
                <c:pt idx="0">
                  <c:v>0.45</c:v>
                </c:pt>
              </c:numCache>
            </c:numRef>
          </c:val>
          <c:extLst>
            <c:ext xmlns:c16="http://schemas.microsoft.com/office/drawing/2014/chart" uri="{C3380CC4-5D6E-409C-BE32-E72D297353CC}">
              <c16:uniqueId val="{00000005-EBCD-4CA9-9603-0FDB026CD450}"/>
            </c:ext>
          </c:extLst>
        </c:ser>
        <c:ser>
          <c:idx val="3"/>
          <c:order val="3"/>
          <c:tx>
            <c:strRef>
              <c:f>'Low to high'!$B$9</c:f>
              <c:strCache>
                <c:ptCount val="1"/>
                <c:pt idx="0">
                  <c:v>1997-2000
(n=57)</c:v>
                </c:pt>
              </c:strCache>
            </c:strRef>
          </c:tx>
          <c:spPr>
            <a:solidFill>
              <a:schemeClr val="accent4"/>
            </a:solidFill>
            <a:ln>
              <a:noFill/>
            </a:ln>
            <a:effectLst/>
          </c:spPr>
          <c:invertIfNegative val="0"/>
          <c:dLbls>
            <c:dLbl>
              <c:idx val="0"/>
              <c:tx>
                <c:rich>
                  <a:bodyPr/>
                  <a:lstStyle/>
                  <a:p>
                    <a:fld id="{D3FF76FC-7EF9-4463-B646-B480F5697AF1}" type="SERIESNAME">
                      <a:rPr lang="en-US"/>
                      <a:pPr/>
                      <a:t>[SERIES NAME]</a:t>
                    </a:fld>
                    <a:endParaRPr lang="en-US"/>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BCD-4CA9-9603-0FDB026CD45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'Low to high'!$C$9</c:f>
              <c:numCache>
                <c:formatCode>General</c:formatCode>
                <c:ptCount val="1"/>
                <c:pt idx="0">
                  <c:v>0.21</c:v>
                </c:pt>
              </c:numCache>
            </c:numRef>
          </c:val>
          <c:extLst>
            <c:ext xmlns:c16="http://schemas.microsoft.com/office/drawing/2014/chart" uri="{C3380CC4-5D6E-409C-BE32-E72D297353CC}">
              <c16:uniqueId val="{00000007-EBCD-4CA9-9603-0FDB026CD450}"/>
            </c:ext>
          </c:extLst>
        </c:ser>
        <c:ser>
          <c:idx val="4"/>
          <c:order val="4"/>
          <c:tx>
            <c:strRef>
              <c:f>'Low to high'!$B$10</c:f>
              <c:strCache>
                <c:ptCount val="1"/>
                <c:pt idx="0">
                  <c:v>1988-1996
(n=50)</c:v>
                </c:pt>
              </c:strCache>
            </c:strRef>
          </c:tx>
          <c:spPr>
            <a:solidFill>
              <a:schemeClr val="accent5"/>
            </a:solidFill>
            <a:ln>
              <a:noFill/>
            </a:ln>
            <a:effectLst/>
          </c:spPr>
          <c:invertIfNegative val="0"/>
          <c:dLbls>
            <c:dLbl>
              <c:idx val="0"/>
              <c:tx>
                <c:rich>
                  <a:bodyPr/>
                  <a:lstStyle/>
                  <a:p>
                    <a:fld id="{C5CF1108-E08D-42E8-9446-400A31B8FBA8}" type="SERIESNAME">
                      <a:rPr lang="en-US"/>
                      <a:pPr/>
                      <a:t>[SERIES NAME]</a:t>
                    </a:fld>
                    <a:r>
                      <a:rPr lang="en-US" baseline="0"/>
                      <a:t> </a:t>
                    </a:r>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BCD-4CA9-9603-0FDB026CD45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'Low to high'!$C$10</c:f>
              <c:numCache>
                <c:formatCode>General</c:formatCode>
                <c:ptCount val="1"/>
                <c:pt idx="0">
                  <c:v>0.08</c:v>
                </c:pt>
              </c:numCache>
            </c:numRef>
          </c:val>
          <c:extLst>
            <c:ext xmlns:c16="http://schemas.microsoft.com/office/drawing/2014/chart" uri="{C3380CC4-5D6E-409C-BE32-E72D297353CC}">
              <c16:uniqueId val="{00000009-EBCD-4CA9-9603-0FDB026CD450}"/>
            </c:ext>
          </c:extLst>
        </c:ser>
        <c:dLbls>
          <c:showLegendKey val="0"/>
          <c:showVal val="0"/>
          <c:showCatName val="0"/>
          <c:showSerName val="0"/>
          <c:showPercent val="0"/>
          <c:showBubbleSize val="0"/>
        </c:dLbls>
        <c:gapWidth val="0"/>
        <c:axId val="180078960"/>
        <c:axId val="2119615312"/>
      </c:barChart>
      <c:catAx>
        <c:axId val="180078960"/>
        <c:scaling>
          <c:orientation val="minMax"/>
        </c:scaling>
        <c:delete val="1"/>
        <c:axPos val="l"/>
        <c:numFmt formatCode="General" sourceLinked="1"/>
        <c:majorTickMark val="none"/>
        <c:minorTickMark val="none"/>
        <c:tickLblPos val="nextTo"/>
        <c:crossAx val="2119615312"/>
        <c:crosses val="autoZero"/>
        <c:auto val="0"/>
        <c:lblAlgn val="ctr"/>
        <c:lblOffset val="100"/>
        <c:noMultiLvlLbl val="1"/>
      </c:catAx>
      <c:valAx>
        <c:axId val="2119615312"/>
        <c:scaling>
          <c:orientation val="minMax"/>
        </c:scaling>
        <c:delete val="0"/>
        <c:axPos val="b"/>
        <c:majorGridlines>
          <c:spPr>
            <a:ln w="9525" cap="flat" cmpd="sng" algn="ctr">
              <a:noFill/>
              <a:round/>
            </a:ln>
            <a:effectLst/>
          </c:spPr>
        </c:majorGridlines>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078960"/>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solidFill>
                  <a:srgbClr val="222268"/>
                </a:solidFill>
              </a:rPr>
              <a:t>Weaning Outcomes: Mechanical Ventilation and RRT on Admission</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'5 yr column'!$B$5</c:f>
              <c:strCache>
                <c:ptCount val="1"/>
                <c:pt idx="0">
                  <c:v>Died</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 yr column'!$C$4:$G$4</c:f>
              <c:strCache>
                <c:ptCount val="5"/>
                <c:pt idx="0">
                  <c:v>1988-1996
(N=40)</c:v>
                </c:pt>
                <c:pt idx="1">
                  <c:v>1997-2000
(N=57)</c:v>
                </c:pt>
                <c:pt idx="2">
                  <c:v>2008-2012
(N=67)</c:v>
                </c:pt>
                <c:pt idx="3">
                  <c:v>2013-2017
(N=155)</c:v>
                </c:pt>
                <c:pt idx="4">
                  <c:v>2018-2021
(N=193)</c:v>
                </c:pt>
              </c:strCache>
            </c:strRef>
          </c:cat>
          <c:val>
            <c:numRef>
              <c:f>'5 yr column'!$C$5:$G$5</c:f>
              <c:numCache>
                <c:formatCode>0%</c:formatCode>
                <c:ptCount val="5"/>
                <c:pt idx="0">
                  <c:v>0.85</c:v>
                </c:pt>
                <c:pt idx="1">
                  <c:v>0.74</c:v>
                </c:pt>
                <c:pt idx="2">
                  <c:v>0.15</c:v>
                </c:pt>
                <c:pt idx="3">
                  <c:v>0.19</c:v>
                </c:pt>
                <c:pt idx="4">
                  <c:v>0.14000000000000001</c:v>
                </c:pt>
              </c:numCache>
            </c:numRef>
          </c:val>
          <c:extLst>
            <c:ext xmlns:c16="http://schemas.microsoft.com/office/drawing/2014/chart" uri="{C3380CC4-5D6E-409C-BE32-E72D297353CC}">
              <c16:uniqueId val="{00000000-DD08-476B-9A66-0357A8AB3221}"/>
            </c:ext>
          </c:extLst>
        </c:ser>
        <c:ser>
          <c:idx val="1"/>
          <c:order val="1"/>
          <c:tx>
            <c:strRef>
              <c:f>'5 yr column'!$B$6</c:f>
              <c:strCache>
                <c:ptCount val="1"/>
                <c:pt idx="0">
                  <c:v>Vent Dependent</c:v>
                </c:pt>
              </c:strCache>
            </c:strRef>
          </c:tx>
          <c:spPr>
            <a:solidFill>
              <a:srgbClr val="FFB13F"/>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 yr column'!$C$4:$G$4</c:f>
              <c:strCache>
                <c:ptCount val="5"/>
                <c:pt idx="0">
                  <c:v>1988-1996
(N=40)</c:v>
                </c:pt>
                <c:pt idx="1">
                  <c:v>1997-2000
(N=57)</c:v>
                </c:pt>
                <c:pt idx="2">
                  <c:v>2008-2012
(N=67)</c:v>
                </c:pt>
                <c:pt idx="3">
                  <c:v>2013-2017
(N=155)</c:v>
                </c:pt>
                <c:pt idx="4">
                  <c:v>2018-2021
(N=193)</c:v>
                </c:pt>
              </c:strCache>
            </c:strRef>
          </c:cat>
          <c:val>
            <c:numRef>
              <c:f>'5 yr column'!$C$6:$G$6</c:f>
              <c:numCache>
                <c:formatCode>0%</c:formatCode>
                <c:ptCount val="5"/>
                <c:pt idx="0">
                  <c:v>0.05</c:v>
                </c:pt>
                <c:pt idx="1">
                  <c:v>0.05</c:v>
                </c:pt>
                <c:pt idx="2">
                  <c:v>0.4</c:v>
                </c:pt>
                <c:pt idx="3">
                  <c:v>0.42</c:v>
                </c:pt>
                <c:pt idx="4">
                  <c:v>0.38</c:v>
                </c:pt>
              </c:numCache>
            </c:numRef>
          </c:val>
          <c:extLst>
            <c:ext xmlns:c16="http://schemas.microsoft.com/office/drawing/2014/chart" uri="{C3380CC4-5D6E-409C-BE32-E72D297353CC}">
              <c16:uniqueId val="{00000001-DD08-476B-9A66-0357A8AB3221}"/>
            </c:ext>
          </c:extLst>
        </c:ser>
        <c:ser>
          <c:idx val="2"/>
          <c:order val="2"/>
          <c:tx>
            <c:strRef>
              <c:f>'5 yr column'!$B$7</c:f>
              <c:strCache>
                <c:ptCount val="1"/>
                <c:pt idx="0">
                  <c:v>Weaned</c:v>
                </c:pt>
              </c:strCache>
            </c:strRef>
          </c:tx>
          <c:spPr>
            <a:solidFill>
              <a:srgbClr val="00B050"/>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 yr column'!$C$4:$G$4</c:f>
              <c:strCache>
                <c:ptCount val="5"/>
                <c:pt idx="0">
                  <c:v>1988-1996
(N=40)</c:v>
                </c:pt>
                <c:pt idx="1">
                  <c:v>1997-2000
(N=57)</c:v>
                </c:pt>
                <c:pt idx="2">
                  <c:v>2008-2012
(N=67)</c:v>
                </c:pt>
                <c:pt idx="3">
                  <c:v>2013-2017
(N=155)</c:v>
                </c:pt>
                <c:pt idx="4">
                  <c:v>2018-2021
(N=193)</c:v>
                </c:pt>
              </c:strCache>
            </c:strRef>
          </c:cat>
          <c:val>
            <c:numRef>
              <c:f>'5 yr column'!$C$7:$G$7</c:f>
              <c:numCache>
                <c:formatCode>0%</c:formatCode>
                <c:ptCount val="5"/>
                <c:pt idx="0">
                  <c:v>0.1</c:v>
                </c:pt>
                <c:pt idx="1">
                  <c:v>0.21</c:v>
                </c:pt>
                <c:pt idx="2">
                  <c:v>0.45</c:v>
                </c:pt>
                <c:pt idx="3">
                  <c:v>0.39</c:v>
                </c:pt>
                <c:pt idx="4">
                  <c:v>0.48</c:v>
                </c:pt>
              </c:numCache>
            </c:numRef>
          </c:val>
          <c:extLst>
            <c:ext xmlns:c16="http://schemas.microsoft.com/office/drawing/2014/chart" uri="{C3380CC4-5D6E-409C-BE32-E72D297353CC}">
              <c16:uniqueId val="{00000002-DD08-476B-9A66-0357A8AB3221}"/>
            </c:ext>
          </c:extLst>
        </c:ser>
        <c:dLbls>
          <c:showLegendKey val="0"/>
          <c:showVal val="0"/>
          <c:showCatName val="0"/>
          <c:showSerName val="0"/>
          <c:showPercent val="0"/>
          <c:showBubbleSize val="0"/>
        </c:dLbls>
        <c:gapWidth val="150"/>
        <c:shape val="box"/>
        <c:axId val="168350080"/>
        <c:axId val="168351616"/>
        <c:axId val="0"/>
      </c:bar3DChart>
      <c:catAx>
        <c:axId val="168350080"/>
        <c:scaling>
          <c:orientation val="minMax"/>
        </c:scaling>
        <c:delete val="0"/>
        <c:axPos val="b"/>
        <c:numFmt formatCode="General" sourceLinked="0"/>
        <c:majorTickMark val="out"/>
        <c:minorTickMark val="none"/>
        <c:tickLblPos val="nextTo"/>
        <c:txPr>
          <a:bodyPr/>
          <a:lstStyle/>
          <a:p>
            <a:pPr>
              <a:defRPr sz="1400"/>
            </a:pPr>
            <a:endParaRPr lang="en-US"/>
          </a:p>
        </c:txPr>
        <c:crossAx val="168351616"/>
        <c:crosses val="autoZero"/>
        <c:auto val="1"/>
        <c:lblAlgn val="ctr"/>
        <c:lblOffset val="100"/>
        <c:noMultiLvlLbl val="0"/>
      </c:catAx>
      <c:valAx>
        <c:axId val="168351616"/>
        <c:scaling>
          <c:orientation val="minMax"/>
        </c:scaling>
        <c:delete val="1"/>
        <c:axPos val="l"/>
        <c:numFmt formatCode="0%" sourceLinked="1"/>
        <c:majorTickMark val="out"/>
        <c:minorTickMark val="none"/>
        <c:tickLblPos val="none"/>
        <c:crossAx val="168350080"/>
        <c:crosses val="autoZero"/>
        <c:crossBetween val="between"/>
      </c:valAx>
    </c:plotArea>
    <c:legend>
      <c:legendPos val="b"/>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200" b="1" dirty="0">
                <a:solidFill>
                  <a:srgbClr val="222268"/>
                </a:solidFill>
              </a:rPr>
              <a:t>Ventilator Weaning Program: Ten Year</a:t>
            </a:r>
            <a:r>
              <a:rPr lang="en-US" sz="2200" b="1" baseline="0" dirty="0">
                <a:solidFill>
                  <a:srgbClr val="222268"/>
                </a:solidFill>
              </a:rPr>
              <a:t>s of Selected Data</a:t>
            </a:r>
            <a:r>
              <a:rPr lang="en-US" sz="2200" b="1" dirty="0">
                <a:solidFill>
                  <a:srgbClr val="222268"/>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'Line Graph'!$E$4</c:f>
              <c:strCache>
                <c:ptCount val="1"/>
                <c:pt idx="0">
                  <c:v>Wean Rate All</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cat>
            <c:strRef>
              <c:f>'Line Graph'!$F$3:$O$3</c:f>
              <c:strCache>
                <c:ptCount val="10"/>
                <c:pt idx="0">
                  <c:v>2012
(N=266)</c:v>
                </c:pt>
                <c:pt idx="1">
                  <c:v>2013
(N=297)</c:v>
                </c:pt>
                <c:pt idx="2">
                  <c:v>2014
(N=268)</c:v>
                </c:pt>
                <c:pt idx="3">
                  <c:v>2015
(N=275)</c:v>
                </c:pt>
                <c:pt idx="4">
                  <c:v>2016
(N=374)</c:v>
                </c:pt>
                <c:pt idx="5">
                  <c:v>2017
(N=305)</c:v>
                </c:pt>
                <c:pt idx="6">
                  <c:v>2018
(N=294)</c:v>
                </c:pt>
                <c:pt idx="7">
                  <c:v>2019
(N=318)</c:v>
                </c:pt>
                <c:pt idx="8">
                  <c:v>2020
(N=225)</c:v>
                </c:pt>
                <c:pt idx="9">
                  <c:v>2021
(N=240)</c:v>
                </c:pt>
              </c:strCache>
            </c:strRef>
          </c:cat>
          <c:val>
            <c:numRef>
              <c:f>'Line Graph'!$F$4:$O$4</c:f>
              <c:numCache>
                <c:formatCode>0%</c:formatCode>
                <c:ptCount val="10"/>
                <c:pt idx="0">
                  <c:v>0.56999999999999995</c:v>
                </c:pt>
                <c:pt idx="1">
                  <c:v>0.55000000000000004</c:v>
                </c:pt>
                <c:pt idx="2">
                  <c:v>0.61</c:v>
                </c:pt>
                <c:pt idx="3">
                  <c:v>0.54</c:v>
                </c:pt>
                <c:pt idx="4">
                  <c:v>0.57999999999999996</c:v>
                </c:pt>
                <c:pt idx="5">
                  <c:v>0.55000000000000004</c:v>
                </c:pt>
                <c:pt idx="6">
                  <c:v>0.62</c:v>
                </c:pt>
                <c:pt idx="7">
                  <c:v>0.57999999999999996</c:v>
                </c:pt>
                <c:pt idx="8">
                  <c:v>0.64</c:v>
                </c:pt>
                <c:pt idx="9">
                  <c:v>0.71</c:v>
                </c:pt>
              </c:numCache>
            </c:numRef>
          </c:val>
          <c:smooth val="0"/>
          <c:extLst>
            <c:ext xmlns:c16="http://schemas.microsoft.com/office/drawing/2014/chart" uri="{C3380CC4-5D6E-409C-BE32-E72D297353CC}">
              <c16:uniqueId val="{00000000-70D9-4F78-AD9E-051FBBEB7F3C}"/>
            </c:ext>
          </c:extLst>
        </c:ser>
        <c:ser>
          <c:idx val="1"/>
          <c:order val="1"/>
          <c:tx>
            <c:strRef>
              <c:f>'Line Graph'!$E$5</c:f>
              <c:strCache>
                <c:ptCount val="1"/>
                <c:pt idx="0">
                  <c:v>Wean Rate No RRT</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cat>
            <c:strRef>
              <c:f>'Line Graph'!$F$3:$O$3</c:f>
              <c:strCache>
                <c:ptCount val="10"/>
                <c:pt idx="0">
                  <c:v>2012
(N=266)</c:v>
                </c:pt>
                <c:pt idx="1">
                  <c:v>2013
(N=297)</c:v>
                </c:pt>
                <c:pt idx="2">
                  <c:v>2014
(N=268)</c:v>
                </c:pt>
                <c:pt idx="3">
                  <c:v>2015
(N=275)</c:v>
                </c:pt>
                <c:pt idx="4">
                  <c:v>2016
(N=374)</c:v>
                </c:pt>
                <c:pt idx="5">
                  <c:v>2017
(N=305)</c:v>
                </c:pt>
                <c:pt idx="6">
                  <c:v>2018
(N=294)</c:v>
                </c:pt>
                <c:pt idx="7">
                  <c:v>2019
(N=318)</c:v>
                </c:pt>
                <c:pt idx="8">
                  <c:v>2020
(N=225)</c:v>
                </c:pt>
                <c:pt idx="9">
                  <c:v>2021
(N=240)</c:v>
                </c:pt>
              </c:strCache>
            </c:strRef>
          </c:cat>
          <c:val>
            <c:numRef>
              <c:f>'Line Graph'!$F$5:$O$5</c:f>
              <c:numCache>
                <c:formatCode>0%</c:formatCode>
                <c:ptCount val="10"/>
                <c:pt idx="0">
                  <c:v>0.61</c:v>
                </c:pt>
                <c:pt idx="1">
                  <c:v>0.61</c:v>
                </c:pt>
                <c:pt idx="2">
                  <c:v>0.67</c:v>
                </c:pt>
                <c:pt idx="3">
                  <c:v>0.56000000000000005</c:v>
                </c:pt>
                <c:pt idx="4">
                  <c:v>0.61</c:v>
                </c:pt>
                <c:pt idx="5">
                  <c:v>0.59</c:v>
                </c:pt>
                <c:pt idx="6">
                  <c:v>0.67</c:v>
                </c:pt>
                <c:pt idx="7">
                  <c:v>0.63</c:v>
                </c:pt>
                <c:pt idx="8">
                  <c:v>0.71</c:v>
                </c:pt>
                <c:pt idx="9">
                  <c:v>0.76</c:v>
                </c:pt>
              </c:numCache>
            </c:numRef>
          </c:val>
          <c:smooth val="0"/>
          <c:extLst>
            <c:ext xmlns:c16="http://schemas.microsoft.com/office/drawing/2014/chart" uri="{C3380CC4-5D6E-409C-BE32-E72D297353CC}">
              <c16:uniqueId val="{00000001-70D9-4F78-AD9E-051FBBEB7F3C}"/>
            </c:ext>
          </c:extLst>
        </c:ser>
        <c:ser>
          <c:idx val="2"/>
          <c:order val="2"/>
          <c:tx>
            <c:strRef>
              <c:f>'Line Graph'!$E$6</c:f>
              <c:strCache>
                <c:ptCount val="1"/>
                <c:pt idx="0">
                  <c:v>Wean Rate w/RRT</c:v>
                </c:pt>
              </c:strCache>
            </c:strRef>
          </c:tx>
          <c:spPr>
            <a:ln w="28575" cap="rnd">
              <a:solidFill>
                <a:schemeClr val="accent6">
                  <a:lumMod val="75000"/>
                </a:schemeClr>
              </a:solidFill>
              <a:round/>
            </a:ln>
            <a:effectLst/>
          </c:spPr>
          <c:marker>
            <c:symbol val="diamond"/>
            <c:size val="7"/>
            <c:spPr>
              <a:solidFill>
                <a:schemeClr val="accent6">
                  <a:lumMod val="75000"/>
                </a:schemeClr>
              </a:solidFill>
              <a:ln w="9525">
                <a:solidFill>
                  <a:schemeClr val="accent6">
                    <a:lumMod val="75000"/>
                  </a:schemeClr>
                </a:solidFill>
              </a:ln>
              <a:effectLst/>
            </c:spPr>
          </c:marker>
          <c:cat>
            <c:strRef>
              <c:f>'Line Graph'!$F$3:$O$3</c:f>
              <c:strCache>
                <c:ptCount val="10"/>
                <c:pt idx="0">
                  <c:v>2012
(N=266)</c:v>
                </c:pt>
                <c:pt idx="1">
                  <c:v>2013
(N=297)</c:v>
                </c:pt>
                <c:pt idx="2">
                  <c:v>2014
(N=268)</c:v>
                </c:pt>
                <c:pt idx="3">
                  <c:v>2015
(N=275)</c:v>
                </c:pt>
                <c:pt idx="4">
                  <c:v>2016
(N=374)</c:v>
                </c:pt>
                <c:pt idx="5">
                  <c:v>2017
(N=305)</c:v>
                </c:pt>
                <c:pt idx="6">
                  <c:v>2018
(N=294)</c:v>
                </c:pt>
                <c:pt idx="7">
                  <c:v>2019
(N=318)</c:v>
                </c:pt>
                <c:pt idx="8">
                  <c:v>2020
(N=225)</c:v>
                </c:pt>
                <c:pt idx="9">
                  <c:v>2021
(N=240)</c:v>
                </c:pt>
              </c:strCache>
            </c:strRef>
          </c:cat>
          <c:val>
            <c:numRef>
              <c:f>'Line Graph'!$F$6:$O$6</c:f>
              <c:numCache>
                <c:formatCode>0%</c:formatCode>
                <c:ptCount val="10"/>
                <c:pt idx="0">
                  <c:v>0.32</c:v>
                </c:pt>
                <c:pt idx="1">
                  <c:v>0.3</c:v>
                </c:pt>
                <c:pt idx="2">
                  <c:v>0.39</c:v>
                </c:pt>
                <c:pt idx="3">
                  <c:v>0.5</c:v>
                </c:pt>
                <c:pt idx="4">
                  <c:v>0.46</c:v>
                </c:pt>
                <c:pt idx="5">
                  <c:v>0.31</c:v>
                </c:pt>
                <c:pt idx="6">
                  <c:v>0.51</c:v>
                </c:pt>
                <c:pt idx="7">
                  <c:v>0.43</c:v>
                </c:pt>
                <c:pt idx="8">
                  <c:v>0.44</c:v>
                </c:pt>
                <c:pt idx="9">
                  <c:v>0.56999999999999995</c:v>
                </c:pt>
              </c:numCache>
            </c:numRef>
          </c:val>
          <c:smooth val="0"/>
          <c:extLst>
            <c:ext xmlns:c16="http://schemas.microsoft.com/office/drawing/2014/chart" uri="{C3380CC4-5D6E-409C-BE32-E72D297353CC}">
              <c16:uniqueId val="{00000002-70D9-4F78-AD9E-051FBBEB7F3C}"/>
            </c:ext>
          </c:extLst>
        </c:ser>
        <c:ser>
          <c:idx val="3"/>
          <c:order val="3"/>
          <c:tx>
            <c:strRef>
              <c:f>'Line Graph'!$E$7</c:f>
              <c:strCache>
                <c:ptCount val="1"/>
                <c:pt idx="0">
                  <c:v>Percent Adm Vent &amp; RRT</c:v>
                </c:pt>
              </c:strCache>
            </c:strRef>
          </c:tx>
          <c:spPr>
            <a:ln w="28575" cap="rnd">
              <a:solidFill>
                <a:srgbClr val="729A00"/>
              </a:solidFill>
              <a:round/>
            </a:ln>
            <a:effectLst/>
          </c:spPr>
          <c:marker>
            <c:symbol val="triangle"/>
            <c:size val="7"/>
            <c:spPr>
              <a:solidFill>
                <a:srgbClr val="729A00"/>
              </a:solidFill>
              <a:ln w="9525">
                <a:solidFill>
                  <a:srgbClr val="729A00"/>
                </a:solidFill>
              </a:ln>
              <a:effectLst/>
            </c:spPr>
          </c:marker>
          <c:cat>
            <c:strRef>
              <c:f>'Line Graph'!$F$3:$O$3</c:f>
              <c:strCache>
                <c:ptCount val="10"/>
                <c:pt idx="0">
                  <c:v>2012
(N=266)</c:v>
                </c:pt>
                <c:pt idx="1">
                  <c:v>2013
(N=297)</c:v>
                </c:pt>
                <c:pt idx="2">
                  <c:v>2014
(N=268)</c:v>
                </c:pt>
                <c:pt idx="3">
                  <c:v>2015
(N=275)</c:v>
                </c:pt>
                <c:pt idx="4">
                  <c:v>2016
(N=374)</c:v>
                </c:pt>
                <c:pt idx="5">
                  <c:v>2017
(N=305)</c:v>
                </c:pt>
                <c:pt idx="6">
                  <c:v>2018
(N=294)</c:v>
                </c:pt>
                <c:pt idx="7">
                  <c:v>2019
(N=318)</c:v>
                </c:pt>
                <c:pt idx="8">
                  <c:v>2020
(N=225)</c:v>
                </c:pt>
                <c:pt idx="9">
                  <c:v>2021
(N=240)</c:v>
                </c:pt>
              </c:strCache>
            </c:strRef>
          </c:cat>
          <c:val>
            <c:numRef>
              <c:f>'Line Graph'!$F$7:$O$7</c:f>
              <c:numCache>
                <c:formatCode>0.0%</c:formatCode>
                <c:ptCount val="10"/>
                <c:pt idx="0">
                  <c:v>8.3000000000000004E-2</c:v>
                </c:pt>
                <c:pt idx="1">
                  <c:v>0.111</c:v>
                </c:pt>
                <c:pt idx="2">
                  <c:v>0.13400000000000001</c:v>
                </c:pt>
                <c:pt idx="3">
                  <c:v>9.5000000000000001E-2</c:v>
                </c:pt>
                <c:pt idx="4">
                  <c:v>8.1000000000000003E-2</c:v>
                </c:pt>
                <c:pt idx="5">
                  <c:v>0.105</c:v>
                </c:pt>
                <c:pt idx="6">
                  <c:v>0.17299999999999999</c:v>
                </c:pt>
                <c:pt idx="7">
                  <c:v>0.192</c:v>
                </c:pt>
                <c:pt idx="8">
                  <c:v>0.191</c:v>
                </c:pt>
                <c:pt idx="9">
                  <c:v>0.154</c:v>
                </c:pt>
              </c:numCache>
            </c:numRef>
          </c:val>
          <c:smooth val="0"/>
          <c:extLst>
            <c:ext xmlns:c16="http://schemas.microsoft.com/office/drawing/2014/chart" uri="{C3380CC4-5D6E-409C-BE32-E72D297353CC}">
              <c16:uniqueId val="{00000003-70D9-4F78-AD9E-051FBBEB7F3C}"/>
            </c:ext>
          </c:extLst>
        </c:ser>
        <c:dLbls>
          <c:showLegendKey val="0"/>
          <c:showVal val="0"/>
          <c:showCatName val="0"/>
          <c:showSerName val="0"/>
          <c:showPercent val="0"/>
          <c:showBubbleSize val="0"/>
        </c:dLbls>
        <c:marker val="1"/>
        <c:smooth val="0"/>
        <c:axId val="886202976"/>
        <c:axId val="1451217936"/>
      </c:lineChart>
      <c:catAx>
        <c:axId val="88620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51217936"/>
        <c:crosses val="autoZero"/>
        <c:auto val="1"/>
        <c:lblAlgn val="ctr"/>
        <c:lblOffset val="100"/>
        <c:noMultiLvlLbl val="0"/>
      </c:catAx>
      <c:valAx>
        <c:axId val="1451217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86202976"/>
        <c:crosses val="autoZero"/>
        <c:crossBetween val="between"/>
      </c:valAx>
      <c:spPr>
        <a:noFill/>
        <a:ln>
          <a:noFill/>
        </a:ln>
        <a:effectLst/>
      </c:spPr>
    </c:plotArea>
    <c:legend>
      <c:legendPos val="b"/>
      <c:layout>
        <c:manualLayout>
          <c:xMode val="edge"/>
          <c:yMode val="edge"/>
          <c:x val="0.10839828462732407"/>
          <c:y val="0.95445312250948411"/>
          <c:w val="0.81804982644675361"/>
          <c:h val="4.55468774905161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2400" dirty="0">
                <a:solidFill>
                  <a:srgbClr val="002060"/>
                </a:solidFill>
              </a:rPr>
              <a:t>CLABSI RATE PER 1,000 CENTRAL LINE DAYS</a:t>
            </a:r>
          </a:p>
        </c:rich>
      </c:tx>
      <c:overlay val="0"/>
    </c:title>
    <c:autoTitleDeleted val="0"/>
    <c:plotArea>
      <c:layout>
        <c:manualLayout>
          <c:layoutTarget val="inner"/>
          <c:xMode val="edge"/>
          <c:yMode val="edge"/>
          <c:x val="4.9597269578943899E-2"/>
          <c:y val="0.10503443480380134"/>
          <c:w val="0.93372674493835506"/>
          <c:h val="0.78319032951882028"/>
        </c:manualLayout>
      </c:layout>
      <c:lineChart>
        <c:grouping val="standard"/>
        <c:varyColors val="0"/>
        <c:ser>
          <c:idx val="0"/>
          <c:order val="0"/>
          <c:tx>
            <c:strRef>
              <c:f>'CLABSI.Rate'!$B$1</c:f>
              <c:strCache>
                <c:ptCount val="1"/>
                <c:pt idx="0">
                  <c:v>Total</c:v>
                </c:pt>
              </c:strCache>
            </c:strRef>
          </c:tx>
          <c:spPr>
            <a:ln w="12700">
              <a:solidFill>
                <a:schemeClr val="tx1"/>
              </a:solidFill>
              <a:prstDash val="solid"/>
            </a:ln>
            <a:effectLst/>
          </c:spPr>
          <c:marker>
            <c:symbol val="circle"/>
            <c:size val="6"/>
            <c:spPr>
              <a:solidFill>
                <a:schemeClr val="tx1"/>
              </a:solidFill>
              <a:ln>
                <a:solidFill>
                  <a:schemeClr val="tx1"/>
                </a:solidFill>
                <a:prstDash val="solid"/>
              </a:ln>
            </c:spPr>
          </c:marker>
          <c:cat>
            <c:strRef>
              <c:f>'CLABSI.Rate'!$A$10:$A$37</c:f>
              <c:strCache>
                <c:ptCount val="28"/>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c:v>
                </c:pt>
                <c:pt idx="22">
                  <c:v>Q3 20</c:v>
                </c:pt>
                <c:pt idx="23">
                  <c:v>Q4 20</c:v>
                </c:pt>
                <c:pt idx="24">
                  <c:v>Q1 21</c:v>
                </c:pt>
                <c:pt idx="25">
                  <c:v>Q2 21</c:v>
                </c:pt>
                <c:pt idx="26">
                  <c:v>Q3 21</c:v>
                </c:pt>
                <c:pt idx="27">
                  <c:v>Q4 21</c:v>
                </c:pt>
              </c:strCache>
            </c:strRef>
          </c:cat>
          <c:val>
            <c:numRef>
              <c:f>'CLABSI.Rate'!$B$10:$B$37</c:f>
              <c:numCache>
                <c:formatCode>0.00</c:formatCode>
                <c:ptCount val="28"/>
                <c:pt idx="0">
                  <c:v>1.7722640673460346</c:v>
                </c:pt>
                <c:pt idx="1">
                  <c:v>2.2740193291642976</c:v>
                </c:pt>
                <c:pt idx="2">
                  <c:v>6.0869565217391299</c:v>
                </c:pt>
                <c:pt idx="3">
                  <c:v>1.7699115044247788</c:v>
                </c:pt>
                <c:pt idx="4">
                  <c:v>0.61236987140232702</c:v>
                </c:pt>
                <c:pt idx="5">
                  <c:v>2.3942537909018355</c:v>
                </c:pt>
                <c:pt idx="6">
                  <c:v>4.2052144659377628</c:v>
                </c:pt>
                <c:pt idx="7">
                  <c:v>2.1156558533145278</c:v>
                </c:pt>
                <c:pt idx="8">
                  <c:v>0.6</c:v>
                </c:pt>
                <c:pt idx="9">
                  <c:v>1.08</c:v>
                </c:pt>
                <c:pt idx="10">
                  <c:v>1.1200000000000001</c:v>
                </c:pt>
                <c:pt idx="11">
                  <c:v>0.63</c:v>
                </c:pt>
                <c:pt idx="12">
                  <c:v>1.22</c:v>
                </c:pt>
                <c:pt idx="13">
                  <c:v>0.72</c:v>
                </c:pt>
                <c:pt idx="14">
                  <c:v>1.2</c:v>
                </c:pt>
                <c:pt idx="15">
                  <c:v>1.25</c:v>
                </c:pt>
                <c:pt idx="16">
                  <c:v>0.46</c:v>
                </c:pt>
                <c:pt idx="17">
                  <c:v>2.48</c:v>
                </c:pt>
                <c:pt idx="18">
                  <c:v>1.95</c:v>
                </c:pt>
                <c:pt idx="19">
                  <c:v>0.85</c:v>
                </c:pt>
                <c:pt idx="20">
                  <c:v>0.88</c:v>
                </c:pt>
                <c:pt idx="21">
                  <c:v>1.21</c:v>
                </c:pt>
                <c:pt idx="22">
                  <c:v>1.17</c:v>
                </c:pt>
                <c:pt idx="23">
                  <c:v>0.66</c:v>
                </c:pt>
                <c:pt idx="24">
                  <c:v>1.1499999999999999</c:v>
                </c:pt>
                <c:pt idx="25">
                  <c:v>0.73</c:v>
                </c:pt>
                <c:pt idx="26">
                  <c:v>2.3199999999999998</c:v>
                </c:pt>
                <c:pt idx="27">
                  <c:v>1.88</c:v>
                </c:pt>
              </c:numCache>
            </c:numRef>
          </c:val>
          <c:smooth val="0"/>
          <c:extLst>
            <c:ext xmlns:c16="http://schemas.microsoft.com/office/drawing/2014/chart" uri="{C3380CC4-5D6E-409C-BE32-E72D297353CC}">
              <c16:uniqueId val="{00000000-2EAF-4A58-A3CF-5E23AC73FBEF}"/>
            </c:ext>
          </c:extLst>
        </c:ser>
        <c:ser>
          <c:idx val="1"/>
          <c:order val="1"/>
          <c:tx>
            <c:strRef>
              <c:f>'CLABSI.Rate'!$C$1</c:f>
              <c:strCache>
                <c:ptCount val="1"/>
                <c:pt idx="0">
                  <c:v>UCL</c:v>
                </c:pt>
              </c:strCache>
            </c:strRef>
          </c:tx>
          <c:spPr>
            <a:ln w="12700">
              <a:solidFill>
                <a:srgbClr val="FF0000"/>
              </a:solidFill>
              <a:prstDash val="lgDash"/>
            </a:ln>
            <a:effectLst/>
          </c:spPr>
          <c:marker>
            <c:symbol val="none"/>
          </c:marker>
          <c:dLbls>
            <c:dLbl>
              <c:idx val="1"/>
              <c:layout>
                <c:manualLayout>
                  <c:x val="-1.4645577035735867E-2"/>
                  <c:y val="-2.0177562550444002E-2"/>
                </c:manualLayout>
              </c:layout>
              <c:tx>
                <c:rich>
                  <a:bodyPr/>
                  <a:lstStyle/>
                  <a:p>
                    <a:pPr>
                      <a:defRPr/>
                    </a:pPr>
                    <a:r>
                      <a:rPr lang="en-US"/>
                      <a:t>UCL</a:t>
                    </a:r>
                  </a:p>
                </c:rich>
              </c:tx>
              <c:numFmt formatCode="0.000" sourceLinked="0"/>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AF-4A58-A3CF-5E23AC73FBEF}"/>
                </c:ext>
              </c:extLst>
            </c:dLbl>
            <c:dLbl>
              <c:idx val="23"/>
              <c:layout>
                <c:manualLayout>
                  <c:x val="-1.4645577035735867E-2"/>
                  <c:y val="-2.0177562550444002E-2"/>
                </c:manualLayout>
              </c:layout>
              <c:numFmt formatCode="0.000" sourceLinked="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AF-4A58-A3CF-5E23AC73FB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'CLABSI.Rate'!$A$10:$A$37</c:f>
              <c:strCache>
                <c:ptCount val="28"/>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c:v>
                </c:pt>
                <c:pt idx="22">
                  <c:v>Q3 20</c:v>
                </c:pt>
                <c:pt idx="23">
                  <c:v>Q4 20</c:v>
                </c:pt>
                <c:pt idx="24">
                  <c:v>Q1 21</c:v>
                </c:pt>
                <c:pt idx="25">
                  <c:v>Q2 21</c:v>
                </c:pt>
                <c:pt idx="26">
                  <c:v>Q3 21</c:v>
                </c:pt>
                <c:pt idx="27">
                  <c:v>Q4 21</c:v>
                </c:pt>
              </c:strCache>
            </c:strRef>
          </c:cat>
          <c:val>
            <c:numRef>
              <c:f>'CLABSI.Rate'!$C$10:$C$37</c:f>
              <c:numCache>
                <c:formatCode>0.00</c:formatCode>
                <c:ptCount val="28"/>
                <c:pt idx="0">
                  <c:v>3.7963078837535646</c:v>
                </c:pt>
                <c:pt idx="1">
                  <c:v>3.7963078837535646</c:v>
                </c:pt>
                <c:pt idx="2">
                  <c:v>3.7963078837535646</c:v>
                </c:pt>
                <c:pt idx="3">
                  <c:v>3.7963078837535646</c:v>
                </c:pt>
                <c:pt idx="4">
                  <c:v>3.7963078837535646</c:v>
                </c:pt>
                <c:pt idx="5">
                  <c:v>3.7963078837535646</c:v>
                </c:pt>
                <c:pt idx="6">
                  <c:v>3.7963078837535646</c:v>
                </c:pt>
                <c:pt idx="7">
                  <c:v>3.7963078837535646</c:v>
                </c:pt>
                <c:pt idx="8">
                  <c:v>3.7963078837535646</c:v>
                </c:pt>
                <c:pt idx="9">
                  <c:v>3.7963078837535646</c:v>
                </c:pt>
                <c:pt idx="10">
                  <c:v>3.7963078837535646</c:v>
                </c:pt>
                <c:pt idx="11">
                  <c:v>3.7963078837535646</c:v>
                </c:pt>
                <c:pt idx="12">
                  <c:v>3.7963078837535646</c:v>
                </c:pt>
                <c:pt idx="13">
                  <c:v>3.7963078837535646</c:v>
                </c:pt>
                <c:pt idx="14">
                  <c:v>3.7963078837535646</c:v>
                </c:pt>
                <c:pt idx="15">
                  <c:v>3.7963078837535646</c:v>
                </c:pt>
                <c:pt idx="16">
                  <c:v>3.7963078837535646</c:v>
                </c:pt>
                <c:pt idx="17">
                  <c:v>3.7963078837535646</c:v>
                </c:pt>
                <c:pt idx="18">
                  <c:v>3.7963078837535646</c:v>
                </c:pt>
                <c:pt idx="19">
                  <c:v>3.7963078837535646</c:v>
                </c:pt>
                <c:pt idx="20">
                  <c:v>3.7963078837535646</c:v>
                </c:pt>
                <c:pt idx="21">
                  <c:v>3.7963078837535646</c:v>
                </c:pt>
                <c:pt idx="22">
                  <c:v>3.7963078837535646</c:v>
                </c:pt>
                <c:pt idx="23">
                  <c:v>3.7963078837535646</c:v>
                </c:pt>
                <c:pt idx="24">
                  <c:v>3.7963078837535646</c:v>
                </c:pt>
                <c:pt idx="25">
                  <c:v>3.7963078837535646</c:v>
                </c:pt>
                <c:pt idx="26">
                  <c:v>3.7963078837535646</c:v>
                </c:pt>
                <c:pt idx="27">
                  <c:v>3.7963078837535646</c:v>
                </c:pt>
              </c:numCache>
            </c:numRef>
          </c:val>
          <c:smooth val="0"/>
          <c:extLst>
            <c:ext xmlns:c16="http://schemas.microsoft.com/office/drawing/2014/chart" uri="{C3380CC4-5D6E-409C-BE32-E72D297353CC}">
              <c16:uniqueId val="{00000003-2EAF-4A58-A3CF-5E23AC73FBEF}"/>
            </c:ext>
          </c:extLst>
        </c:ser>
        <c:ser>
          <c:idx val="2"/>
          <c:order val="2"/>
          <c:tx>
            <c:strRef>
              <c:f>'CLABSI.Rate'!$D$1</c:f>
              <c:strCache>
                <c:ptCount val="1"/>
                <c:pt idx="0">
                  <c:v> +2 Sigma</c:v>
                </c:pt>
              </c:strCache>
            </c:strRef>
          </c:tx>
          <c:spPr>
            <a:ln w="25400">
              <a:noFill/>
            </a:ln>
            <a:effectLst/>
          </c:spPr>
          <c:marker>
            <c:symbol val="none"/>
          </c:marker>
          <c:cat>
            <c:strRef>
              <c:f>'CLABSI.Rate'!$A$10:$A$37</c:f>
              <c:strCache>
                <c:ptCount val="28"/>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c:v>
                </c:pt>
                <c:pt idx="22">
                  <c:v>Q3 20</c:v>
                </c:pt>
                <c:pt idx="23">
                  <c:v>Q4 20</c:v>
                </c:pt>
                <c:pt idx="24">
                  <c:v>Q1 21</c:v>
                </c:pt>
                <c:pt idx="25">
                  <c:v>Q2 21</c:v>
                </c:pt>
                <c:pt idx="26">
                  <c:v>Q3 21</c:v>
                </c:pt>
                <c:pt idx="27">
                  <c:v>Q4 21</c:v>
                </c:pt>
              </c:strCache>
            </c:strRef>
          </c:cat>
          <c:val>
            <c:numRef>
              <c:f>'CLABSI.Rate'!$D$10:$D$37</c:f>
              <c:numCache>
                <c:formatCode>0.00</c:formatCode>
                <c:ptCount val="28"/>
                <c:pt idx="0">
                  <c:v>3.0267035489660854</c:v>
                </c:pt>
                <c:pt idx="1">
                  <c:v>3.0267035489660854</c:v>
                </c:pt>
                <c:pt idx="2">
                  <c:v>3.0267035489660854</c:v>
                </c:pt>
                <c:pt idx="3">
                  <c:v>3.0267035489660854</c:v>
                </c:pt>
                <c:pt idx="4">
                  <c:v>3.0267035489660854</c:v>
                </c:pt>
                <c:pt idx="5">
                  <c:v>3.0267035489660854</c:v>
                </c:pt>
                <c:pt idx="6">
                  <c:v>3.0267035489660854</c:v>
                </c:pt>
                <c:pt idx="7">
                  <c:v>3.0267035489660854</c:v>
                </c:pt>
                <c:pt idx="8">
                  <c:v>3.0267035489660854</c:v>
                </c:pt>
                <c:pt idx="9">
                  <c:v>3.0267035489660854</c:v>
                </c:pt>
                <c:pt idx="10">
                  <c:v>3.0267035489660854</c:v>
                </c:pt>
                <c:pt idx="11">
                  <c:v>3.0267035489660854</c:v>
                </c:pt>
                <c:pt idx="12">
                  <c:v>3.0267035489660854</c:v>
                </c:pt>
                <c:pt idx="13">
                  <c:v>3.0267035489660854</c:v>
                </c:pt>
                <c:pt idx="14">
                  <c:v>3.0267035489660854</c:v>
                </c:pt>
                <c:pt idx="15">
                  <c:v>3.0267035489660854</c:v>
                </c:pt>
                <c:pt idx="16">
                  <c:v>3.0267035489660854</c:v>
                </c:pt>
                <c:pt idx="17">
                  <c:v>3.0267035489660854</c:v>
                </c:pt>
                <c:pt idx="18">
                  <c:v>3.0267035489660854</c:v>
                </c:pt>
                <c:pt idx="19">
                  <c:v>3.0267035489660854</c:v>
                </c:pt>
                <c:pt idx="20">
                  <c:v>3.0267035489660854</c:v>
                </c:pt>
                <c:pt idx="21">
                  <c:v>3.0267035489660854</c:v>
                </c:pt>
                <c:pt idx="22">
                  <c:v>3.0267035489660854</c:v>
                </c:pt>
                <c:pt idx="23">
                  <c:v>3.0267035489660854</c:v>
                </c:pt>
                <c:pt idx="24">
                  <c:v>3.0267035489660854</c:v>
                </c:pt>
                <c:pt idx="25">
                  <c:v>3.0267035489660854</c:v>
                </c:pt>
                <c:pt idx="26">
                  <c:v>3.0267035489660854</c:v>
                </c:pt>
                <c:pt idx="27">
                  <c:v>3.0267035489660854</c:v>
                </c:pt>
              </c:numCache>
            </c:numRef>
          </c:val>
          <c:smooth val="0"/>
          <c:extLst>
            <c:ext xmlns:c16="http://schemas.microsoft.com/office/drawing/2014/chart" uri="{C3380CC4-5D6E-409C-BE32-E72D297353CC}">
              <c16:uniqueId val="{00000004-2EAF-4A58-A3CF-5E23AC73FBEF}"/>
            </c:ext>
          </c:extLst>
        </c:ser>
        <c:ser>
          <c:idx val="3"/>
          <c:order val="3"/>
          <c:tx>
            <c:strRef>
              <c:f>'CLABSI.Rate'!$E$1</c:f>
              <c:strCache>
                <c:ptCount val="1"/>
                <c:pt idx="0">
                  <c:v> +1 Sigma</c:v>
                </c:pt>
              </c:strCache>
            </c:strRef>
          </c:tx>
          <c:spPr>
            <a:ln w="25400">
              <a:noFill/>
            </a:ln>
            <a:effectLst/>
          </c:spPr>
          <c:marker>
            <c:symbol val="none"/>
          </c:marker>
          <c:cat>
            <c:strRef>
              <c:f>'CLABSI.Rate'!$A$10:$A$37</c:f>
              <c:strCache>
                <c:ptCount val="28"/>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c:v>
                </c:pt>
                <c:pt idx="22">
                  <c:v>Q3 20</c:v>
                </c:pt>
                <c:pt idx="23">
                  <c:v>Q4 20</c:v>
                </c:pt>
                <c:pt idx="24">
                  <c:v>Q1 21</c:v>
                </c:pt>
                <c:pt idx="25">
                  <c:v>Q2 21</c:v>
                </c:pt>
                <c:pt idx="26">
                  <c:v>Q3 21</c:v>
                </c:pt>
                <c:pt idx="27">
                  <c:v>Q4 21</c:v>
                </c:pt>
              </c:strCache>
            </c:strRef>
          </c:cat>
          <c:val>
            <c:numRef>
              <c:f>'CLABSI.Rate'!$E$10:$E$37</c:f>
              <c:numCache>
                <c:formatCode>0.00</c:formatCode>
                <c:ptCount val="28"/>
                <c:pt idx="0">
                  <c:v>2.2570992141786066</c:v>
                </c:pt>
                <c:pt idx="1">
                  <c:v>2.2570992141786066</c:v>
                </c:pt>
                <c:pt idx="2">
                  <c:v>2.2570992141786066</c:v>
                </c:pt>
                <c:pt idx="3">
                  <c:v>2.2570992141786066</c:v>
                </c:pt>
                <c:pt idx="4">
                  <c:v>2.2570992141786066</c:v>
                </c:pt>
                <c:pt idx="5">
                  <c:v>2.2570992141786066</c:v>
                </c:pt>
                <c:pt idx="6">
                  <c:v>2.2570992141786066</c:v>
                </c:pt>
                <c:pt idx="7">
                  <c:v>2.2570992141786066</c:v>
                </c:pt>
                <c:pt idx="8">
                  <c:v>2.2570992141786066</c:v>
                </c:pt>
                <c:pt idx="9">
                  <c:v>2.2570992141786066</c:v>
                </c:pt>
                <c:pt idx="10">
                  <c:v>2.2570992141786066</c:v>
                </c:pt>
                <c:pt idx="11">
                  <c:v>2.2570992141786066</c:v>
                </c:pt>
                <c:pt idx="12">
                  <c:v>2.2570992141786066</c:v>
                </c:pt>
                <c:pt idx="13">
                  <c:v>2.2570992141786066</c:v>
                </c:pt>
                <c:pt idx="14">
                  <c:v>2.2570992141786066</c:v>
                </c:pt>
                <c:pt idx="15">
                  <c:v>2.2570992141786066</c:v>
                </c:pt>
                <c:pt idx="16">
                  <c:v>2.2570992141786066</c:v>
                </c:pt>
                <c:pt idx="17">
                  <c:v>2.2570992141786066</c:v>
                </c:pt>
                <c:pt idx="18">
                  <c:v>2.2570992141786066</c:v>
                </c:pt>
                <c:pt idx="19">
                  <c:v>2.2570992141786066</c:v>
                </c:pt>
                <c:pt idx="20">
                  <c:v>2.2570992141786066</c:v>
                </c:pt>
                <c:pt idx="21">
                  <c:v>2.2570992141786066</c:v>
                </c:pt>
                <c:pt idx="22">
                  <c:v>2.2570992141786066</c:v>
                </c:pt>
                <c:pt idx="23">
                  <c:v>2.2570992141786066</c:v>
                </c:pt>
                <c:pt idx="24">
                  <c:v>2.2570992141786066</c:v>
                </c:pt>
                <c:pt idx="25">
                  <c:v>2.2570992141786066</c:v>
                </c:pt>
                <c:pt idx="26">
                  <c:v>2.2570992141786066</c:v>
                </c:pt>
                <c:pt idx="27">
                  <c:v>2.2570992141786066</c:v>
                </c:pt>
              </c:numCache>
            </c:numRef>
          </c:val>
          <c:smooth val="0"/>
          <c:extLst>
            <c:ext xmlns:c16="http://schemas.microsoft.com/office/drawing/2014/chart" uri="{C3380CC4-5D6E-409C-BE32-E72D297353CC}">
              <c16:uniqueId val="{00000005-2EAF-4A58-A3CF-5E23AC73FBEF}"/>
            </c:ext>
          </c:extLst>
        </c:ser>
        <c:ser>
          <c:idx val="4"/>
          <c:order val="4"/>
          <c:tx>
            <c:strRef>
              <c:f>'CLABSI.Rate'!$F$1</c:f>
              <c:strCache>
                <c:ptCount val="1"/>
                <c:pt idx="0">
                  <c:v>Average</c:v>
                </c:pt>
              </c:strCache>
            </c:strRef>
          </c:tx>
          <c:spPr>
            <a:ln w="12700">
              <a:solidFill>
                <a:srgbClr val="00FFFF"/>
              </a:solidFill>
              <a:prstDash val="solid"/>
            </a:ln>
            <a:effectLst/>
          </c:spPr>
          <c:marker>
            <c:symbol val="none"/>
          </c:marker>
          <c:dLbls>
            <c:dLbl>
              <c:idx val="1"/>
              <c:layout>
                <c:manualLayout>
                  <c:x val="-1.4645577035735867E-2"/>
                  <c:y val="-2.0177562550444002E-2"/>
                </c:manualLayout>
              </c:layout>
              <c:tx>
                <c:rich>
                  <a:bodyPr/>
                  <a:lstStyle/>
                  <a:p>
                    <a:pPr>
                      <a:defRPr/>
                    </a:pPr>
                    <a:r>
                      <a:rPr lang="en-US"/>
                      <a:t>CL</a:t>
                    </a:r>
                  </a:p>
                </c:rich>
              </c:tx>
              <c:numFmt formatCode="0.000" sourceLinked="0"/>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AF-4A58-A3CF-5E23AC73FBEF}"/>
                </c:ext>
              </c:extLst>
            </c:dLbl>
            <c:dLbl>
              <c:idx val="23"/>
              <c:layout>
                <c:manualLayout>
                  <c:x val="-1.4645577035735867E-2"/>
                  <c:y val="-2.0177562550444002E-2"/>
                </c:manualLayout>
              </c:layout>
              <c:numFmt formatCode="0.000" sourceLinked="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AF-4A58-A3CF-5E23AC73FB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'CLABSI.Rate'!$A$10:$A$37</c:f>
              <c:strCache>
                <c:ptCount val="28"/>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c:v>
                </c:pt>
                <c:pt idx="22">
                  <c:v>Q3 20</c:v>
                </c:pt>
                <c:pt idx="23">
                  <c:v>Q4 20</c:v>
                </c:pt>
                <c:pt idx="24">
                  <c:v>Q1 21</c:v>
                </c:pt>
                <c:pt idx="25">
                  <c:v>Q2 21</c:v>
                </c:pt>
                <c:pt idx="26">
                  <c:v>Q3 21</c:v>
                </c:pt>
                <c:pt idx="27">
                  <c:v>Q4 21</c:v>
                </c:pt>
              </c:strCache>
            </c:strRef>
          </c:cat>
          <c:val>
            <c:numRef>
              <c:f>'CLABSI.Rate'!$F$10:$F$37</c:f>
              <c:numCache>
                <c:formatCode>0.00</c:formatCode>
                <c:ptCount val="28"/>
                <c:pt idx="0">
                  <c:v>1.4874948793911278</c:v>
                </c:pt>
                <c:pt idx="1">
                  <c:v>1.4874948793911278</c:v>
                </c:pt>
                <c:pt idx="2">
                  <c:v>1.4874948793911278</c:v>
                </c:pt>
                <c:pt idx="3">
                  <c:v>1.4874948793911278</c:v>
                </c:pt>
                <c:pt idx="4">
                  <c:v>1.4874948793911278</c:v>
                </c:pt>
                <c:pt idx="5">
                  <c:v>1.4874948793911278</c:v>
                </c:pt>
                <c:pt idx="6">
                  <c:v>1.4874948793911278</c:v>
                </c:pt>
                <c:pt idx="7">
                  <c:v>1.4874948793911278</c:v>
                </c:pt>
                <c:pt idx="8">
                  <c:v>1.4874948793911278</c:v>
                </c:pt>
                <c:pt idx="9">
                  <c:v>1.4874948793911278</c:v>
                </c:pt>
                <c:pt idx="10">
                  <c:v>1.4874948793911278</c:v>
                </c:pt>
                <c:pt idx="11">
                  <c:v>1.4874948793911278</c:v>
                </c:pt>
                <c:pt idx="12">
                  <c:v>1.4874948793911278</c:v>
                </c:pt>
                <c:pt idx="13">
                  <c:v>1.4874948793911278</c:v>
                </c:pt>
                <c:pt idx="14">
                  <c:v>1.4874948793911278</c:v>
                </c:pt>
                <c:pt idx="15">
                  <c:v>1.4874948793911278</c:v>
                </c:pt>
                <c:pt idx="16">
                  <c:v>1.4874948793911278</c:v>
                </c:pt>
                <c:pt idx="17">
                  <c:v>1.4874948793911278</c:v>
                </c:pt>
                <c:pt idx="18">
                  <c:v>1.4874948793911278</c:v>
                </c:pt>
                <c:pt idx="19">
                  <c:v>1.4874948793911278</c:v>
                </c:pt>
                <c:pt idx="20">
                  <c:v>1.4874948793911278</c:v>
                </c:pt>
                <c:pt idx="21">
                  <c:v>1.4874948793911278</c:v>
                </c:pt>
                <c:pt idx="22">
                  <c:v>1.4874948793911278</c:v>
                </c:pt>
                <c:pt idx="23">
                  <c:v>1.4874948793911278</c:v>
                </c:pt>
                <c:pt idx="24">
                  <c:v>1.4874948793911278</c:v>
                </c:pt>
                <c:pt idx="25">
                  <c:v>1.4874948793911278</c:v>
                </c:pt>
                <c:pt idx="26">
                  <c:v>1.4874948793911278</c:v>
                </c:pt>
                <c:pt idx="27">
                  <c:v>1.4874948793911278</c:v>
                </c:pt>
              </c:numCache>
            </c:numRef>
          </c:val>
          <c:smooth val="0"/>
          <c:extLst>
            <c:ext xmlns:c16="http://schemas.microsoft.com/office/drawing/2014/chart" uri="{C3380CC4-5D6E-409C-BE32-E72D297353CC}">
              <c16:uniqueId val="{00000008-2EAF-4A58-A3CF-5E23AC73FBEF}"/>
            </c:ext>
          </c:extLst>
        </c:ser>
        <c:ser>
          <c:idx val="5"/>
          <c:order val="5"/>
          <c:tx>
            <c:strRef>
              <c:f>'CLABSI.Rate'!$G$1</c:f>
              <c:strCache>
                <c:ptCount val="1"/>
                <c:pt idx="0">
                  <c:v> -1 Sigma</c:v>
                </c:pt>
              </c:strCache>
            </c:strRef>
          </c:tx>
          <c:spPr>
            <a:ln w="25400">
              <a:noFill/>
            </a:ln>
            <a:effectLst/>
          </c:spPr>
          <c:marker>
            <c:symbol val="none"/>
          </c:marker>
          <c:cat>
            <c:strRef>
              <c:f>'CLABSI.Rate'!$A$10:$A$37</c:f>
              <c:strCache>
                <c:ptCount val="28"/>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c:v>
                </c:pt>
                <c:pt idx="22">
                  <c:v>Q3 20</c:v>
                </c:pt>
                <c:pt idx="23">
                  <c:v>Q4 20</c:v>
                </c:pt>
                <c:pt idx="24">
                  <c:v>Q1 21</c:v>
                </c:pt>
                <c:pt idx="25">
                  <c:v>Q2 21</c:v>
                </c:pt>
                <c:pt idx="26">
                  <c:v>Q3 21</c:v>
                </c:pt>
                <c:pt idx="27">
                  <c:v>Q4 21</c:v>
                </c:pt>
              </c:strCache>
            </c:strRef>
          </c:cat>
          <c:val>
            <c:numRef>
              <c:f>'CLABSI.Rate'!$G$10:$G$37</c:f>
              <c:numCache>
                <c:formatCode>0.00</c:formatCode>
                <c:ptCount val="28"/>
                <c:pt idx="0">
                  <c:v>0.71789054460364887</c:v>
                </c:pt>
                <c:pt idx="1">
                  <c:v>0.71789054460364887</c:v>
                </c:pt>
                <c:pt idx="2">
                  <c:v>0.71789054460364887</c:v>
                </c:pt>
                <c:pt idx="3">
                  <c:v>0.71789054460364887</c:v>
                </c:pt>
                <c:pt idx="4">
                  <c:v>0.71789054460364887</c:v>
                </c:pt>
                <c:pt idx="5">
                  <c:v>0.71789054460364887</c:v>
                </c:pt>
                <c:pt idx="6">
                  <c:v>0.71789054460364887</c:v>
                </c:pt>
                <c:pt idx="7">
                  <c:v>0.71789054460364887</c:v>
                </c:pt>
                <c:pt idx="8">
                  <c:v>0.71789054460364887</c:v>
                </c:pt>
                <c:pt idx="9">
                  <c:v>0.71789054460364887</c:v>
                </c:pt>
                <c:pt idx="10">
                  <c:v>0.71789054460364887</c:v>
                </c:pt>
                <c:pt idx="11">
                  <c:v>0.71789054460364887</c:v>
                </c:pt>
                <c:pt idx="12">
                  <c:v>0.71789054460364887</c:v>
                </c:pt>
                <c:pt idx="13">
                  <c:v>0.71789054460364887</c:v>
                </c:pt>
                <c:pt idx="14">
                  <c:v>0.71789054460364887</c:v>
                </c:pt>
                <c:pt idx="15">
                  <c:v>0.71789054460364887</c:v>
                </c:pt>
                <c:pt idx="16">
                  <c:v>0.71789054460364887</c:v>
                </c:pt>
                <c:pt idx="17">
                  <c:v>0.71789054460364887</c:v>
                </c:pt>
                <c:pt idx="18">
                  <c:v>0.71789054460364887</c:v>
                </c:pt>
                <c:pt idx="19">
                  <c:v>0.71789054460364887</c:v>
                </c:pt>
                <c:pt idx="20">
                  <c:v>0.71789054460364887</c:v>
                </c:pt>
                <c:pt idx="21">
                  <c:v>0.71789054460364887</c:v>
                </c:pt>
                <c:pt idx="22">
                  <c:v>0.71789054460364887</c:v>
                </c:pt>
                <c:pt idx="23">
                  <c:v>0.71789054460364887</c:v>
                </c:pt>
                <c:pt idx="24">
                  <c:v>0.71789054460364887</c:v>
                </c:pt>
                <c:pt idx="25">
                  <c:v>0.71789054460364887</c:v>
                </c:pt>
                <c:pt idx="26">
                  <c:v>0.71789054460364887</c:v>
                </c:pt>
                <c:pt idx="27">
                  <c:v>0.71789054460364887</c:v>
                </c:pt>
              </c:numCache>
            </c:numRef>
          </c:val>
          <c:smooth val="0"/>
          <c:extLst>
            <c:ext xmlns:c16="http://schemas.microsoft.com/office/drawing/2014/chart" uri="{C3380CC4-5D6E-409C-BE32-E72D297353CC}">
              <c16:uniqueId val="{00000009-2EAF-4A58-A3CF-5E23AC73FBEF}"/>
            </c:ext>
          </c:extLst>
        </c:ser>
        <c:ser>
          <c:idx val="6"/>
          <c:order val="6"/>
          <c:tx>
            <c:strRef>
              <c:f>'CLABSI.Rate'!$H$1</c:f>
              <c:strCache>
                <c:ptCount val="1"/>
                <c:pt idx="0">
                  <c:v> -2 Sigma</c:v>
                </c:pt>
              </c:strCache>
            </c:strRef>
          </c:tx>
          <c:spPr>
            <a:ln w="25400">
              <a:noFill/>
            </a:ln>
            <a:effectLst/>
          </c:spPr>
          <c:marker>
            <c:symbol val="none"/>
          </c:marker>
          <c:cat>
            <c:strRef>
              <c:f>'CLABSI.Rate'!$A$10:$A$37</c:f>
              <c:strCache>
                <c:ptCount val="28"/>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c:v>
                </c:pt>
                <c:pt idx="22">
                  <c:v>Q3 20</c:v>
                </c:pt>
                <c:pt idx="23">
                  <c:v>Q4 20</c:v>
                </c:pt>
                <c:pt idx="24">
                  <c:v>Q1 21</c:v>
                </c:pt>
                <c:pt idx="25">
                  <c:v>Q2 21</c:v>
                </c:pt>
                <c:pt idx="26">
                  <c:v>Q3 21</c:v>
                </c:pt>
                <c:pt idx="27">
                  <c:v>Q4 21</c:v>
                </c:pt>
              </c:strCache>
            </c:strRef>
          </c:cat>
          <c:val>
            <c:numRef>
              <c:f>'CLABSI.Rate'!$H$10:$H$37</c:f>
              <c:numCache>
                <c:formatCode>0.00</c:formatCode>
                <c:ptCount val="28"/>
                <c:pt idx="0">
                  <c:v>-5.1713790183830044E-2</c:v>
                </c:pt>
                <c:pt idx="1">
                  <c:v>-5.1713790183830044E-2</c:v>
                </c:pt>
                <c:pt idx="2">
                  <c:v>-5.1713790183830044E-2</c:v>
                </c:pt>
                <c:pt idx="3">
                  <c:v>-5.1713790183830044E-2</c:v>
                </c:pt>
                <c:pt idx="4">
                  <c:v>-5.1713790183830044E-2</c:v>
                </c:pt>
                <c:pt idx="5">
                  <c:v>-5.1713790183830044E-2</c:v>
                </c:pt>
                <c:pt idx="6">
                  <c:v>-5.1713790183830044E-2</c:v>
                </c:pt>
                <c:pt idx="7">
                  <c:v>-5.1713790183830044E-2</c:v>
                </c:pt>
                <c:pt idx="8">
                  <c:v>-5.1713790183830044E-2</c:v>
                </c:pt>
                <c:pt idx="9">
                  <c:v>-5.1713790183830044E-2</c:v>
                </c:pt>
                <c:pt idx="10">
                  <c:v>-5.1713790183830044E-2</c:v>
                </c:pt>
                <c:pt idx="11">
                  <c:v>-5.1713790183830044E-2</c:v>
                </c:pt>
                <c:pt idx="12">
                  <c:v>-5.1713790183830044E-2</c:v>
                </c:pt>
                <c:pt idx="13">
                  <c:v>-5.1713790183830044E-2</c:v>
                </c:pt>
                <c:pt idx="14">
                  <c:v>-5.1713790183830044E-2</c:v>
                </c:pt>
                <c:pt idx="15">
                  <c:v>-5.1713790183830044E-2</c:v>
                </c:pt>
                <c:pt idx="16">
                  <c:v>-5.1713790183830044E-2</c:v>
                </c:pt>
                <c:pt idx="17">
                  <c:v>-5.1713790183830044E-2</c:v>
                </c:pt>
                <c:pt idx="18">
                  <c:v>-5.1713790183830044E-2</c:v>
                </c:pt>
                <c:pt idx="19">
                  <c:v>-5.1713790183830044E-2</c:v>
                </c:pt>
                <c:pt idx="20">
                  <c:v>-5.1713790183830044E-2</c:v>
                </c:pt>
                <c:pt idx="21">
                  <c:v>-5.1713790183830044E-2</c:v>
                </c:pt>
                <c:pt idx="22">
                  <c:v>-5.1713790183830044E-2</c:v>
                </c:pt>
                <c:pt idx="23">
                  <c:v>-5.1713790183830044E-2</c:v>
                </c:pt>
                <c:pt idx="24">
                  <c:v>-5.1713790183830044E-2</c:v>
                </c:pt>
                <c:pt idx="25">
                  <c:v>-5.1713790183830044E-2</c:v>
                </c:pt>
                <c:pt idx="26">
                  <c:v>-5.1713790183830044E-2</c:v>
                </c:pt>
                <c:pt idx="27">
                  <c:v>-5.1713790183830044E-2</c:v>
                </c:pt>
              </c:numCache>
            </c:numRef>
          </c:val>
          <c:smooth val="0"/>
          <c:extLst>
            <c:ext xmlns:c16="http://schemas.microsoft.com/office/drawing/2014/chart" uri="{C3380CC4-5D6E-409C-BE32-E72D297353CC}">
              <c16:uniqueId val="{0000000A-2EAF-4A58-A3CF-5E23AC73FBEF}"/>
            </c:ext>
          </c:extLst>
        </c:ser>
        <c:ser>
          <c:idx val="7"/>
          <c:order val="7"/>
          <c:tx>
            <c:strRef>
              <c:f>'CLABSI.Rate'!$I$1</c:f>
              <c:strCache>
                <c:ptCount val="1"/>
                <c:pt idx="0">
                  <c:v>LCL</c:v>
                </c:pt>
              </c:strCache>
            </c:strRef>
          </c:tx>
          <c:spPr>
            <a:ln w="12700">
              <a:solidFill>
                <a:srgbClr val="FF0000"/>
              </a:solidFill>
              <a:prstDash val="lgDash"/>
            </a:ln>
            <a:effectLst/>
          </c:spPr>
          <c:marker>
            <c:symbol val="none"/>
          </c:marker>
          <c:cat>
            <c:strRef>
              <c:f>'CLABSI.Rate'!$A$10:$A$37</c:f>
              <c:strCache>
                <c:ptCount val="28"/>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c:v>
                </c:pt>
                <c:pt idx="22">
                  <c:v>Q3 20</c:v>
                </c:pt>
                <c:pt idx="23">
                  <c:v>Q4 20</c:v>
                </c:pt>
                <c:pt idx="24">
                  <c:v>Q1 21</c:v>
                </c:pt>
                <c:pt idx="25">
                  <c:v>Q2 21</c:v>
                </c:pt>
                <c:pt idx="26">
                  <c:v>Q3 21</c:v>
                </c:pt>
                <c:pt idx="27">
                  <c:v>Q4 21</c:v>
                </c:pt>
              </c:strCache>
            </c:strRef>
          </c:cat>
          <c:val>
            <c:numRef>
              <c:f>'CLABSI.Rate'!$I$10:$I$37</c:f>
              <c:numCache>
                <c:formatCode>0.00</c:formatCode>
                <c:ptCount val="28"/>
                <c:pt idx="0">
                  <c:v>-0.82131812497130907</c:v>
                </c:pt>
                <c:pt idx="1">
                  <c:v>-0.82131812497130907</c:v>
                </c:pt>
                <c:pt idx="2">
                  <c:v>-0.82131812497130907</c:v>
                </c:pt>
                <c:pt idx="3">
                  <c:v>-0.82131812497130907</c:v>
                </c:pt>
                <c:pt idx="4">
                  <c:v>-0.82131812497130907</c:v>
                </c:pt>
                <c:pt idx="5">
                  <c:v>-0.82131812497130907</c:v>
                </c:pt>
                <c:pt idx="6">
                  <c:v>-0.82131812497130907</c:v>
                </c:pt>
                <c:pt idx="7">
                  <c:v>-0.82131812497130907</c:v>
                </c:pt>
                <c:pt idx="8">
                  <c:v>-0.82131812497130907</c:v>
                </c:pt>
                <c:pt idx="9">
                  <c:v>-0.82131812497130907</c:v>
                </c:pt>
                <c:pt idx="10">
                  <c:v>-0.82131812497130907</c:v>
                </c:pt>
                <c:pt idx="11">
                  <c:v>-0.82131812497130907</c:v>
                </c:pt>
                <c:pt idx="12">
                  <c:v>-0.82131812497130907</c:v>
                </c:pt>
                <c:pt idx="13">
                  <c:v>-0.82131812497130907</c:v>
                </c:pt>
                <c:pt idx="14">
                  <c:v>-0.82131812497130907</c:v>
                </c:pt>
                <c:pt idx="15">
                  <c:v>-0.82131812497130907</c:v>
                </c:pt>
                <c:pt idx="16">
                  <c:v>-0.82131812497130907</c:v>
                </c:pt>
                <c:pt idx="17">
                  <c:v>-0.82131812497130907</c:v>
                </c:pt>
                <c:pt idx="18">
                  <c:v>-0.82131812497130907</c:v>
                </c:pt>
                <c:pt idx="19">
                  <c:v>-0.82131812497130907</c:v>
                </c:pt>
                <c:pt idx="20">
                  <c:v>-0.82131812497130907</c:v>
                </c:pt>
                <c:pt idx="21">
                  <c:v>-0.82131812497130907</c:v>
                </c:pt>
                <c:pt idx="22">
                  <c:v>-0.82131812497130907</c:v>
                </c:pt>
                <c:pt idx="23">
                  <c:v>-0.82131812497130907</c:v>
                </c:pt>
                <c:pt idx="24">
                  <c:v>-0.82131812497130907</c:v>
                </c:pt>
                <c:pt idx="25">
                  <c:v>-0.82131812497130907</c:v>
                </c:pt>
                <c:pt idx="26">
                  <c:v>-0.82131812497130907</c:v>
                </c:pt>
                <c:pt idx="27">
                  <c:v>-0.82131812497130907</c:v>
                </c:pt>
              </c:numCache>
            </c:numRef>
          </c:val>
          <c:smooth val="0"/>
          <c:extLst>
            <c:ext xmlns:c16="http://schemas.microsoft.com/office/drawing/2014/chart" uri="{C3380CC4-5D6E-409C-BE32-E72D297353CC}">
              <c16:uniqueId val="{0000000B-2EAF-4A58-A3CF-5E23AC73FBEF}"/>
            </c:ext>
          </c:extLst>
        </c:ser>
        <c:dLbls>
          <c:showLegendKey val="0"/>
          <c:showVal val="0"/>
          <c:showCatName val="0"/>
          <c:showSerName val="0"/>
          <c:showPercent val="0"/>
          <c:showBubbleSize val="0"/>
        </c:dLbls>
        <c:marker val="1"/>
        <c:smooth val="0"/>
        <c:axId val="170227584"/>
        <c:axId val="170237952"/>
      </c:lineChart>
      <c:catAx>
        <c:axId val="170227584"/>
        <c:scaling>
          <c:orientation val="minMax"/>
        </c:scaling>
        <c:delete val="0"/>
        <c:axPos val="b"/>
        <c:title>
          <c:tx>
            <c:rich>
              <a:bodyPr/>
              <a:lstStyle/>
              <a:p>
                <a:pPr>
                  <a:defRPr/>
                </a:pPr>
                <a:endParaRPr lang="en-US"/>
              </a:p>
            </c:rich>
          </c:tx>
          <c:overlay val="0"/>
        </c:title>
        <c:numFmt formatCode="General" sourceLinked="0"/>
        <c:majorTickMark val="out"/>
        <c:minorTickMark val="none"/>
        <c:tickLblPos val="nextTo"/>
        <c:txPr>
          <a:bodyPr rot="-5400000" vert="horz"/>
          <a:lstStyle/>
          <a:p>
            <a:pPr>
              <a:defRPr sz="1200"/>
            </a:pPr>
            <a:endParaRPr lang="en-US"/>
          </a:p>
        </c:txPr>
        <c:crossAx val="170237952"/>
        <c:crossesAt val="-2"/>
        <c:auto val="0"/>
        <c:lblAlgn val="ctr"/>
        <c:lblOffset val="100"/>
        <c:noMultiLvlLbl val="0"/>
      </c:catAx>
      <c:valAx>
        <c:axId val="170237952"/>
        <c:scaling>
          <c:orientation val="minMax"/>
          <c:min val="0"/>
        </c:scaling>
        <c:delete val="0"/>
        <c:axPos val="l"/>
        <c:title>
          <c:tx>
            <c:rich>
              <a:bodyPr/>
              <a:lstStyle/>
              <a:p>
                <a:pPr>
                  <a:defRPr/>
                </a:pPr>
                <a:endParaRPr lang="en-US"/>
              </a:p>
            </c:rich>
          </c:tx>
          <c:overlay val="0"/>
        </c:title>
        <c:numFmt formatCode="0.00" sourceLinked="1"/>
        <c:majorTickMark val="out"/>
        <c:minorTickMark val="none"/>
        <c:tickLblPos val="nextTo"/>
        <c:txPr>
          <a:bodyPr/>
          <a:lstStyle/>
          <a:p>
            <a:pPr>
              <a:defRPr sz="1200"/>
            </a:pPr>
            <a:endParaRPr lang="en-US"/>
          </a:p>
        </c:txPr>
        <c:crossAx val="170227584"/>
        <c:crosses val="autoZero"/>
        <c:crossBetween val="midCat"/>
      </c:valAx>
      <c:spPr>
        <a:noFill/>
        <a:ln w="25400">
          <a:noFill/>
        </a:ln>
      </c:spPr>
    </c:plotArea>
    <c:plotVisOnly val="0"/>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0.44394</cdr:x>
      <cdr:y>0.03519</cdr:y>
    </cdr:from>
    <cdr:to>
      <cdr:x>0.55266</cdr:x>
      <cdr:y>0.26667</cdr:y>
    </cdr:to>
    <cdr:sp macro="" textlink="">
      <cdr:nvSpPr>
        <cdr:cNvPr id="4" name="TextBox 3"/>
        <cdr:cNvSpPr txBox="1"/>
      </cdr:nvSpPr>
      <cdr:spPr>
        <a:xfrm xmlns:a="http://schemas.openxmlformats.org/drawingml/2006/main">
          <a:off x="3733800" y="180975"/>
          <a:ext cx="914400" cy="11906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0.16502</cdr:x>
      <cdr:y>0.19027</cdr:y>
    </cdr:from>
    <cdr:to>
      <cdr:x>0.21157</cdr:x>
      <cdr:y>0.2537</cdr:y>
    </cdr:to>
    <cdr:sp macro="" textlink="">
      <cdr:nvSpPr>
        <cdr:cNvPr id="3" name="TextBox 2">
          <a:extLst xmlns:a="http://schemas.openxmlformats.org/drawingml/2006/main">
            <a:ext uri="{FF2B5EF4-FFF2-40B4-BE49-F238E27FC236}">
              <a16:creationId xmlns:a16="http://schemas.microsoft.com/office/drawing/2014/main" id="{0E89693C-0C5A-438F-BB18-8BF62F3D59A4}"/>
            </a:ext>
          </a:extLst>
        </cdr:cNvPr>
        <cdr:cNvSpPr txBox="1"/>
      </cdr:nvSpPr>
      <cdr:spPr>
        <a:xfrm xmlns:a="http://schemas.openxmlformats.org/drawingml/2006/main">
          <a:off x="1114425" y="857249"/>
          <a:ext cx="314325"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8%</a:t>
          </a:r>
        </a:p>
      </cdr:txBody>
    </cdr:sp>
  </cdr:relSizeAnchor>
  <cdr:relSizeAnchor xmlns:cdr="http://schemas.openxmlformats.org/drawingml/2006/chartDrawing">
    <cdr:from>
      <cdr:x>0.37207</cdr:x>
      <cdr:y>0.34459</cdr:y>
    </cdr:from>
    <cdr:to>
      <cdr:x>0.41721</cdr:x>
      <cdr:y>0.39956</cdr:y>
    </cdr:to>
    <cdr:sp macro="" textlink="">
      <cdr:nvSpPr>
        <cdr:cNvPr id="5" name="TextBox 4">
          <a:extLst xmlns:a="http://schemas.openxmlformats.org/drawingml/2006/main">
            <a:ext uri="{FF2B5EF4-FFF2-40B4-BE49-F238E27FC236}">
              <a16:creationId xmlns:a16="http://schemas.microsoft.com/office/drawing/2014/main" id="{3A49F16B-D2CC-4AEB-A2E9-4FA8EF508621}"/>
            </a:ext>
          </a:extLst>
        </cdr:cNvPr>
        <cdr:cNvSpPr txBox="1"/>
      </cdr:nvSpPr>
      <cdr:spPr>
        <a:xfrm xmlns:a="http://schemas.openxmlformats.org/drawingml/2006/main">
          <a:off x="2498471" y="1243976"/>
          <a:ext cx="303121" cy="1984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21%</a:t>
          </a:r>
        </a:p>
      </cdr:txBody>
    </cdr:sp>
  </cdr:relSizeAnchor>
  <cdr:relSizeAnchor xmlns:cdr="http://schemas.openxmlformats.org/drawingml/2006/chartDrawing">
    <cdr:from>
      <cdr:x>0.73843</cdr:x>
      <cdr:y>0.49365</cdr:y>
    </cdr:from>
    <cdr:to>
      <cdr:x>0.78497</cdr:x>
      <cdr:y>0.55496</cdr:y>
    </cdr:to>
    <cdr:sp macro="" textlink="">
      <cdr:nvSpPr>
        <cdr:cNvPr id="6" name="TextBox 5">
          <a:extLst xmlns:a="http://schemas.openxmlformats.org/drawingml/2006/main">
            <a:ext uri="{FF2B5EF4-FFF2-40B4-BE49-F238E27FC236}">
              <a16:creationId xmlns:a16="http://schemas.microsoft.com/office/drawing/2014/main" id="{0B210CFB-7D50-4B6B-ABB7-D69C0D266692}"/>
            </a:ext>
          </a:extLst>
        </cdr:cNvPr>
        <cdr:cNvSpPr txBox="1"/>
      </cdr:nvSpPr>
      <cdr:spPr>
        <a:xfrm xmlns:a="http://schemas.openxmlformats.org/drawingml/2006/main">
          <a:off x="4958651" y="1782053"/>
          <a:ext cx="312522" cy="2213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45%</a:t>
          </a:r>
        </a:p>
      </cdr:txBody>
    </cdr:sp>
  </cdr:relSizeAnchor>
  <cdr:relSizeAnchor xmlns:cdr="http://schemas.openxmlformats.org/drawingml/2006/chartDrawing">
    <cdr:from>
      <cdr:x>0.64681</cdr:x>
      <cdr:y>0.65435</cdr:y>
    </cdr:from>
    <cdr:to>
      <cdr:x>0.69958</cdr:x>
      <cdr:y>0.72823</cdr:y>
    </cdr:to>
    <cdr:sp macro="" textlink="">
      <cdr:nvSpPr>
        <cdr:cNvPr id="7" name="TextBox 6">
          <a:extLst xmlns:a="http://schemas.openxmlformats.org/drawingml/2006/main">
            <a:ext uri="{FF2B5EF4-FFF2-40B4-BE49-F238E27FC236}">
              <a16:creationId xmlns:a16="http://schemas.microsoft.com/office/drawing/2014/main" id="{86215C27-F6E0-4507-99D1-1EE77ED580E1}"/>
            </a:ext>
          </a:extLst>
        </cdr:cNvPr>
        <cdr:cNvSpPr txBox="1"/>
      </cdr:nvSpPr>
      <cdr:spPr>
        <a:xfrm xmlns:a="http://schemas.openxmlformats.org/drawingml/2006/main">
          <a:off x="4343400" y="2362200"/>
          <a:ext cx="354367"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39%</a:t>
          </a:r>
        </a:p>
      </cdr:txBody>
    </cdr:sp>
  </cdr:relSizeAnchor>
  <cdr:relSizeAnchor xmlns:cdr="http://schemas.openxmlformats.org/drawingml/2006/chartDrawing">
    <cdr:from>
      <cdr:x>0.87629</cdr:x>
      <cdr:y>0.33544</cdr:y>
    </cdr:from>
    <cdr:to>
      <cdr:x>1</cdr:x>
      <cdr:y>0.53797</cdr:y>
    </cdr:to>
    <cdr:sp macro="" textlink="">
      <cdr:nvSpPr>
        <cdr:cNvPr id="10" name="TextBox 9">
          <a:extLst xmlns:a="http://schemas.openxmlformats.org/drawingml/2006/main">
            <a:ext uri="{FF2B5EF4-FFF2-40B4-BE49-F238E27FC236}">
              <a16:creationId xmlns:a16="http://schemas.microsoft.com/office/drawing/2014/main" id="{6B5B758F-622D-45D2-A252-FBF66BC3CF37}"/>
            </a:ext>
          </a:extLst>
        </cdr:cNvPr>
        <cdr:cNvSpPr txBox="1"/>
      </cdr:nvSpPr>
      <cdr:spPr>
        <a:xfrm xmlns:a="http://schemas.openxmlformats.org/drawingml/2006/main">
          <a:off x="6534150" y="15144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0.80155</cdr:x>
      <cdr:y>0.78059</cdr:y>
    </cdr:from>
    <cdr:to>
      <cdr:x>0.87887</cdr:x>
      <cdr:y>0.87342</cdr:y>
    </cdr:to>
    <cdr:sp macro="" textlink="">
      <cdr:nvSpPr>
        <cdr:cNvPr id="11" name="TextBox 10">
          <a:extLst xmlns:a="http://schemas.openxmlformats.org/drawingml/2006/main">
            <a:ext uri="{FF2B5EF4-FFF2-40B4-BE49-F238E27FC236}">
              <a16:creationId xmlns:a16="http://schemas.microsoft.com/office/drawing/2014/main" id="{86AB8285-3D45-48D6-B512-80CA8E9A2E0C}"/>
            </a:ext>
          </a:extLst>
        </cdr:cNvPr>
        <cdr:cNvSpPr txBox="1"/>
      </cdr:nvSpPr>
      <cdr:spPr>
        <a:xfrm xmlns:a="http://schemas.openxmlformats.org/drawingml/2006/main">
          <a:off x="5924550" y="3524250"/>
          <a:ext cx="571500" cy="419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0.78608</cdr:x>
      <cdr:y>0.80475</cdr:y>
    </cdr:from>
    <cdr:to>
      <cdr:x>0.84149</cdr:x>
      <cdr:y>0.87764</cdr:y>
    </cdr:to>
    <cdr:sp macro="" textlink="">
      <cdr:nvSpPr>
        <cdr:cNvPr id="12" name="TextBox 11">
          <a:extLst xmlns:a="http://schemas.openxmlformats.org/drawingml/2006/main">
            <a:ext uri="{FF2B5EF4-FFF2-40B4-BE49-F238E27FC236}">
              <a16:creationId xmlns:a16="http://schemas.microsoft.com/office/drawing/2014/main" id="{06D262E5-748F-40B3-BE5B-E344E4C2F52E}"/>
            </a:ext>
          </a:extLst>
        </cdr:cNvPr>
        <cdr:cNvSpPr txBox="1"/>
      </cdr:nvSpPr>
      <cdr:spPr>
        <a:xfrm xmlns:a="http://schemas.openxmlformats.org/drawingml/2006/main">
          <a:off x="5278625" y="2905125"/>
          <a:ext cx="372086" cy="2631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48%</a:t>
          </a:r>
        </a:p>
      </cdr:txBody>
    </cdr:sp>
  </cdr:relSizeAnchor>
  <cdr:relSizeAnchor xmlns:cdr="http://schemas.openxmlformats.org/drawingml/2006/chartDrawing">
    <cdr:from>
      <cdr:x>0.04505</cdr:x>
      <cdr:y>0</cdr:y>
    </cdr:from>
    <cdr:to>
      <cdr:x>0.91892</cdr:x>
      <cdr:y>0.08767</cdr:y>
    </cdr:to>
    <cdr:sp macro="" textlink="">
      <cdr:nvSpPr>
        <cdr:cNvPr id="2" name="TextBox 1">
          <a:extLst xmlns:a="http://schemas.openxmlformats.org/drawingml/2006/main">
            <a:ext uri="{FF2B5EF4-FFF2-40B4-BE49-F238E27FC236}">
              <a16:creationId xmlns:a16="http://schemas.microsoft.com/office/drawing/2014/main" id="{45E720D7-ECB9-493C-9B16-D3A6F02B99DE}"/>
            </a:ext>
          </a:extLst>
        </cdr:cNvPr>
        <cdr:cNvSpPr txBox="1"/>
      </cdr:nvSpPr>
      <cdr:spPr>
        <a:xfrm xmlns:a="http://schemas.openxmlformats.org/drawingml/2006/main">
          <a:off x="381042" y="0"/>
          <a:ext cx="7391367" cy="5238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a:solidFill>
                <a:srgbClr val="222268"/>
              </a:solidFill>
            </a:rPr>
            <a:t>Weaning Success Rate: Patients Admitted with Mechanical Ventilation and RRT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773"/>
          </a:xfrm>
          <a:prstGeom prst="rect">
            <a:avLst/>
          </a:prstGeom>
        </p:spPr>
        <p:txBody>
          <a:bodyPr vert="horz" lIns="91577" tIns="45789" rIns="91577" bIns="457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132" y="0"/>
            <a:ext cx="3043343" cy="465773"/>
          </a:xfrm>
          <a:prstGeom prst="rect">
            <a:avLst/>
          </a:prstGeom>
        </p:spPr>
        <p:txBody>
          <a:bodyPr vert="horz" lIns="91577" tIns="45789" rIns="91577" bIns="45789" rtlCol="0"/>
          <a:lstStyle>
            <a:lvl1pPr algn="r" fontAlgn="auto">
              <a:spcBef>
                <a:spcPts val="0"/>
              </a:spcBef>
              <a:spcAft>
                <a:spcPts val="0"/>
              </a:spcAft>
              <a:defRPr sz="1200">
                <a:latin typeface="+mn-lt"/>
              </a:defRPr>
            </a:lvl1pPr>
          </a:lstStyle>
          <a:p>
            <a:pPr>
              <a:defRPr/>
            </a:pPr>
            <a:fld id="{1137626D-0797-42EF-8A0A-23FA405531B0}" type="datetimeFigureOut">
              <a:rPr lang="en-US"/>
              <a:pPr>
                <a:defRPr/>
              </a:pPr>
              <a:t>6/24/2022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77" tIns="45789" rIns="91577" bIns="45789" rtlCol="0" anchor="ctr"/>
          <a:lstStyle/>
          <a:p>
            <a:pPr lvl="0"/>
            <a:endParaRPr lang="en-US" noProof="0"/>
          </a:p>
        </p:txBody>
      </p:sp>
      <p:sp>
        <p:nvSpPr>
          <p:cNvPr id="5" name="Notes Placeholder 4"/>
          <p:cNvSpPr>
            <a:spLocks noGrp="1"/>
          </p:cNvSpPr>
          <p:nvPr>
            <p:ph type="body" sz="quarter" idx="3"/>
          </p:nvPr>
        </p:nvSpPr>
        <p:spPr>
          <a:xfrm>
            <a:off x="702310" y="4422460"/>
            <a:ext cx="5618480" cy="4188778"/>
          </a:xfrm>
          <a:prstGeom prst="rect">
            <a:avLst/>
          </a:prstGeom>
        </p:spPr>
        <p:txBody>
          <a:bodyPr vert="horz" lIns="91577" tIns="45789" rIns="91577" bIns="457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1738"/>
            <a:ext cx="3043343" cy="465773"/>
          </a:xfrm>
          <a:prstGeom prst="rect">
            <a:avLst/>
          </a:prstGeom>
        </p:spPr>
        <p:txBody>
          <a:bodyPr vert="horz" lIns="91577" tIns="45789" rIns="91577" bIns="457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132" y="8841738"/>
            <a:ext cx="3043343" cy="465773"/>
          </a:xfrm>
          <a:prstGeom prst="rect">
            <a:avLst/>
          </a:prstGeom>
        </p:spPr>
        <p:txBody>
          <a:bodyPr vert="horz" lIns="91577" tIns="45789" rIns="91577" bIns="45789" rtlCol="0" anchor="b"/>
          <a:lstStyle>
            <a:lvl1pPr algn="r" fontAlgn="auto">
              <a:spcBef>
                <a:spcPts val="0"/>
              </a:spcBef>
              <a:spcAft>
                <a:spcPts val="0"/>
              </a:spcAft>
              <a:defRPr sz="1200">
                <a:latin typeface="+mn-lt"/>
              </a:defRPr>
            </a:lvl1pPr>
          </a:lstStyle>
          <a:p>
            <a:pPr>
              <a:defRPr/>
            </a:pPr>
            <a:fld id="{89F4FF04-F0BC-4329-AEE9-6FB30646A4C7}" type="slidenum">
              <a:rPr lang="en-US"/>
              <a:pPr>
                <a:defRPr/>
              </a:pPr>
              <a:t>‹#›</a:t>
            </a:fld>
            <a:endParaRPr lang="en-US"/>
          </a:p>
        </p:txBody>
      </p:sp>
    </p:spTree>
    <p:extLst>
      <p:ext uri="{BB962C8B-B14F-4D97-AF65-F5344CB8AC3E}">
        <p14:creationId xmlns:p14="http://schemas.microsoft.com/office/powerpoint/2010/main" val="1788487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1FAD9-3380-4F07-ADEA-45F25988C9E4}" type="slidenum">
              <a:rPr lang="en-US" smtClean="0"/>
              <a:t>1</a:t>
            </a:fld>
            <a:endParaRPr lang="en-US"/>
          </a:p>
        </p:txBody>
      </p:sp>
    </p:spTree>
    <p:extLst>
      <p:ext uri="{BB962C8B-B14F-4D97-AF65-F5344CB8AC3E}">
        <p14:creationId xmlns:p14="http://schemas.microsoft.com/office/powerpoint/2010/main" val="1304871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busy slide, but it is clear the patient population and weaning outcomes are remarkably stable over the last dozen years. The only variable that truly stands out is the percent of patients admitted with stage 2 pressure injuries. The obvious increase in pressure injuries on admission signifies higher patient acuity and resource utilization.</a:t>
            </a:r>
          </a:p>
        </p:txBody>
      </p:sp>
      <p:sp>
        <p:nvSpPr>
          <p:cNvPr id="4" name="Slide Number Placeholder 3"/>
          <p:cNvSpPr>
            <a:spLocks noGrp="1"/>
          </p:cNvSpPr>
          <p:nvPr>
            <p:ph type="sldNum" sz="quarter" idx="5"/>
          </p:nvPr>
        </p:nvSpPr>
        <p:spPr/>
        <p:txBody>
          <a:bodyPr/>
          <a:lstStyle/>
          <a:p>
            <a:pPr>
              <a:defRPr/>
            </a:pPr>
            <a:fld id="{89F4FF04-F0BC-4329-AEE9-6FB30646A4C7}" type="slidenum">
              <a:rPr lang="en-US" smtClean="0"/>
              <a:pPr>
                <a:defRPr/>
              </a:pPr>
              <a:t>16</a:t>
            </a:fld>
            <a:endParaRPr lang="en-US"/>
          </a:p>
        </p:txBody>
      </p:sp>
    </p:spTree>
    <p:extLst>
      <p:ext uri="{BB962C8B-B14F-4D97-AF65-F5344CB8AC3E}">
        <p14:creationId xmlns:p14="http://schemas.microsoft.com/office/powerpoint/2010/main" val="3320084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data from the last four years divided into patients with and without RRT on admission. The differences in the population are fairly clear, with the patients admitted with mechanical ventilation and RRT admitted with more alterations in skin integrity and somewhat longer LOS in the transferring acute care hospital. The differences in weaning outcome are not surprising given the additional organ system failure with its many accompanying management challenges.</a:t>
            </a:r>
          </a:p>
        </p:txBody>
      </p:sp>
      <p:sp>
        <p:nvSpPr>
          <p:cNvPr id="4" name="Slide Number Placeholder 3"/>
          <p:cNvSpPr>
            <a:spLocks noGrp="1"/>
          </p:cNvSpPr>
          <p:nvPr>
            <p:ph type="sldNum" sz="quarter" idx="5"/>
          </p:nvPr>
        </p:nvSpPr>
        <p:spPr/>
        <p:txBody>
          <a:bodyPr/>
          <a:lstStyle/>
          <a:p>
            <a:pPr>
              <a:defRPr/>
            </a:pPr>
            <a:fld id="{89F4FF04-F0BC-4329-AEE9-6FB30646A4C7}" type="slidenum">
              <a:rPr lang="en-US" smtClean="0"/>
              <a:pPr>
                <a:defRPr/>
              </a:pPr>
              <a:t>17</a:t>
            </a:fld>
            <a:endParaRPr lang="en-US"/>
          </a:p>
        </p:txBody>
      </p:sp>
    </p:spTree>
    <p:extLst>
      <p:ext uri="{BB962C8B-B14F-4D97-AF65-F5344CB8AC3E}">
        <p14:creationId xmlns:p14="http://schemas.microsoft.com/office/powerpoint/2010/main" val="148168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direction of the data is higher for each variable. The overall wean rate has increased despite a rise in the percent of patients admitted on RRT.</a:t>
            </a:r>
          </a:p>
        </p:txBody>
      </p:sp>
      <p:sp>
        <p:nvSpPr>
          <p:cNvPr id="4" name="Slide Number Placeholder 3"/>
          <p:cNvSpPr>
            <a:spLocks noGrp="1"/>
          </p:cNvSpPr>
          <p:nvPr>
            <p:ph type="sldNum" sz="quarter" idx="5"/>
          </p:nvPr>
        </p:nvSpPr>
        <p:spPr/>
        <p:txBody>
          <a:bodyPr/>
          <a:lstStyle/>
          <a:p>
            <a:pPr>
              <a:defRPr/>
            </a:pPr>
            <a:fld id="{89F4FF04-F0BC-4329-AEE9-6FB30646A4C7}" type="slidenum">
              <a:rPr lang="en-US" smtClean="0"/>
              <a:pPr>
                <a:defRPr/>
              </a:pPr>
              <a:t>18</a:t>
            </a:fld>
            <a:endParaRPr lang="en-US"/>
          </a:p>
        </p:txBody>
      </p:sp>
    </p:spTree>
    <p:extLst>
      <p:ext uri="{BB962C8B-B14F-4D97-AF65-F5344CB8AC3E}">
        <p14:creationId xmlns:p14="http://schemas.microsoft.com/office/powerpoint/2010/main" val="400873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direction of the data is lower. </a:t>
            </a:r>
          </a:p>
        </p:txBody>
      </p:sp>
      <p:sp>
        <p:nvSpPr>
          <p:cNvPr id="4" name="Slide Number Placeholder 3"/>
          <p:cNvSpPr>
            <a:spLocks noGrp="1"/>
          </p:cNvSpPr>
          <p:nvPr>
            <p:ph type="sldNum" sz="quarter" idx="5"/>
          </p:nvPr>
        </p:nvSpPr>
        <p:spPr/>
        <p:txBody>
          <a:bodyPr/>
          <a:lstStyle/>
          <a:p>
            <a:pPr>
              <a:defRPr/>
            </a:pPr>
            <a:fld id="{89F4FF04-F0BC-4329-AEE9-6FB30646A4C7}" type="slidenum">
              <a:rPr lang="en-US" smtClean="0"/>
              <a:pPr>
                <a:defRPr/>
              </a:pPr>
              <a:t>23</a:t>
            </a:fld>
            <a:endParaRPr lang="en-US"/>
          </a:p>
        </p:txBody>
      </p:sp>
    </p:spTree>
    <p:extLst>
      <p:ext uri="{BB962C8B-B14F-4D97-AF65-F5344CB8AC3E}">
        <p14:creationId xmlns:p14="http://schemas.microsoft.com/office/powerpoint/2010/main" val="2898488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4064" indent="-286179" eaLnBrk="0" hangingPunct="0">
              <a:defRPr>
                <a:solidFill>
                  <a:schemeClr val="tx1"/>
                </a:solidFill>
                <a:latin typeface="Arial" pitchFamily="34" charset="0"/>
              </a:defRPr>
            </a:lvl2pPr>
            <a:lvl3pPr marL="1144715" indent="-228943" eaLnBrk="0" hangingPunct="0">
              <a:defRPr>
                <a:solidFill>
                  <a:schemeClr val="tx1"/>
                </a:solidFill>
                <a:latin typeface="Arial" pitchFamily="34" charset="0"/>
              </a:defRPr>
            </a:lvl3pPr>
            <a:lvl4pPr marL="1602600" indent="-228943" eaLnBrk="0" hangingPunct="0">
              <a:defRPr>
                <a:solidFill>
                  <a:schemeClr val="tx1"/>
                </a:solidFill>
                <a:latin typeface="Arial" pitchFamily="34" charset="0"/>
              </a:defRPr>
            </a:lvl4pPr>
            <a:lvl5pPr marL="2060486" indent="-228943" eaLnBrk="0" hangingPunct="0">
              <a:defRPr>
                <a:solidFill>
                  <a:schemeClr val="tx1"/>
                </a:solidFill>
                <a:latin typeface="Arial" pitchFamily="34" charset="0"/>
              </a:defRPr>
            </a:lvl5pPr>
            <a:lvl6pPr marL="2518372" indent="-228943" eaLnBrk="0" fontAlgn="base" hangingPunct="0">
              <a:spcBef>
                <a:spcPct val="0"/>
              </a:spcBef>
              <a:spcAft>
                <a:spcPct val="0"/>
              </a:spcAft>
              <a:defRPr>
                <a:solidFill>
                  <a:schemeClr val="tx1"/>
                </a:solidFill>
                <a:latin typeface="Arial" pitchFamily="34" charset="0"/>
              </a:defRPr>
            </a:lvl6pPr>
            <a:lvl7pPr marL="2976258" indent="-228943" eaLnBrk="0" fontAlgn="base" hangingPunct="0">
              <a:spcBef>
                <a:spcPct val="0"/>
              </a:spcBef>
              <a:spcAft>
                <a:spcPct val="0"/>
              </a:spcAft>
              <a:defRPr>
                <a:solidFill>
                  <a:schemeClr val="tx1"/>
                </a:solidFill>
                <a:latin typeface="Arial" pitchFamily="34" charset="0"/>
              </a:defRPr>
            </a:lvl7pPr>
            <a:lvl8pPr marL="3434144" indent="-228943" eaLnBrk="0" fontAlgn="base" hangingPunct="0">
              <a:spcBef>
                <a:spcPct val="0"/>
              </a:spcBef>
              <a:spcAft>
                <a:spcPct val="0"/>
              </a:spcAft>
              <a:defRPr>
                <a:solidFill>
                  <a:schemeClr val="tx1"/>
                </a:solidFill>
                <a:latin typeface="Arial" pitchFamily="34" charset="0"/>
              </a:defRPr>
            </a:lvl8pPr>
            <a:lvl9pPr marL="3892029" indent="-22894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0E7F6B5-305C-4864-8B43-46CD63F47B99}" type="slidenum">
              <a:rPr lang="en-US" smtClean="0">
                <a:solidFill>
                  <a:srgbClr val="000000"/>
                </a:solidFill>
                <a:latin typeface="Times"/>
              </a:rPr>
              <a:pPr eaLnBrk="1" fontAlgn="base" hangingPunct="1">
                <a:spcBef>
                  <a:spcPct val="0"/>
                </a:spcBef>
                <a:spcAft>
                  <a:spcPct val="0"/>
                </a:spcAft>
              </a:pPr>
              <a:t>27</a:t>
            </a:fld>
            <a:endParaRPr lang="en-US">
              <a:solidFill>
                <a:srgbClr val="000000"/>
              </a:solidFill>
              <a:latin typeface="Times"/>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z="900" dirty="0">
              <a:solidFill>
                <a:srgbClr val="000000"/>
              </a:solidFill>
              <a:latin typeface="Monac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4064" indent="-286179" eaLnBrk="0" hangingPunct="0">
              <a:defRPr>
                <a:solidFill>
                  <a:schemeClr val="tx1"/>
                </a:solidFill>
                <a:latin typeface="Arial" pitchFamily="34" charset="0"/>
              </a:defRPr>
            </a:lvl2pPr>
            <a:lvl3pPr marL="1144715" indent="-228943" eaLnBrk="0" hangingPunct="0">
              <a:defRPr>
                <a:solidFill>
                  <a:schemeClr val="tx1"/>
                </a:solidFill>
                <a:latin typeface="Arial" pitchFamily="34" charset="0"/>
              </a:defRPr>
            </a:lvl3pPr>
            <a:lvl4pPr marL="1602600" indent="-228943" eaLnBrk="0" hangingPunct="0">
              <a:defRPr>
                <a:solidFill>
                  <a:schemeClr val="tx1"/>
                </a:solidFill>
                <a:latin typeface="Arial" pitchFamily="34" charset="0"/>
              </a:defRPr>
            </a:lvl4pPr>
            <a:lvl5pPr marL="2060486" indent="-228943" eaLnBrk="0" hangingPunct="0">
              <a:defRPr>
                <a:solidFill>
                  <a:schemeClr val="tx1"/>
                </a:solidFill>
                <a:latin typeface="Arial" pitchFamily="34" charset="0"/>
              </a:defRPr>
            </a:lvl5pPr>
            <a:lvl6pPr marL="2518372" indent="-228943" eaLnBrk="0" fontAlgn="base" hangingPunct="0">
              <a:spcBef>
                <a:spcPct val="0"/>
              </a:spcBef>
              <a:spcAft>
                <a:spcPct val="0"/>
              </a:spcAft>
              <a:defRPr>
                <a:solidFill>
                  <a:schemeClr val="tx1"/>
                </a:solidFill>
                <a:latin typeface="Arial" pitchFamily="34" charset="0"/>
              </a:defRPr>
            </a:lvl6pPr>
            <a:lvl7pPr marL="2976258" indent="-228943" eaLnBrk="0" fontAlgn="base" hangingPunct="0">
              <a:spcBef>
                <a:spcPct val="0"/>
              </a:spcBef>
              <a:spcAft>
                <a:spcPct val="0"/>
              </a:spcAft>
              <a:defRPr>
                <a:solidFill>
                  <a:schemeClr val="tx1"/>
                </a:solidFill>
                <a:latin typeface="Arial" pitchFamily="34" charset="0"/>
              </a:defRPr>
            </a:lvl7pPr>
            <a:lvl8pPr marL="3434144" indent="-228943" eaLnBrk="0" fontAlgn="base" hangingPunct="0">
              <a:spcBef>
                <a:spcPct val="0"/>
              </a:spcBef>
              <a:spcAft>
                <a:spcPct val="0"/>
              </a:spcAft>
              <a:defRPr>
                <a:solidFill>
                  <a:schemeClr val="tx1"/>
                </a:solidFill>
                <a:latin typeface="Arial" pitchFamily="34" charset="0"/>
              </a:defRPr>
            </a:lvl8pPr>
            <a:lvl9pPr marL="3892029" indent="-22894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0E7F6B5-305C-4864-8B43-46CD63F47B99}" type="slidenum">
              <a:rPr lang="en-US" smtClean="0">
                <a:solidFill>
                  <a:srgbClr val="000000"/>
                </a:solidFill>
                <a:latin typeface="Times"/>
              </a:rPr>
              <a:pPr eaLnBrk="1" fontAlgn="base" hangingPunct="1">
                <a:spcBef>
                  <a:spcPct val="0"/>
                </a:spcBef>
                <a:spcAft>
                  <a:spcPct val="0"/>
                </a:spcAft>
              </a:pPr>
              <a:t>2</a:t>
            </a:fld>
            <a:endParaRPr lang="en-US">
              <a:solidFill>
                <a:srgbClr val="000000"/>
              </a:solidFill>
              <a:latin typeface="Times"/>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400" dirty="0">
                <a:solidFill>
                  <a:srgbClr val="000000"/>
                </a:solidFill>
                <a:latin typeface="Arial" pitchFamily="34" charset="0"/>
              </a:rPr>
              <a:t>Barlow currently has three hospital facilities, representing Los Angeles, the San Fernando Valley and the San Gabriel Valley.  The current hospital facilities are located at Barlow Main campus next to Elysian Park near downtown Los Angeles, in Van Nuys within Valley Presbyterian Hospital (aka VPH), and in Whittier within Presbyterian Intercommunity Hospital (aka PIH). </a:t>
            </a:r>
            <a:endParaRPr lang="en-US" sz="900" dirty="0">
              <a:solidFill>
                <a:srgbClr val="000000"/>
              </a:solidFill>
              <a:latin typeface="Monac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23F689-171B-4B77-BC9F-F059BFF19AAD}" type="slidenum">
              <a:rPr lang="en-US" smtClean="0"/>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8AA963-4949-4D31-9BF4-32387B489F1A}" type="slidenum">
              <a:rPr lang="en-US" smtClean="0"/>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D59AA2-2C6E-40CE-8A89-F3E2B20D94BB}" type="slidenum">
              <a:rPr lang="en-US" smtClean="0"/>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9F4FF04-F0BC-4329-AEE9-6FB30646A4C7}"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Barlow Respiratory Hospital consistently weans more than 50% of patients each year with sustained median time to wean of less than two weeks.</a:t>
            </a:r>
          </a:p>
          <a:p>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89F4FF04-F0BC-4329-AEE9-6FB30646A4C7}"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illustration of weaning success rate of patients admitted with mechanical ventilation and RRT over five time periods. There is a gap in the data as unfortunately no RRT information was collected from 2001-2007.</a:t>
            </a:r>
          </a:p>
        </p:txBody>
      </p:sp>
      <p:sp>
        <p:nvSpPr>
          <p:cNvPr id="4" name="Slide Number Placeholder 3"/>
          <p:cNvSpPr>
            <a:spLocks noGrp="1"/>
          </p:cNvSpPr>
          <p:nvPr>
            <p:ph type="sldNum" sz="quarter" idx="5"/>
          </p:nvPr>
        </p:nvSpPr>
        <p:spPr/>
        <p:txBody>
          <a:bodyPr/>
          <a:lstStyle/>
          <a:p>
            <a:pPr>
              <a:defRPr/>
            </a:pPr>
            <a:fld id="{89F4FF04-F0BC-4329-AEE9-6FB30646A4C7}" type="slidenum">
              <a:rPr lang="en-US" smtClean="0"/>
              <a:pPr>
                <a:defRPr/>
              </a:pPr>
              <a:t>14</a:t>
            </a:fld>
            <a:endParaRPr lang="en-US"/>
          </a:p>
        </p:txBody>
      </p:sp>
    </p:spTree>
    <p:extLst>
      <p:ext uri="{BB962C8B-B14F-4D97-AF65-F5344CB8AC3E}">
        <p14:creationId xmlns:p14="http://schemas.microsoft.com/office/powerpoint/2010/main" val="170115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graphic illustration of the increased weaning success rate over five time periods accompanied by decreased mortality.</a:t>
            </a:r>
          </a:p>
        </p:txBody>
      </p:sp>
      <p:sp>
        <p:nvSpPr>
          <p:cNvPr id="4" name="Slide Number Placeholder 3"/>
          <p:cNvSpPr>
            <a:spLocks noGrp="1"/>
          </p:cNvSpPr>
          <p:nvPr>
            <p:ph type="sldNum" sz="quarter" idx="5"/>
          </p:nvPr>
        </p:nvSpPr>
        <p:spPr/>
        <p:txBody>
          <a:bodyPr/>
          <a:lstStyle/>
          <a:p>
            <a:pPr>
              <a:defRPr/>
            </a:pPr>
            <a:fld id="{89F4FF04-F0BC-4329-AEE9-6FB30646A4C7}" type="slidenum">
              <a:rPr lang="en-US" smtClean="0"/>
              <a:pPr>
                <a:defRPr/>
              </a:pPr>
              <a:t>15</a:t>
            </a:fld>
            <a:endParaRPr lang="en-US"/>
          </a:p>
        </p:txBody>
      </p:sp>
    </p:spTree>
    <p:extLst>
      <p:ext uri="{BB962C8B-B14F-4D97-AF65-F5344CB8AC3E}">
        <p14:creationId xmlns:p14="http://schemas.microsoft.com/office/powerpoint/2010/main" val="422314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F7337AD-48C9-48E3-B6F8-95FC4841A00A}" type="datetime1">
              <a:rPr lang="en-US"/>
              <a:pPr>
                <a:defRPr/>
              </a:pPr>
              <a:t>6/24/2022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A33854-259C-4D6C-A394-37F59ECC4BB6}" type="slidenum">
              <a:rPr lang="en-US"/>
              <a:pPr>
                <a:defRPr/>
              </a:pPr>
              <a:t>‹#›</a:t>
            </a:fld>
            <a:endParaRPr lang="en-US"/>
          </a:p>
        </p:txBody>
      </p:sp>
    </p:spTree>
    <p:extLst>
      <p:ext uri="{BB962C8B-B14F-4D97-AF65-F5344CB8AC3E}">
        <p14:creationId xmlns:p14="http://schemas.microsoft.com/office/powerpoint/2010/main" val="357479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E35D820-69E0-408E-954E-11C8F9A8AC27}" type="datetime1">
              <a:rPr lang="en-US"/>
              <a:pPr>
                <a:defRPr/>
              </a:pPr>
              <a:t>6/24/2022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8B7DBC-AE7D-41BE-9B22-3776BFA7E5DF}" type="slidenum">
              <a:rPr lang="en-US"/>
              <a:pPr>
                <a:defRPr/>
              </a:pPr>
              <a:t>‹#›</a:t>
            </a:fld>
            <a:endParaRPr lang="en-US"/>
          </a:p>
        </p:txBody>
      </p:sp>
    </p:spTree>
    <p:extLst>
      <p:ext uri="{BB962C8B-B14F-4D97-AF65-F5344CB8AC3E}">
        <p14:creationId xmlns:p14="http://schemas.microsoft.com/office/powerpoint/2010/main" val="325721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570961-A835-4A79-9C16-D20A793B3C4E}" type="datetime1">
              <a:rPr lang="en-US"/>
              <a:pPr>
                <a:defRPr/>
              </a:pPr>
              <a:t>6/24/2022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6B5EE4-6434-4CB2-B245-A43681C9FE02}" type="slidenum">
              <a:rPr lang="en-US"/>
              <a:pPr>
                <a:defRPr/>
              </a:pPr>
              <a:t>‹#›</a:t>
            </a:fld>
            <a:endParaRPr lang="en-US"/>
          </a:p>
        </p:txBody>
      </p:sp>
    </p:spTree>
    <p:extLst>
      <p:ext uri="{BB962C8B-B14F-4D97-AF65-F5344CB8AC3E}">
        <p14:creationId xmlns:p14="http://schemas.microsoft.com/office/powerpoint/2010/main" val="3222752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_1">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884BCB30-D132-47AF-87FF-7100CB856F53}"/>
              </a:ext>
            </a:extLst>
          </p:cNvPr>
          <p:cNvSpPr>
            <a:spLocks noGrp="1"/>
          </p:cNvSpPr>
          <p:nvPr>
            <p:ph type="body" sz="quarter" idx="11" hasCustomPrompt="1"/>
          </p:nvPr>
        </p:nvSpPr>
        <p:spPr>
          <a:xfrm>
            <a:off x="648449" y="3126856"/>
            <a:ext cx="5689600" cy="1111251"/>
          </a:xfrm>
        </p:spPr>
        <p:txBody>
          <a:bodyPr/>
          <a:lstStyle>
            <a:lvl1pPr marL="0" indent="0">
              <a:buNone/>
              <a:defRPr lang="en-US" sz="2800" kern="1200" dirty="0" smtClean="0">
                <a:solidFill>
                  <a:srgbClr val="003380"/>
                </a:solidFill>
                <a:latin typeface="Helvetica Neue Thin"/>
                <a:ea typeface="+mn-ea"/>
                <a:cs typeface="Helvetica Neue Thin"/>
              </a:defRPr>
            </a:lvl1pPr>
          </a:lstStyle>
          <a:p>
            <a:pPr lvl="0"/>
            <a:r>
              <a:rPr lang="en-US" dirty="0"/>
              <a:t>Put speaker name and credentials here.</a:t>
            </a:r>
          </a:p>
        </p:txBody>
      </p:sp>
      <p:sp>
        <p:nvSpPr>
          <p:cNvPr id="10" name="Text Placeholder 12">
            <a:extLst>
              <a:ext uri="{FF2B5EF4-FFF2-40B4-BE49-F238E27FC236}">
                <a16:creationId xmlns:a16="http://schemas.microsoft.com/office/drawing/2014/main" id="{B2AE2A01-5384-4385-A24E-1F92E3A21A5A}"/>
              </a:ext>
            </a:extLst>
          </p:cNvPr>
          <p:cNvSpPr>
            <a:spLocks noGrp="1"/>
          </p:cNvSpPr>
          <p:nvPr>
            <p:ph type="body" sz="quarter" idx="10" hasCustomPrompt="1"/>
          </p:nvPr>
        </p:nvSpPr>
        <p:spPr>
          <a:xfrm>
            <a:off x="648448" y="2196786"/>
            <a:ext cx="5954712" cy="867833"/>
          </a:xfrm>
        </p:spPr>
        <p:txBody>
          <a:bodyPr/>
          <a:lstStyle>
            <a:lvl1pPr marL="0" indent="0">
              <a:buNone/>
              <a:defRPr lang="en-US" sz="4000" b="1" i="0" kern="1200" dirty="0" smtClean="0">
                <a:solidFill>
                  <a:srgbClr val="003380"/>
                </a:solidFill>
                <a:latin typeface="Helvetica Neue"/>
                <a:ea typeface="+mj-ea"/>
                <a:cs typeface="Helvetica Neue"/>
              </a:defRPr>
            </a:lvl1pPr>
          </a:lstStyle>
          <a:p>
            <a:pPr lvl="0"/>
            <a:r>
              <a:rPr lang="en-US" dirty="0"/>
              <a:t>Put Session Title Here</a:t>
            </a:r>
          </a:p>
        </p:txBody>
      </p:sp>
    </p:spTree>
    <p:extLst>
      <p:ext uri="{BB962C8B-B14F-4D97-AF65-F5344CB8AC3E}">
        <p14:creationId xmlns:p14="http://schemas.microsoft.com/office/powerpoint/2010/main" val="251103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56CD862-D5AE-4A02-93C7-07ED358C6F79}" type="datetime1">
              <a:rPr lang="en-US"/>
              <a:pPr>
                <a:defRPr/>
              </a:pPr>
              <a:t>6/24/2022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AFF346-BE60-4E53-BE6B-83CED70AD571}" type="slidenum">
              <a:rPr lang="en-US"/>
              <a:pPr>
                <a:defRPr/>
              </a:pPr>
              <a:t>‹#›</a:t>
            </a:fld>
            <a:endParaRPr lang="en-US"/>
          </a:p>
        </p:txBody>
      </p:sp>
    </p:spTree>
    <p:extLst>
      <p:ext uri="{BB962C8B-B14F-4D97-AF65-F5344CB8AC3E}">
        <p14:creationId xmlns:p14="http://schemas.microsoft.com/office/powerpoint/2010/main" val="779931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3758BE5-CD72-442C-9E07-CD6C3575C6F4}" type="datetime1">
              <a:rPr lang="en-US"/>
              <a:pPr>
                <a:defRPr/>
              </a:pPr>
              <a:t>6/24/2022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5DD4A7-501C-41C6-8C7B-28526F89ACF9}" type="slidenum">
              <a:rPr lang="en-US"/>
              <a:pPr>
                <a:defRPr/>
              </a:pPr>
              <a:t>‹#›</a:t>
            </a:fld>
            <a:endParaRPr lang="en-US"/>
          </a:p>
        </p:txBody>
      </p:sp>
    </p:spTree>
    <p:extLst>
      <p:ext uri="{BB962C8B-B14F-4D97-AF65-F5344CB8AC3E}">
        <p14:creationId xmlns:p14="http://schemas.microsoft.com/office/powerpoint/2010/main" val="3091027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36D5C70-CE33-444B-B67A-6C0DC56BD518}" type="datetime1">
              <a:rPr lang="en-US"/>
              <a:pPr>
                <a:defRPr/>
              </a:pPr>
              <a:t>6/24/2022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8D741B-E18B-4538-9292-46DB003981BE}" type="slidenum">
              <a:rPr lang="en-US"/>
              <a:pPr>
                <a:defRPr/>
              </a:pPr>
              <a:t>‹#›</a:t>
            </a:fld>
            <a:endParaRPr lang="en-US"/>
          </a:p>
        </p:txBody>
      </p:sp>
    </p:spTree>
    <p:extLst>
      <p:ext uri="{BB962C8B-B14F-4D97-AF65-F5344CB8AC3E}">
        <p14:creationId xmlns:p14="http://schemas.microsoft.com/office/powerpoint/2010/main" val="2063279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026BBA5-D187-4272-9B83-B415995C274D}" type="datetime1">
              <a:rPr lang="en-US"/>
              <a:pPr>
                <a:defRPr/>
              </a:pPr>
              <a:t>6/24/2022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CC2374D-EBE0-491A-80C5-FF438435EB65}" type="slidenum">
              <a:rPr lang="en-US"/>
              <a:pPr>
                <a:defRPr/>
              </a:pPr>
              <a:t>‹#›</a:t>
            </a:fld>
            <a:endParaRPr lang="en-US"/>
          </a:p>
        </p:txBody>
      </p:sp>
    </p:spTree>
    <p:extLst>
      <p:ext uri="{BB962C8B-B14F-4D97-AF65-F5344CB8AC3E}">
        <p14:creationId xmlns:p14="http://schemas.microsoft.com/office/powerpoint/2010/main" val="216925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124F1B1-569F-431C-8067-9C42D6D65369}" type="datetime1">
              <a:rPr lang="en-US"/>
              <a:pPr>
                <a:defRPr/>
              </a:pPr>
              <a:t>6/24/2022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D61F95-7082-4C2A-8901-8BD66386A853}" type="slidenum">
              <a:rPr lang="en-US"/>
              <a:pPr>
                <a:defRPr/>
              </a:pPr>
              <a:t>‹#›</a:t>
            </a:fld>
            <a:endParaRPr lang="en-US"/>
          </a:p>
        </p:txBody>
      </p:sp>
    </p:spTree>
    <p:extLst>
      <p:ext uri="{BB962C8B-B14F-4D97-AF65-F5344CB8AC3E}">
        <p14:creationId xmlns:p14="http://schemas.microsoft.com/office/powerpoint/2010/main" val="273781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042791-B963-475E-AFEB-91A597D70CC9}" type="datetime1">
              <a:rPr lang="en-US"/>
              <a:pPr>
                <a:defRPr/>
              </a:pPr>
              <a:t>6/24/2022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A2A1A07-802E-43DE-BCF5-0FC67FCF4ED1}" type="slidenum">
              <a:rPr lang="en-US"/>
              <a:pPr>
                <a:defRPr/>
              </a:pPr>
              <a:t>‹#›</a:t>
            </a:fld>
            <a:endParaRPr lang="en-US"/>
          </a:p>
        </p:txBody>
      </p:sp>
    </p:spTree>
    <p:extLst>
      <p:ext uri="{BB962C8B-B14F-4D97-AF65-F5344CB8AC3E}">
        <p14:creationId xmlns:p14="http://schemas.microsoft.com/office/powerpoint/2010/main" val="118041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2D2C53-0A1B-48E8-A294-FF9A5C5365DC}" type="datetime1">
              <a:rPr lang="en-US"/>
              <a:pPr>
                <a:defRPr/>
              </a:pPr>
              <a:t>6/24/2022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2473C4-B9A0-4D00-BAED-A5482E9BF6B2}" type="slidenum">
              <a:rPr lang="en-US"/>
              <a:pPr>
                <a:defRPr/>
              </a:pPr>
              <a:t>‹#›</a:t>
            </a:fld>
            <a:endParaRPr lang="en-US"/>
          </a:p>
        </p:txBody>
      </p:sp>
    </p:spTree>
    <p:extLst>
      <p:ext uri="{BB962C8B-B14F-4D97-AF65-F5344CB8AC3E}">
        <p14:creationId xmlns:p14="http://schemas.microsoft.com/office/powerpoint/2010/main" val="26440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ADBC3E-E9E6-416C-BFA5-088D4522ABDF}" type="datetime1">
              <a:rPr lang="en-US"/>
              <a:pPr>
                <a:defRPr/>
              </a:pPr>
              <a:t>6/24/2022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F69C12-8B32-4A63-BD8F-6F3850FC0B6E}" type="slidenum">
              <a:rPr lang="en-US"/>
              <a:pPr>
                <a:defRPr/>
              </a:pPr>
              <a:t>‹#›</a:t>
            </a:fld>
            <a:endParaRPr lang="en-US"/>
          </a:p>
        </p:txBody>
      </p:sp>
    </p:spTree>
    <p:extLst>
      <p:ext uri="{BB962C8B-B14F-4D97-AF65-F5344CB8AC3E}">
        <p14:creationId xmlns:p14="http://schemas.microsoft.com/office/powerpoint/2010/main" val="26529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268E368-B177-4116-91F0-4FD4F7D0709A}" type="datetime1">
              <a:rPr lang="en-US"/>
              <a:pPr>
                <a:defRPr/>
              </a:pPr>
              <a:t>6/24/2022</a:t>
            </a:fld>
            <a:r>
              <a:rPr lang="en-US" dirty="0"/>
              <a:t>/</a:t>
            </a:r>
            <a:r>
              <a:rPr lang="en-US" dirty="0" err="1"/>
              <a:t>Villarruz</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6952E35-D678-4DC5-8A56-152A38E51C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 id="214748447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05099C-7FCF-FA40-AF5C-2A57F3F45BBC}"/>
              </a:ext>
            </a:extLst>
          </p:cNvPr>
          <p:cNvSpPr>
            <a:spLocks noGrp="1"/>
          </p:cNvSpPr>
          <p:nvPr>
            <p:ph type="body" sz="quarter" idx="11"/>
          </p:nvPr>
        </p:nvSpPr>
        <p:spPr>
          <a:xfrm>
            <a:off x="648449" y="2743200"/>
            <a:ext cx="3923551" cy="1981200"/>
          </a:xfrm>
        </p:spPr>
        <p:txBody>
          <a:bodyPr>
            <a:normAutofit fontScale="32500" lnSpcReduction="20000"/>
          </a:bodyPr>
          <a:lstStyle/>
          <a:p>
            <a:pPr>
              <a:lnSpc>
                <a:spcPct val="120000"/>
              </a:lnSpc>
              <a:spcBef>
                <a:spcPts val="0"/>
              </a:spcBef>
            </a:pPr>
            <a:r>
              <a:rPr lang="en-US" sz="8600" dirty="0">
                <a:latin typeface="Helvetica Neue"/>
              </a:rPr>
              <a:t>David R. Nelson, M.D.</a:t>
            </a:r>
            <a:endParaRPr lang="en-US" sz="8600" baseline="30000" dirty="0">
              <a:latin typeface="Helvetica Neue"/>
            </a:endParaRPr>
          </a:p>
          <a:p>
            <a:pPr>
              <a:lnSpc>
                <a:spcPct val="120000"/>
              </a:lnSpc>
              <a:spcBef>
                <a:spcPts val="0"/>
              </a:spcBef>
            </a:pPr>
            <a:r>
              <a:rPr lang="en-US" sz="5500" dirty="0"/>
              <a:t>Medical Director</a:t>
            </a:r>
          </a:p>
          <a:p>
            <a:pPr>
              <a:lnSpc>
                <a:spcPct val="120000"/>
              </a:lnSpc>
              <a:spcBef>
                <a:spcPts val="0"/>
              </a:spcBef>
            </a:pPr>
            <a:endParaRPr lang="en-US" sz="4650" dirty="0"/>
          </a:p>
          <a:p>
            <a:pPr>
              <a:lnSpc>
                <a:spcPct val="120000"/>
              </a:lnSpc>
              <a:spcBef>
                <a:spcPts val="0"/>
              </a:spcBef>
            </a:pPr>
            <a:r>
              <a:rPr lang="en-US" sz="5500" dirty="0"/>
              <a:t>Barlow Respiratory Hospital </a:t>
            </a:r>
          </a:p>
          <a:p>
            <a:pPr>
              <a:lnSpc>
                <a:spcPct val="120000"/>
              </a:lnSpc>
              <a:spcBef>
                <a:spcPts val="0"/>
              </a:spcBef>
            </a:pPr>
            <a:r>
              <a:rPr lang="en-US" sz="5500" dirty="0"/>
              <a:t>2000 Stadium Way</a:t>
            </a:r>
          </a:p>
          <a:p>
            <a:pPr>
              <a:lnSpc>
                <a:spcPct val="120000"/>
              </a:lnSpc>
              <a:spcBef>
                <a:spcPts val="0"/>
              </a:spcBef>
            </a:pPr>
            <a:r>
              <a:rPr lang="en-US" sz="5500" dirty="0"/>
              <a:t>Los Angeles, CA 90026</a:t>
            </a:r>
          </a:p>
          <a:p>
            <a:endParaRPr lang="en-US" dirty="0"/>
          </a:p>
        </p:txBody>
      </p:sp>
      <p:pic>
        <p:nvPicPr>
          <p:cNvPr id="4" name="Picture 2" descr="BARLOW Logo 2018 greyscale">
            <a:extLst>
              <a:ext uri="{FF2B5EF4-FFF2-40B4-BE49-F238E27FC236}">
                <a16:creationId xmlns:a16="http://schemas.microsoft.com/office/drawing/2014/main" id="{EBE04630-C5EA-C543-9ADF-F5CF8F2AE81B}"/>
              </a:ext>
            </a:extLst>
          </p:cNvPr>
          <p:cNvPicPr>
            <a:picLocks noChangeAspect="1" noChangeArrowheads="1"/>
          </p:cNvPicPr>
          <p:nvPr/>
        </p:nvPicPr>
        <p:blipFill>
          <a:blip r:embed="rId3" cstate="print"/>
          <a:stretch>
            <a:fillRect/>
          </a:stretch>
        </p:blipFill>
        <p:spPr bwMode="auto">
          <a:xfrm>
            <a:off x="575422" y="5029201"/>
            <a:ext cx="2624978" cy="1295399"/>
          </a:xfrm>
          <a:prstGeom prst="rect">
            <a:avLst/>
          </a:prstGeom>
          <a:noFill/>
          <a:ln w="9525">
            <a:noFill/>
            <a:miter lim="800000"/>
            <a:headEnd/>
            <a:tailEnd/>
          </a:ln>
        </p:spPr>
      </p:pic>
      <p:sp>
        <p:nvSpPr>
          <p:cNvPr id="6" name="Text Placeholder 5">
            <a:extLst>
              <a:ext uri="{FF2B5EF4-FFF2-40B4-BE49-F238E27FC236}">
                <a16:creationId xmlns:a16="http://schemas.microsoft.com/office/drawing/2014/main" id="{613C6440-BD22-40E5-B06A-54DB2130FD29}"/>
              </a:ext>
            </a:extLst>
          </p:cNvPr>
          <p:cNvSpPr>
            <a:spLocks noGrp="1"/>
          </p:cNvSpPr>
          <p:nvPr>
            <p:ph type="body" sz="quarter" idx="10"/>
          </p:nvPr>
        </p:nvSpPr>
        <p:spPr>
          <a:xfrm>
            <a:off x="575423" y="381000"/>
            <a:ext cx="8111377" cy="1447800"/>
          </a:xfrm>
        </p:spPr>
        <p:txBody>
          <a:bodyPr/>
          <a:lstStyle/>
          <a:p>
            <a:r>
              <a:rPr lang="en-US" sz="3600" dirty="0">
                <a:latin typeface="Arial" panose="020B0604020202020204" pitchFamily="34" charset="0"/>
                <a:cs typeface="Arial" panose="020B0604020202020204" pitchFamily="34" charset="0"/>
              </a:rPr>
              <a:t>Post-ICU Mechanical Ventilation: Weaning Outcomes in the Setting of Renal Replacement Therapy</a:t>
            </a:r>
          </a:p>
        </p:txBody>
      </p:sp>
      <p:pic>
        <p:nvPicPr>
          <p:cNvPr id="5" name="Picture 4">
            <a:extLst>
              <a:ext uri="{FF2B5EF4-FFF2-40B4-BE49-F238E27FC236}">
                <a16:creationId xmlns:a16="http://schemas.microsoft.com/office/drawing/2014/main" id="{A6006AC3-AE4B-42C1-9359-50953C53D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973" y="2173549"/>
            <a:ext cx="2853578" cy="4303451"/>
          </a:xfrm>
          <a:prstGeom prst="rect">
            <a:avLst/>
          </a:prstGeom>
        </p:spPr>
      </p:pic>
    </p:spTree>
    <p:extLst>
      <p:ext uri="{BB962C8B-B14F-4D97-AF65-F5344CB8AC3E}">
        <p14:creationId xmlns:p14="http://schemas.microsoft.com/office/powerpoint/2010/main" val="95024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9650-35DB-4525-B592-38A643B5F2FE}"/>
              </a:ext>
            </a:extLst>
          </p:cNvPr>
          <p:cNvSpPr>
            <a:spLocks noGrp="1"/>
          </p:cNvSpPr>
          <p:nvPr>
            <p:ph type="title"/>
          </p:nvPr>
        </p:nvSpPr>
        <p:spPr>
          <a:xfrm>
            <a:off x="0" y="0"/>
            <a:ext cx="9144000" cy="1417638"/>
          </a:xfrm>
          <a:solidFill>
            <a:srgbClr val="002060"/>
          </a:solidFill>
        </p:spPr>
        <p:txBody>
          <a:bodyPr/>
          <a:lstStyle/>
          <a:p>
            <a:pPr algn="l"/>
            <a:r>
              <a:rPr lang="en-US" sz="3200" b="1" dirty="0">
                <a:solidFill>
                  <a:schemeClr val="bg1"/>
                </a:solidFill>
              </a:rPr>
              <a:t>  </a:t>
            </a:r>
            <a:r>
              <a:rPr lang="en-US" sz="4000" b="1" dirty="0">
                <a:solidFill>
                  <a:schemeClr val="bg1"/>
                </a:solidFill>
                <a:latin typeface="Arial" panose="020B0604020202020204" pitchFamily="34" charset="0"/>
                <a:cs typeface="Arial" panose="020B0604020202020204" pitchFamily="34" charset="0"/>
              </a:rPr>
              <a:t>Renal Replacement Therapy (RRT)</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  Basic Principles</a:t>
            </a:r>
          </a:p>
        </p:txBody>
      </p:sp>
      <p:sp>
        <p:nvSpPr>
          <p:cNvPr id="3" name="Content Placeholder 2">
            <a:extLst>
              <a:ext uri="{FF2B5EF4-FFF2-40B4-BE49-F238E27FC236}">
                <a16:creationId xmlns:a16="http://schemas.microsoft.com/office/drawing/2014/main" id="{CE18DE08-95AE-4C6B-9C52-EEA80A9FE7AA}"/>
              </a:ext>
            </a:extLst>
          </p:cNvPr>
          <p:cNvSpPr>
            <a:spLocks noGrp="1"/>
          </p:cNvSpPr>
          <p:nvPr>
            <p:ph idx="1"/>
          </p:nvPr>
        </p:nvSpPr>
        <p:spPr/>
        <p:txBody>
          <a:bodyPr/>
          <a:lstStyle/>
          <a:p>
            <a:r>
              <a:rPr lang="en-US" sz="2400" dirty="0"/>
              <a:t>Dialysis removes and balances water, electrolytes, and organic solutes</a:t>
            </a:r>
          </a:p>
          <a:p>
            <a:r>
              <a:rPr lang="en-US" sz="2400" dirty="0"/>
              <a:t>Solute removal in dialysis occurs in two ways:</a:t>
            </a:r>
          </a:p>
          <a:p>
            <a:pPr lvl="1"/>
            <a:r>
              <a:rPr lang="en-US" sz="2000" b="1" dirty="0"/>
              <a:t>Passive diffusion </a:t>
            </a:r>
            <a:r>
              <a:rPr lang="en-US" sz="2000" dirty="0"/>
              <a:t>down a concentration gradient from the plasma into the dialysis fluid</a:t>
            </a:r>
          </a:p>
          <a:p>
            <a:pPr lvl="1"/>
            <a:r>
              <a:rPr lang="en-US" sz="2000" b="1" dirty="0"/>
              <a:t>Convection</a:t>
            </a:r>
            <a:r>
              <a:rPr lang="en-US" sz="2000" dirty="0"/>
              <a:t> or ultrafiltration of plasma water across the membrane of the hemofilter</a:t>
            </a:r>
          </a:p>
          <a:p>
            <a:pPr lvl="1"/>
            <a:r>
              <a:rPr lang="en-US" sz="2000" dirty="0"/>
              <a:t>Intermittent (conventional) hemodialysis utilizes both passive diffusion and convection</a:t>
            </a:r>
          </a:p>
          <a:p>
            <a:pPr lvl="1"/>
            <a:r>
              <a:rPr lang="en-US" sz="2000" dirty="0"/>
              <a:t>Continuous renal replacement therapy (CRRT) utilizes only convection, with no exposure of the plasma to dialysis fluid</a:t>
            </a:r>
          </a:p>
        </p:txBody>
      </p:sp>
      <p:sp>
        <p:nvSpPr>
          <p:cNvPr id="4" name="Slide Number Placeholder 3">
            <a:extLst>
              <a:ext uri="{FF2B5EF4-FFF2-40B4-BE49-F238E27FC236}">
                <a16:creationId xmlns:a16="http://schemas.microsoft.com/office/drawing/2014/main" id="{4B7713EE-E111-4027-B555-6109F1DD801A}"/>
              </a:ext>
            </a:extLst>
          </p:cNvPr>
          <p:cNvSpPr>
            <a:spLocks noGrp="1"/>
          </p:cNvSpPr>
          <p:nvPr>
            <p:ph type="sldNum" sz="quarter" idx="12"/>
          </p:nvPr>
        </p:nvSpPr>
        <p:spPr/>
        <p:txBody>
          <a:bodyPr/>
          <a:lstStyle/>
          <a:p>
            <a:pPr>
              <a:defRPr/>
            </a:pPr>
            <a:fld id="{87AFF346-BE60-4E53-BE6B-83CED70AD571}" type="slidenum">
              <a:rPr lang="en-US" smtClean="0"/>
              <a:pPr>
                <a:defRPr/>
              </a:pPr>
              <a:t>10</a:t>
            </a:fld>
            <a:endParaRPr lang="en-US"/>
          </a:p>
        </p:txBody>
      </p:sp>
    </p:spTree>
    <p:extLst>
      <p:ext uri="{BB962C8B-B14F-4D97-AF65-F5344CB8AC3E}">
        <p14:creationId xmlns:p14="http://schemas.microsoft.com/office/powerpoint/2010/main" val="190889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55CD0-E0CC-4E7C-9842-062470ED77BA}"/>
              </a:ext>
            </a:extLst>
          </p:cNvPr>
          <p:cNvSpPr>
            <a:spLocks noGrp="1"/>
          </p:cNvSpPr>
          <p:nvPr>
            <p:ph type="title"/>
          </p:nvPr>
        </p:nvSpPr>
        <p:spPr>
          <a:xfrm>
            <a:off x="0" y="0"/>
            <a:ext cx="9144000" cy="1417638"/>
          </a:xfrm>
          <a:solidFill>
            <a:srgbClr val="002060"/>
          </a:solidFill>
        </p:spPr>
        <p:txBody>
          <a:bodyPr/>
          <a:lstStyle/>
          <a:p>
            <a:pPr algn="l"/>
            <a:r>
              <a:rPr lang="en-US" sz="4000" b="1" dirty="0">
                <a:solidFill>
                  <a:schemeClr val="bg1"/>
                </a:solidFill>
                <a:latin typeface="Arial" panose="020B0604020202020204" pitchFamily="34" charset="0"/>
                <a:cs typeface="Arial" panose="020B0604020202020204" pitchFamily="34" charset="0"/>
              </a:rPr>
              <a:t>Intermittent Hemodialysis</a:t>
            </a:r>
          </a:p>
        </p:txBody>
      </p:sp>
      <p:sp>
        <p:nvSpPr>
          <p:cNvPr id="3" name="Content Placeholder 2">
            <a:extLst>
              <a:ext uri="{FF2B5EF4-FFF2-40B4-BE49-F238E27FC236}">
                <a16:creationId xmlns:a16="http://schemas.microsoft.com/office/drawing/2014/main" id="{C1718629-A4A1-498D-8334-922D6BBA21D9}"/>
              </a:ext>
            </a:extLst>
          </p:cNvPr>
          <p:cNvSpPr>
            <a:spLocks noGrp="1"/>
          </p:cNvSpPr>
          <p:nvPr>
            <p:ph idx="1"/>
          </p:nvPr>
        </p:nvSpPr>
        <p:spPr/>
        <p:txBody>
          <a:bodyPr/>
          <a:lstStyle/>
          <a:p>
            <a:r>
              <a:rPr lang="en-US" sz="2600" dirty="0"/>
              <a:t>Blood and dialysis fluid move rapidly in opposite directions through the dialyzer</a:t>
            </a:r>
          </a:p>
          <a:p>
            <a:r>
              <a:rPr lang="en-US" sz="2600" dirty="0"/>
              <a:t>Solutes move passively through the dialysis membrane from the high concentration in the plasma into the lower concentration in the dialysis fluid</a:t>
            </a:r>
          </a:p>
          <a:p>
            <a:r>
              <a:rPr lang="en-US" sz="2600" dirty="0"/>
              <a:t>Constant supply of fresh blood flow and fresh dialysis fluid maximizes the rate of diffusive loss</a:t>
            </a:r>
          </a:p>
          <a:p>
            <a:r>
              <a:rPr lang="en-US" sz="2600" dirty="0"/>
              <a:t>Fluid loss can be maximized by increasing the transmembrane pressure gradient</a:t>
            </a:r>
          </a:p>
        </p:txBody>
      </p:sp>
      <p:sp>
        <p:nvSpPr>
          <p:cNvPr id="4" name="Slide Number Placeholder 3">
            <a:extLst>
              <a:ext uri="{FF2B5EF4-FFF2-40B4-BE49-F238E27FC236}">
                <a16:creationId xmlns:a16="http://schemas.microsoft.com/office/drawing/2014/main" id="{45926593-328E-4B56-AB20-264829990643}"/>
              </a:ext>
            </a:extLst>
          </p:cNvPr>
          <p:cNvSpPr>
            <a:spLocks noGrp="1"/>
          </p:cNvSpPr>
          <p:nvPr>
            <p:ph type="sldNum" sz="quarter" idx="12"/>
          </p:nvPr>
        </p:nvSpPr>
        <p:spPr/>
        <p:txBody>
          <a:bodyPr/>
          <a:lstStyle/>
          <a:p>
            <a:pPr>
              <a:defRPr/>
            </a:pPr>
            <a:fld id="{87AFF346-BE60-4E53-BE6B-83CED70AD571}" type="slidenum">
              <a:rPr lang="en-US" smtClean="0"/>
              <a:pPr>
                <a:defRPr/>
              </a:pPr>
              <a:t>11</a:t>
            </a:fld>
            <a:endParaRPr lang="en-US"/>
          </a:p>
        </p:txBody>
      </p:sp>
    </p:spTree>
    <p:extLst>
      <p:ext uri="{BB962C8B-B14F-4D97-AF65-F5344CB8AC3E}">
        <p14:creationId xmlns:p14="http://schemas.microsoft.com/office/powerpoint/2010/main" val="207465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ECDFA-FDF5-4469-A85A-3621AC3113C5}"/>
              </a:ext>
            </a:extLst>
          </p:cNvPr>
          <p:cNvSpPr>
            <a:spLocks noGrp="1"/>
          </p:cNvSpPr>
          <p:nvPr>
            <p:ph type="title"/>
          </p:nvPr>
        </p:nvSpPr>
        <p:spPr>
          <a:xfrm>
            <a:off x="-76200" y="0"/>
            <a:ext cx="9220200" cy="1417638"/>
          </a:xfrm>
          <a:solidFill>
            <a:srgbClr val="002060"/>
          </a:solidFill>
        </p:spPr>
        <p:txBody>
          <a:bodyPr/>
          <a:lstStyle/>
          <a:p>
            <a:pPr algn="l"/>
            <a:r>
              <a:rPr lang="en-US" sz="4000" b="1" dirty="0">
                <a:solidFill>
                  <a:schemeClr val="bg1"/>
                </a:solidFill>
                <a:latin typeface="Arial" panose="020B0604020202020204" pitchFamily="34" charset="0"/>
                <a:cs typeface="Arial" panose="020B0604020202020204" pitchFamily="34" charset="0"/>
              </a:rPr>
              <a:t>  Continuous Renal Replacement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  Therapy</a:t>
            </a:r>
          </a:p>
        </p:txBody>
      </p:sp>
      <p:sp>
        <p:nvSpPr>
          <p:cNvPr id="3" name="Content Placeholder 2">
            <a:extLst>
              <a:ext uri="{FF2B5EF4-FFF2-40B4-BE49-F238E27FC236}">
                <a16:creationId xmlns:a16="http://schemas.microsoft.com/office/drawing/2014/main" id="{85FA5221-32F7-43D2-B869-234AB60E1E00}"/>
              </a:ext>
            </a:extLst>
          </p:cNvPr>
          <p:cNvSpPr>
            <a:spLocks noGrp="1"/>
          </p:cNvSpPr>
          <p:nvPr>
            <p:ph idx="1"/>
          </p:nvPr>
        </p:nvSpPr>
        <p:spPr/>
        <p:txBody>
          <a:bodyPr/>
          <a:lstStyle/>
          <a:p>
            <a:r>
              <a:rPr lang="en-US" dirty="0"/>
              <a:t>All solute removal occurs by convection</a:t>
            </a:r>
          </a:p>
          <a:p>
            <a:r>
              <a:rPr lang="en-US" dirty="0"/>
              <a:t>No osmotic gradient is created within the dialyzer</a:t>
            </a:r>
          </a:p>
          <a:p>
            <a:r>
              <a:rPr lang="en-US" dirty="0"/>
              <a:t>Therefore no osmotic gradient is created within the plasma to drive extracellular fluid intra-cellularly</a:t>
            </a:r>
          </a:p>
          <a:p>
            <a:r>
              <a:rPr lang="en-US" dirty="0"/>
              <a:t>The relative preservation of intravascular volume minimizes risk for hypotension</a:t>
            </a:r>
          </a:p>
        </p:txBody>
      </p:sp>
      <p:sp>
        <p:nvSpPr>
          <p:cNvPr id="4" name="Slide Number Placeholder 3">
            <a:extLst>
              <a:ext uri="{FF2B5EF4-FFF2-40B4-BE49-F238E27FC236}">
                <a16:creationId xmlns:a16="http://schemas.microsoft.com/office/drawing/2014/main" id="{8A13E0D4-CCDC-461A-8BDD-2C7331BAEA88}"/>
              </a:ext>
            </a:extLst>
          </p:cNvPr>
          <p:cNvSpPr>
            <a:spLocks noGrp="1"/>
          </p:cNvSpPr>
          <p:nvPr>
            <p:ph type="sldNum" sz="quarter" idx="12"/>
          </p:nvPr>
        </p:nvSpPr>
        <p:spPr/>
        <p:txBody>
          <a:bodyPr/>
          <a:lstStyle/>
          <a:p>
            <a:pPr>
              <a:defRPr/>
            </a:pPr>
            <a:fld id="{87AFF346-BE60-4E53-BE6B-83CED70AD571}" type="slidenum">
              <a:rPr lang="en-US" smtClean="0"/>
              <a:pPr>
                <a:defRPr/>
              </a:pPr>
              <a:t>12</a:t>
            </a:fld>
            <a:endParaRPr lang="en-US"/>
          </a:p>
        </p:txBody>
      </p:sp>
    </p:spTree>
    <p:extLst>
      <p:ext uri="{BB962C8B-B14F-4D97-AF65-F5344CB8AC3E}">
        <p14:creationId xmlns:p14="http://schemas.microsoft.com/office/powerpoint/2010/main" val="36599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2D9F2-58B9-4A8C-AD83-321338D56EC0}"/>
              </a:ext>
            </a:extLst>
          </p:cNvPr>
          <p:cNvSpPr>
            <a:spLocks noGrp="1"/>
          </p:cNvSpPr>
          <p:nvPr>
            <p:ph type="title"/>
          </p:nvPr>
        </p:nvSpPr>
        <p:spPr>
          <a:xfrm>
            <a:off x="0" y="0"/>
            <a:ext cx="9144000" cy="1417638"/>
          </a:xfrm>
          <a:solidFill>
            <a:srgbClr val="002060"/>
          </a:solidFill>
        </p:spPr>
        <p:txBody>
          <a:bodyPr/>
          <a:lstStyle/>
          <a:p>
            <a:pPr algn="l"/>
            <a:r>
              <a:rPr lang="en-US" sz="4000" b="1" dirty="0">
                <a:solidFill>
                  <a:schemeClr val="bg1"/>
                </a:solidFill>
                <a:latin typeface="Arial" panose="020B0604020202020204" pitchFamily="34" charset="0"/>
                <a:cs typeface="Arial" panose="020B0604020202020204" pitchFamily="34" charset="0"/>
              </a:rPr>
              <a:t>RRT Practices at Barlow</a:t>
            </a:r>
          </a:p>
        </p:txBody>
      </p:sp>
      <p:sp>
        <p:nvSpPr>
          <p:cNvPr id="3" name="Content Placeholder 2">
            <a:extLst>
              <a:ext uri="{FF2B5EF4-FFF2-40B4-BE49-F238E27FC236}">
                <a16:creationId xmlns:a16="http://schemas.microsoft.com/office/drawing/2014/main" id="{C0C4C00B-2661-466A-B3C5-D0FE58E03EA7}"/>
              </a:ext>
            </a:extLst>
          </p:cNvPr>
          <p:cNvSpPr>
            <a:spLocks noGrp="1"/>
          </p:cNvSpPr>
          <p:nvPr>
            <p:ph idx="1"/>
          </p:nvPr>
        </p:nvSpPr>
        <p:spPr>
          <a:xfrm>
            <a:off x="0" y="1417638"/>
            <a:ext cx="9144000" cy="5440362"/>
          </a:xfrm>
          <a:solidFill>
            <a:schemeClr val="accent1">
              <a:lumMod val="20000"/>
              <a:lumOff val="80000"/>
            </a:schemeClr>
          </a:solidFill>
        </p:spPr>
        <p:txBody>
          <a:bodyPr/>
          <a:lstStyle/>
          <a:p>
            <a:endParaRPr lang="en-US" sz="3600" dirty="0"/>
          </a:p>
          <a:p>
            <a:r>
              <a:rPr lang="en-US" sz="3600" dirty="0"/>
              <a:t>Bedside intermittent (traditional) hemodialysis</a:t>
            </a:r>
          </a:p>
          <a:p>
            <a:r>
              <a:rPr lang="en-US" sz="3600" dirty="0"/>
              <a:t>No CRRT</a:t>
            </a:r>
          </a:p>
          <a:p>
            <a:r>
              <a:rPr lang="en-US" sz="3600" dirty="0"/>
              <a:t>MWF or Tu-Th-S schedule</a:t>
            </a:r>
          </a:p>
          <a:p>
            <a:r>
              <a:rPr lang="en-US" sz="3600" dirty="0"/>
              <a:t>Often prime the system with 25% albumin instead of normal saline</a:t>
            </a:r>
          </a:p>
        </p:txBody>
      </p:sp>
      <p:sp>
        <p:nvSpPr>
          <p:cNvPr id="4" name="Slide Number Placeholder 3">
            <a:extLst>
              <a:ext uri="{FF2B5EF4-FFF2-40B4-BE49-F238E27FC236}">
                <a16:creationId xmlns:a16="http://schemas.microsoft.com/office/drawing/2014/main" id="{FA399B9C-AA59-4F23-AC84-62A93E697E35}"/>
              </a:ext>
            </a:extLst>
          </p:cNvPr>
          <p:cNvSpPr>
            <a:spLocks noGrp="1"/>
          </p:cNvSpPr>
          <p:nvPr>
            <p:ph type="sldNum" sz="quarter" idx="12"/>
          </p:nvPr>
        </p:nvSpPr>
        <p:spPr/>
        <p:txBody>
          <a:bodyPr/>
          <a:lstStyle/>
          <a:p>
            <a:pPr>
              <a:defRPr/>
            </a:pPr>
            <a:fld id="{87AFF346-BE60-4E53-BE6B-83CED70AD571}" type="slidenum">
              <a:rPr lang="en-US" smtClean="0"/>
              <a:pPr>
                <a:defRPr/>
              </a:pPr>
              <a:t>13</a:t>
            </a:fld>
            <a:endParaRPr lang="en-US"/>
          </a:p>
        </p:txBody>
      </p:sp>
    </p:spTree>
    <p:extLst>
      <p:ext uri="{BB962C8B-B14F-4D97-AF65-F5344CB8AC3E}">
        <p14:creationId xmlns:p14="http://schemas.microsoft.com/office/powerpoint/2010/main" val="51983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70B3B3-62B7-43D3-996C-9AC94B521B73}"/>
              </a:ext>
            </a:extLst>
          </p:cNvPr>
          <p:cNvSpPr>
            <a:spLocks noGrp="1"/>
          </p:cNvSpPr>
          <p:nvPr>
            <p:ph type="sldNum" sz="quarter" idx="12"/>
          </p:nvPr>
        </p:nvSpPr>
        <p:spPr/>
        <p:txBody>
          <a:bodyPr/>
          <a:lstStyle/>
          <a:p>
            <a:pPr>
              <a:defRPr/>
            </a:pPr>
            <a:fld id="{87AFF346-BE60-4E53-BE6B-83CED70AD571}" type="slidenum">
              <a:rPr lang="en-US" smtClean="0"/>
              <a:pPr>
                <a:defRPr/>
              </a:pPr>
              <a:t>14</a:t>
            </a:fld>
            <a:endParaRPr lang="en-US"/>
          </a:p>
        </p:txBody>
      </p:sp>
      <p:graphicFrame>
        <p:nvGraphicFramePr>
          <p:cNvPr id="7" name="Content Placeholder 6">
            <a:extLst>
              <a:ext uri="{FF2B5EF4-FFF2-40B4-BE49-F238E27FC236}">
                <a16:creationId xmlns:a16="http://schemas.microsoft.com/office/drawing/2014/main" id="{DD0FF946-132D-4EA1-95C1-7D4122ADC12B}"/>
              </a:ext>
            </a:extLst>
          </p:cNvPr>
          <p:cNvGraphicFramePr>
            <a:graphicFrameLocks noGrp="1"/>
          </p:cNvGraphicFramePr>
          <p:nvPr>
            <p:ph idx="1"/>
            <p:extLst>
              <p:ext uri="{D42A27DB-BD31-4B8C-83A1-F6EECF244321}">
                <p14:modId xmlns:p14="http://schemas.microsoft.com/office/powerpoint/2010/main" val="3484624923"/>
              </p:ext>
            </p:extLst>
          </p:nvPr>
        </p:nvGraphicFramePr>
        <p:xfrm>
          <a:off x="342900" y="563562"/>
          <a:ext cx="8458200" cy="5975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2805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0DB2C9-DB13-4F3A-B6BD-5D6DD7E31CA9}"/>
              </a:ext>
            </a:extLst>
          </p:cNvPr>
          <p:cNvSpPr>
            <a:spLocks noGrp="1"/>
          </p:cNvSpPr>
          <p:nvPr>
            <p:ph type="sldNum" sz="quarter" idx="12"/>
          </p:nvPr>
        </p:nvSpPr>
        <p:spPr/>
        <p:txBody>
          <a:bodyPr/>
          <a:lstStyle/>
          <a:p>
            <a:pPr>
              <a:defRPr/>
            </a:pPr>
            <a:fld id="{87AFF346-BE60-4E53-BE6B-83CED70AD571}" type="slidenum">
              <a:rPr lang="en-US" smtClean="0"/>
              <a:pPr>
                <a:defRPr/>
              </a:pPr>
              <a:t>15</a:t>
            </a:fld>
            <a:endParaRPr lang="en-US"/>
          </a:p>
        </p:txBody>
      </p:sp>
      <p:graphicFrame>
        <p:nvGraphicFramePr>
          <p:cNvPr id="6" name="Content Placeholder 5">
            <a:extLst>
              <a:ext uri="{FF2B5EF4-FFF2-40B4-BE49-F238E27FC236}">
                <a16:creationId xmlns:a16="http://schemas.microsoft.com/office/drawing/2014/main" id="{D6C7AA92-88AF-4318-BDBC-4D52957C19E3}"/>
              </a:ext>
            </a:extLst>
          </p:cNvPr>
          <p:cNvGraphicFramePr>
            <a:graphicFrameLocks noGrp="1"/>
          </p:cNvGraphicFramePr>
          <p:nvPr>
            <p:ph idx="1"/>
            <p:extLst>
              <p:ext uri="{D42A27DB-BD31-4B8C-83A1-F6EECF244321}">
                <p14:modId xmlns:p14="http://schemas.microsoft.com/office/powerpoint/2010/main" val="910064073"/>
              </p:ext>
            </p:extLst>
          </p:nvPr>
        </p:nvGraphicFramePr>
        <p:xfrm>
          <a:off x="457200" y="304800"/>
          <a:ext cx="8382000" cy="609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5690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5D282C-4CAA-496F-A2ED-1AAF9F8885D0}"/>
              </a:ext>
            </a:extLst>
          </p:cNvPr>
          <p:cNvSpPr>
            <a:spLocks noGrp="1"/>
          </p:cNvSpPr>
          <p:nvPr>
            <p:ph type="sldNum" sz="quarter" idx="12"/>
          </p:nvPr>
        </p:nvSpPr>
        <p:spPr/>
        <p:txBody>
          <a:bodyPr/>
          <a:lstStyle/>
          <a:p>
            <a:pPr>
              <a:defRPr/>
            </a:pPr>
            <a:fld id="{87AFF346-BE60-4E53-BE6B-83CED70AD571}" type="slidenum">
              <a:rPr lang="en-US" smtClean="0"/>
              <a:pPr>
                <a:defRPr/>
              </a:pPr>
              <a:t>16</a:t>
            </a:fld>
            <a:endParaRPr lang="en-US"/>
          </a:p>
        </p:txBody>
      </p:sp>
      <p:graphicFrame>
        <p:nvGraphicFramePr>
          <p:cNvPr id="9" name="Content Placeholder 8">
            <a:extLst>
              <a:ext uri="{FF2B5EF4-FFF2-40B4-BE49-F238E27FC236}">
                <a16:creationId xmlns:a16="http://schemas.microsoft.com/office/drawing/2014/main" id="{EABCB9A1-9F00-433C-8502-D9C8E296AC22}"/>
              </a:ext>
            </a:extLst>
          </p:cNvPr>
          <p:cNvGraphicFramePr>
            <a:graphicFrameLocks noGrp="1"/>
          </p:cNvGraphicFramePr>
          <p:nvPr>
            <p:ph idx="1"/>
            <p:extLst>
              <p:ext uri="{D42A27DB-BD31-4B8C-83A1-F6EECF244321}">
                <p14:modId xmlns:p14="http://schemas.microsoft.com/office/powerpoint/2010/main" val="1827857733"/>
              </p:ext>
            </p:extLst>
          </p:nvPr>
        </p:nvGraphicFramePr>
        <p:xfrm>
          <a:off x="0" y="0"/>
          <a:ext cx="9143999" cy="6721484"/>
        </p:xfrm>
        <a:graphic>
          <a:graphicData uri="http://schemas.openxmlformats.org/drawingml/2006/table">
            <a:tbl>
              <a:tblPr firstRow="1" firstCol="1" bandRow="1">
                <a:tableStyleId>{5C22544A-7EE6-4342-B048-85BDC9FD1C3A}</a:tableStyleId>
              </a:tblPr>
              <a:tblGrid>
                <a:gridCol w="2534971">
                  <a:extLst>
                    <a:ext uri="{9D8B030D-6E8A-4147-A177-3AD203B41FA5}">
                      <a16:colId xmlns:a16="http://schemas.microsoft.com/office/drawing/2014/main" val="2401331801"/>
                    </a:ext>
                  </a:extLst>
                </a:gridCol>
                <a:gridCol w="2263366">
                  <a:extLst>
                    <a:ext uri="{9D8B030D-6E8A-4147-A177-3AD203B41FA5}">
                      <a16:colId xmlns:a16="http://schemas.microsoft.com/office/drawing/2014/main" val="1087212576"/>
                    </a:ext>
                  </a:extLst>
                </a:gridCol>
                <a:gridCol w="2263366">
                  <a:extLst>
                    <a:ext uri="{9D8B030D-6E8A-4147-A177-3AD203B41FA5}">
                      <a16:colId xmlns:a16="http://schemas.microsoft.com/office/drawing/2014/main" val="1699271428"/>
                    </a:ext>
                  </a:extLst>
                </a:gridCol>
                <a:gridCol w="2082296">
                  <a:extLst>
                    <a:ext uri="{9D8B030D-6E8A-4147-A177-3AD203B41FA5}">
                      <a16:colId xmlns:a16="http://schemas.microsoft.com/office/drawing/2014/main" val="3381520865"/>
                    </a:ext>
                  </a:extLst>
                </a:gridCol>
              </a:tblGrid>
              <a:tr h="586551">
                <a:tc gridSpan="4">
                  <a:txBody>
                    <a:bodyPr/>
                    <a:lstStyle/>
                    <a:p>
                      <a:pPr marL="0" marR="0" algn="ctr">
                        <a:lnSpc>
                          <a:spcPct val="100000"/>
                        </a:lnSpc>
                        <a:spcBef>
                          <a:spcPts val="0"/>
                        </a:spcBef>
                        <a:spcAft>
                          <a:spcPts val="0"/>
                        </a:spcAft>
                      </a:pPr>
                      <a:r>
                        <a:rPr lang="en-US" sz="1600" dirty="0">
                          <a:effectLst/>
                        </a:rPr>
                        <a:t>PMV and RRT on Admit: Patient Characteristics, Outcomes, and Disposition Across Three Time Periods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13509"/>
                  </a:ext>
                </a:extLst>
              </a:tr>
              <a:tr h="574649">
                <a:tc>
                  <a:txBody>
                    <a:bodyPr/>
                    <a:lstStyle/>
                    <a:p>
                      <a:pPr marL="0" marR="0" algn="ctr">
                        <a:lnSpc>
                          <a:spcPct val="115000"/>
                        </a:lnSpc>
                        <a:spcBef>
                          <a:spcPts val="0"/>
                        </a:spcBef>
                        <a:spcAft>
                          <a:spcPts val="0"/>
                        </a:spcAft>
                      </a:pPr>
                      <a:r>
                        <a:rPr lang="en-US" sz="1400" dirty="0">
                          <a:effectLst/>
                        </a:rPr>
                        <a:t>Variable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2008-2012</a:t>
                      </a:r>
                    </a:p>
                    <a:p>
                      <a:pPr marL="0" marR="0" algn="ctr">
                        <a:lnSpc>
                          <a:spcPct val="115000"/>
                        </a:lnSpc>
                        <a:spcBef>
                          <a:spcPts val="0"/>
                        </a:spcBef>
                        <a:spcAft>
                          <a:spcPts val="0"/>
                        </a:spcAft>
                      </a:pPr>
                      <a:r>
                        <a:rPr lang="en-US" sz="1400" dirty="0">
                          <a:effectLst/>
                        </a:rPr>
                        <a:t>(n=67)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2013-2017</a:t>
                      </a:r>
                    </a:p>
                    <a:p>
                      <a:pPr marL="0" marR="0" algn="ctr">
                        <a:lnSpc>
                          <a:spcPct val="115000"/>
                        </a:lnSpc>
                        <a:spcBef>
                          <a:spcPts val="0"/>
                        </a:spcBef>
                        <a:spcAft>
                          <a:spcPts val="0"/>
                        </a:spcAft>
                      </a:pPr>
                      <a:r>
                        <a:rPr lang="en-US" sz="1400" dirty="0">
                          <a:effectLst/>
                        </a:rPr>
                        <a:t>(n=155)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2018-2021</a:t>
                      </a:r>
                    </a:p>
                    <a:p>
                      <a:pPr marL="0" marR="0" algn="ctr">
                        <a:lnSpc>
                          <a:spcPct val="115000"/>
                        </a:lnSpc>
                        <a:spcBef>
                          <a:spcPts val="0"/>
                        </a:spcBef>
                        <a:spcAft>
                          <a:spcPts val="0"/>
                        </a:spcAft>
                      </a:pPr>
                      <a:r>
                        <a:rPr lang="en-US" sz="1400" dirty="0">
                          <a:effectLst/>
                        </a:rPr>
                        <a:t>(n=193)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0612555"/>
                  </a:ext>
                </a:extLst>
              </a:tr>
              <a:tr h="278648">
                <a:tc>
                  <a:txBody>
                    <a:bodyPr/>
                    <a:lstStyle/>
                    <a:p>
                      <a:pPr marL="0" marR="0" algn="l">
                        <a:lnSpc>
                          <a:spcPct val="115000"/>
                        </a:lnSpc>
                        <a:spcBef>
                          <a:spcPts val="0"/>
                        </a:spcBef>
                        <a:spcAft>
                          <a:spcPts val="0"/>
                        </a:spcAft>
                      </a:pPr>
                      <a:r>
                        <a:rPr lang="en-US" sz="1400" dirty="0">
                          <a:effectLst/>
                        </a:rPr>
                        <a:t>Age,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70 [41-92]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70 [17-99]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69 [33-95]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6950177"/>
                  </a:ext>
                </a:extLst>
              </a:tr>
              <a:tr h="278648">
                <a:tc>
                  <a:txBody>
                    <a:bodyPr/>
                    <a:lstStyle/>
                    <a:p>
                      <a:pPr marL="0" marR="0" algn="l">
                        <a:lnSpc>
                          <a:spcPct val="115000"/>
                        </a:lnSpc>
                        <a:spcBef>
                          <a:spcPts val="0"/>
                        </a:spcBef>
                        <a:spcAft>
                          <a:spcPts val="0"/>
                        </a:spcAft>
                      </a:pPr>
                      <a:r>
                        <a:rPr lang="en-US" sz="1400" dirty="0">
                          <a:effectLst/>
                        </a:rPr>
                        <a:t>Gender, male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33 (49%)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96 (62%)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111 (58%)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8560939"/>
                  </a:ext>
                </a:extLst>
              </a:tr>
              <a:tr h="278648">
                <a:tc>
                  <a:txBody>
                    <a:bodyPr/>
                    <a:lstStyle/>
                    <a:p>
                      <a:pPr marL="0" marR="0" algn="l">
                        <a:lnSpc>
                          <a:spcPct val="115000"/>
                        </a:lnSpc>
                        <a:spcBef>
                          <a:spcPts val="0"/>
                        </a:spcBef>
                        <a:spcAft>
                          <a:spcPts val="0"/>
                        </a:spcAft>
                      </a:pPr>
                      <a:r>
                        <a:rPr lang="en-US" sz="1400" dirty="0">
                          <a:effectLst/>
                        </a:rPr>
                        <a:t>Pressure injury ≥ stage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36 (54%)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116 (75%)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174 (90%)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4798010"/>
                  </a:ext>
                </a:extLst>
              </a:tr>
              <a:tr h="265972">
                <a:tc>
                  <a:txBody>
                    <a:bodyPr/>
                    <a:lstStyle/>
                    <a:p>
                      <a:pPr marL="182880" marR="0" algn="l">
                        <a:lnSpc>
                          <a:spcPct val="115000"/>
                        </a:lnSpc>
                        <a:spcBef>
                          <a:spcPts val="0"/>
                        </a:spcBef>
                        <a:spcAft>
                          <a:spcPts val="0"/>
                        </a:spcAft>
                      </a:pPr>
                      <a:r>
                        <a:rPr lang="en-US" sz="1400" i="1" dirty="0">
                          <a:effectLst/>
                        </a:rPr>
                        <a:t>Multiple pressure injuries</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i="1" dirty="0">
                          <a:effectLst/>
                        </a:rPr>
                        <a:t>18 (27%)</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i="1" dirty="0">
                          <a:effectLst/>
                        </a:rPr>
                        <a:t>59 (38%)</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i="1" dirty="0">
                          <a:effectLst/>
                        </a:rPr>
                        <a:t>110 (57%)</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9514841"/>
                  </a:ext>
                </a:extLst>
              </a:tr>
              <a:tr h="278648">
                <a:tc>
                  <a:txBody>
                    <a:bodyPr/>
                    <a:lstStyle/>
                    <a:p>
                      <a:pPr marL="0" marR="0" algn="l">
                        <a:lnSpc>
                          <a:spcPct val="115000"/>
                        </a:lnSpc>
                        <a:spcBef>
                          <a:spcPts val="0"/>
                        </a:spcBef>
                        <a:spcAft>
                          <a:spcPts val="0"/>
                        </a:spcAft>
                      </a:pPr>
                      <a:r>
                        <a:rPr lang="en-US" sz="1400" dirty="0">
                          <a:effectLst/>
                        </a:rPr>
                        <a:t>Prior hospital LOS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26 [2-179]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25 [1-184]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2830884"/>
                  </a:ext>
                </a:extLst>
              </a:tr>
              <a:tr h="278648">
                <a:tc>
                  <a:txBody>
                    <a:bodyPr/>
                    <a:lstStyle/>
                    <a:p>
                      <a:pPr marL="0" marR="0" algn="l">
                        <a:lnSpc>
                          <a:spcPct val="115000"/>
                        </a:lnSpc>
                        <a:spcBef>
                          <a:spcPts val="0"/>
                        </a:spcBef>
                        <a:spcAft>
                          <a:spcPts val="0"/>
                        </a:spcAft>
                      </a:pPr>
                      <a:r>
                        <a:rPr lang="en-US" sz="1400" dirty="0">
                          <a:effectLst/>
                        </a:rPr>
                        <a:t>Weaning outcome: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4771140"/>
                  </a:ext>
                </a:extLst>
              </a:tr>
              <a:tr h="278648">
                <a:tc>
                  <a:txBody>
                    <a:bodyPr/>
                    <a:lstStyle/>
                    <a:p>
                      <a:pPr marL="182880" marR="0" algn="l">
                        <a:lnSpc>
                          <a:spcPct val="115000"/>
                        </a:lnSpc>
                        <a:spcBef>
                          <a:spcPts val="0"/>
                        </a:spcBef>
                        <a:spcAft>
                          <a:spcPts val="0"/>
                        </a:spcAft>
                      </a:pPr>
                      <a:r>
                        <a:rPr lang="en-US" sz="1400" dirty="0">
                          <a:effectLst/>
                        </a:rPr>
                        <a:t>Weaned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30 (45)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61 (39)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92 (48)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3613479"/>
                  </a:ext>
                </a:extLst>
              </a:tr>
              <a:tr h="278648">
                <a:tc>
                  <a:txBody>
                    <a:bodyPr/>
                    <a:lstStyle/>
                    <a:p>
                      <a:pPr marL="182880" marR="0" algn="l">
                        <a:lnSpc>
                          <a:spcPct val="115000"/>
                        </a:lnSpc>
                        <a:spcBef>
                          <a:spcPts val="0"/>
                        </a:spcBef>
                        <a:spcAft>
                          <a:spcPts val="0"/>
                        </a:spcAft>
                      </a:pPr>
                      <a:r>
                        <a:rPr lang="en-US" sz="1400" dirty="0">
                          <a:effectLst/>
                        </a:rPr>
                        <a:t>Vent Dependent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27 (40)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65 (42)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74 (38)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7445157"/>
                  </a:ext>
                </a:extLst>
              </a:tr>
              <a:tr h="278648">
                <a:tc>
                  <a:txBody>
                    <a:bodyPr/>
                    <a:lstStyle/>
                    <a:p>
                      <a:pPr marL="182880" marR="0" algn="l">
                        <a:lnSpc>
                          <a:spcPct val="115000"/>
                        </a:lnSpc>
                        <a:spcBef>
                          <a:spcPts val="0"/>
                        </a:spcBef>
                        <a:spcAft>
                          <a:spcPts val="0"/>
                        </a:spcAft>
                      </a:pPr>
                      <a:r>
                        <a:rPr lang="en-US" sz="1400" dirty="0">
                          <a:effectLst/>
                        </a:rPr>
                        <a:t>Died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10 (15)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29 (19)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27 (14)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7928866"/>
                  </a:ext>
                </a:extLst>
              </a:tr>
              <a:tr h="278648">
                <a:tc>
                  <a:txBody>
                    <a:bodyPr/>
                    <a:lstStyle/>
                    <a:p>
                      <a:pPr marL="0" marR="0" algn="l">
                        <a:lnSpc>
                          <a:spcPct val="115000"/>
                        </a:lnSpc>
                        <a:spcBef>
                          <a:spcPts val="0"/>
                        </a:spcBef>
                        <a:spcAft>
                          <a:spcPts val="0"/>
                        </a:spcAft>
                      </a:pPr>
                      <a:r>
                        <a:rPr lang="en-US" sz="1400" dirty="0">
                          <a:effectLst/>
                        </a:rPr>
                        <a:t>Time to wean, days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18 [4-130]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18 [2-102]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15 [3-181]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1383554"/>
                  </a:ext>
                </a:extLst>
              </a:tr>
              <a:tr h="278648">
                <a:tc>
                  <a:txBody>
                    <a:bodyPr/>
                    <a:lstStyle/>
                    <a:p>
                      <a:pPr marL="0" marR="0" algn="l">
                        <a:lnSpc>
                          <a:spcPct val="115000"/>
                        </a:lnSpc>
                        <a:spcBef>
                          <a:spcPts val="0"/>
                        </a:spcBef>
                        <a:spcAft>
                          <a:spcPts val="0"/>
                        </a:spcAft>
                      </a:pPr>
                      <a:r>
                        <a:rPr lang="en-US" sz="1400" dirty="0">
                          <a:effectLst/>
                        </a:rPr>
                        <a:t>LOS, days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41 [5-327]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41 [3-412]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43 [5-315]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640088"/>
                  </a:ext>
                </a:extLst>
              </a:tr>
              <a:tr h="278648">
                <a:tc>
                  <a:txBody>
                    <a:bodyPr/>
                    <a:lstStyle/>
                    <a:p>
                      <a:pPr marL="0" marR="0" algn="l">
                        <a:lnSpc>
                          <a:spcPct val="115000"/>
                        </a:lnSpc>
                        <a:spcBef>
                          <a:spcPts val="0"/>
                        </a:spcBef>
                        <a:spcAft>
                          <a:spcPts val="0"/>
                        </a:spcAft>
                      </a:pPr>
                      <a:r>
                        <a:rPr lang="en-US" sz="1400" dirty="0">
                          <a:effectLst/>
                        </a:rPr>
                        <a:t>Discharge Disposition: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4708729"/>
                  </a:ext>
                </a:extLst>
              </a:tr>
              <a:tr h="278648">
                <a:tc>
                  <a:txBody>
                    <a:bodyPr/>
                    <a:lstStyle/>
                    <a:p>
                      <a:pPr marL="182880" marR="0" algn="l">
                        <a:lnSpc>
                          <a:spcPct val="115000"/>
                        </a:lnSpc>
                        <a:spcBef>
                          <a:spcPts val="0"/>
                        </a:spcBef>
                        <a:spcAft>
                          <a:spcPts val="0"/>
                        </a:spcAft>
                      </a:pPr>
                      <a:r>
                        <a:rPr lang="en-US" sz="1400" dirty="0">
                          <a:effectLst/>
                        </a:rPr>
                        <a:t>Home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 (6)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5 (3)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8 (4)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7953740"/>
                  </a:ext>
                </a:extLst>
              </a:tr>
              <a:tr h="278648">
                <a:tc>
                  <a:txBody>
                    <a:bodyPr/>
                    <a:lstStyle/>
                    <a:p>
                      <a:pPr marL="182880" marR="0" algn="l">
                        <a:lnSpc>
                          <a:spcPct val="115000"/>
                        </a:lnSpc>
                        <a:spcBef>
                          <a:spcPts val="0"/>
                        </a:spcBef>
                        <a:spcAft>
                          <a:spcPts val="0"/>
                        </a:spcAft>
                      </a:pPr>
                      <a:r>
                        <a:rPr lang="en-US" sz="1400" dirty="0">
                          <a:effectLst/>
                        </a:rPr>
                        <a:t>Acute rehab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11 (6)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2574222"/>
                  </a:ext>
                </a:extLst>
              </a:tr>
              <a:tr h="278648">
                <a:tc>
                  <a:txBody>
                    <a:bodyPr/>
                    <a:lstStyle/>
                    <a:p>
                      <a:pPr marL="182880" marR="0" algn="l">
                        <a:lnSpc>
                          <a:spcPct val="115000"/>
                        </a:lnSpc>
                        <a:spcBef>
                          <a:spcPts val="0"/>
                        </a:spcBef>
                        <a:spcAft>
                          <a:spcPts val="0"/>
                        </a:spcAft>
                      </a:pPr>
                      <a:r>
                        <a:rPr lang="en-US" sz="1400" dirty="0">
                          <a:effectLst/>
                        </a:rPr>
                        <a:t>Subacute/SNF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29 (43)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80 (52)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93 (48)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3108928"/>
                  </a:ext>
                </a:extLst>
              </a:tr>
              <a:tr h="278648">
                <a:tc>
                  <a:txBody>
                    <a:bodyPr/>
                    <a:lstStyle/>
                    <a:p>
                      <a:pPr marL="182880" marR="0" algn="l">
                        <a:lnSpc>
                          <a:spcPct val="115000"/>
                        </a:lnSpc>
                        <a:spcBef>
                          <a:spcPts val="0"/>
                        </a:spcBef>
                        <a:spcAft>
                          <a:spcPts val="0"/>
                        </a:spcAft>
                      </a:pPr>
                      <a:r>
                        <a:rPr lang="en-US" sz="1400" dirty="0">
                          <a:effectLst/>
                        </a:rPr>
                        <a:t>Short-term acute care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18 (27)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32 (21)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48 (24)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9959800"/>
                  </a:ext>
                </a:extLst>
              </a:tr>
              <a:tr h="278648">
                <a:tc>
                  <a:txBody>
                    <a:bodyPr/>
                    <a:lstStyle/>
                    <a:p>
                      <a:pPr marL="182880" marR="0" algn="l">
                        <a:lnSpc>
                          <a:spcPct val="115000"/>
                        </a:lnSpc>
                        <a:spcBef>
                          <a:spcPts val="0"/>
                        </a:spcBef>
                        <a:spcAft>
                          <a:spcPts val="0"/>
                        </a:spcAft>
                      </a:pPr>
                      <a:r>
                        <a:rPr lang="en-US" sz="1400" dirty="0">
                          <a:effectLst/>
                        </a:rPr>
                        <a:t>STH planned readmit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5 (2.5)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3715391"/>
                  </a:ext>
                </a:extLst>
              </a:tr>
              <a:tr h="278648">
                <a:tc>
                  <a:txBody>
                    <a:bodyPr/>
                    <a:lstStyle/>
                    <a:p>
                      <a:pPr marL="182880" marR="0" algn="l">
                        <a:lnSpc>
                          <a:spcPct val="115000"/>
                        </a:lnSpc>
                        <a:spcBef>
                          <a:spcPts val="0"/>
                        </a:spcBef>
                        <a:spcAft>
                          <a:spcPts val="0"/>
                        </a:spcAft>
                      </a:pPr>
                      <a:r>
                        <a:rPr lang="en-US" sz="1400" dirty="0">
                          <a:effectLst/>
                        </a:rPr>
                        <a:t>Hospice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 (1.5)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3153107"/>
                  </a:ext>
                </a:extLst>
              </a:tr>
              <a:tr h="278648">
                <a:tc>
                  <a:txBody>
                    <a:bodyPr/>
                    <a:lstStyle/>
                    <a:p>
                      <a:pPr marL="182880" marR="0" algn="l">
                        <a:lnSpc>
                          <a:spcPct val="115000"/>
                        </a:lnSpc>
                        <a:spcBef>
                          <a:spcPts val="0"/>
                        </a:spcBef>
                        <a:spcAft>
                          <a:spcPts val="0"/>
                        </a:spcAft>
                      </a:pPr>
                      <a:r>
                        <a:rPr lang="en-US" sz="1400" dirty="0">
                          <a:effectLst/>
                        </a:rPr>
                        <a:t>Expired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10 (15)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29 (19)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28 (14.5)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6731849"/>
                  </a:ext>
                </a:extLst>
              </a:tr>
              <a:tr h="278648">
                <a:tc>
                  <a:txBody>
                    <a:bodyPr/>
                    <a:lstStyle/>
                    <a:p>
                      <a:pPr marL="182880" marR="0" algn="l">
                        <a:lnSpc>
                          <a:spcPct val="115000"/>
                        </a:lnSpc>
                        <a:spcBef>
                          <a:spcPts val="0"/>
                        </a:spcBef>
                        <a:spcAft>
                          <a:spcPts val="0"/>
                        </a:spcAft>
                      </a:pPr>
                      <a:r>
                        <a:rPr lang="en-US" sz="1400" dirty="0">
                          <a:effectLst/>
                        </a:rPr>
                        <a:t>Other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 (1.5)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7161125"/>
                  </a:ext>
                </a:extLst>
              </a:tr>
            </a:tbl>
          </a:graphicData>
        </a:graphic>
      </p:graphicFrame>
    </p:spTree>
    <p:extLst>
      <p:ext uri="{BB962C8B-B14F-4D97-AF65-F5344CB8AC3E}">
        <p14:creationId xmlns:p14="http://schemas.microsoft.com/office/powerpoint/2010/main" val="99731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9F0DA47-8190-4C32-85F8-23BDD4257577}"/>
              </a:ext>
            </a:extLst>
          </p:cNvPr>
          <p:cNvGraphicFramePr>
            <a:graphicFrameLocks noGrp="1"/>
          </p:cNvGraphicFramePr>
          <p:nvPr>
            <p:ph idx="1"/>
            <p:extLst>
              <p:ext uri="{D42A27DB-BD31-4B8C-83A1-F6EECF244321}">
                <p14:modId xmlns:p14="http://schemas.microsoft.com/office/powerpoint/2010/main" val="1028584340"/>
              </p:ext>
            </p:extLst>
          </p:nvPr>
        </p:nvGraphicFramePr>
        <p:xfrm>
          <a:off x="0" y="0"/>
          <a:ext cx="9144000" cy="6858008"/>
        </p:xfrm>
        <a:graphic>
          <a:graphicData uri="http://schemas.openxmlformats.org/drawingml/2006/table">
            <a:tbl>
              <a:tblPr firstRow="1" firstCol="1" bandRow="1">
                <a:tableStyleId>{5C22544A-7EE6-4342-B048-85BDC9FD1C3A}</a:tableStyleId>
              </a:tblPr>
              <a:tblGrid>
                <a:gridCol w="3222171">
                  <a:extLst>
                    <a:ext uri="{9D8B030D-6E8A-4147-A177-3AD203B41FA5}">
                      <a16:colId xmlns:a16="http://schemas.microsoft.com/office/drawing/2014/main" val="3852951066"/>
                    </a:ext>
                  </a:extLst>
                </a:gridCol>
                <a:gridCol w="3135086">
                  <a:extLst>
                    <a:ext uri="{9D8B030D-6E8A-4147-A177-3AD203B41FA5}">
                      <a16:colId xmlns:a16="http://schemas.microsoft.com/office/drawing/2014/main" val="794858889"/>
                    </a:ext>
                  </a:extLst>
                </a:gridCol>
                <a:gridCol w="2786743">
                  <a:extLst>
                    <a:ext uri="{9D8B030D-6E8A-4147-A177-3AD203B41FA5}">
                      <a16:colId xmlns:a16="http://schemas.microsoft.com/office/drawing/2014/main" val="3738092100"/>
                    </a:ext>
                  </a:extLst>
                </a:gridCol>
              </a:tblGrid>
              <a:tr h="721486">
                <a:tc gridSpan="3">
                  <a:txBody>
                    <a:bodyPr/>
                    <a:lstStyle/>
                    <a:p>
                      <a:pPr marL="0" marR="0" algn="ctr">
                        <a:lnSpc>
                          <a:spcPct val="100000"/>
                        </a:lnSpc>
                        <a:spcBef>
                          <a:spcPts val="0"/>
                        </a:spcBef>
                        <a:spcAft>
                          <a:spcPts val="0"/>
                        </a:spcAft>
                      </a:pPr>
                      <a:r>
                        <a:rPr lang="en-US" sz="1800" dirty="0">
                          <a:effectLst/>
                        </a:rPr>
                        <a:t>Comparison of Selected Characteristics on Admission, </a:t>
                      </a:r>
                    </a:p>
                    <a:p>
                      <a:pPr marL="0" marR="0" algn="ctr">
                        <a:lnSpc>
                          <a:spcPct val="100000"/>
                        </a:lnSpc>
                        <a:spcBef>
                          <a:spcPts val="0"/>
                        </a:spcBef>
                        <a:spcAft>
                          <a:spcPts val="0"/>
                        </a:spcAft>
                      </a:pPr>
                      <a:r>
                        <a:rPr lang="en-US" sz="1800" dirty="0">
                          <a:effectLst/>
                        </a:rPr>
                        <a:t>Weaning Outcomes, and Discharge Disposition: RRT vs No RRT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7575327"/>
                  </a:ext>
                </a:extLst>
              </a:tr>
              <a:tr h="574801">
                <a:tc>
                  <a:txBody>
                    <a:bodyPr/>
                    <a:lstStyle/>
                    <a:p>
                      <a:pPr marL="0" marR="0" algn="ctr">
                        <a:lnSpc>
                          <a:spcPct val="115000"/>
                        </a:lnSpc>
                        <a:spcBef>
                          <a:spcPts val="0"/>
                        </a:spcBef>
                        <a:spcAft>
                          <a:spcPts val="0"/>
                        </a:spcAft>
                      </a:pPr>
                      <a:r>
                        <a:rPr lang="en-US" sz="1400" dirty="0">
                          <a:effectLst/>
                        </a:rPr>
                        <a:t>Variable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Patients Admitted with RRT</a:t>
                      </a:r>
                    </a:p>
                    <a:p>
                      <a:pPr marL="0" marR="0" algn="ctr">
                        <a:lnSpc>
                          <a:spcPct val="115000"/>
                        </a:lnSpc>
                        <a:spcBef>
                          <a:spcPts val="0"/>
                        </a:spcBef>
                        <a:spcAft>
                          <a:spcPts val="0"/>
                        </a:spcAft>
                      </a:pPr>
                      <a:r>
                        <a:rPr lang="en-US" sz="1400" dirty="0">
                          <a:effectLst/>
                        </a:rPr>
                        <a:t>2018-2021 (n=193)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Patients with No RRT</a:t>
                      </a:r>
                    </a:p>
                    <a:p>
                      <a:pPr marL="0" marR="0" algn="ctr">
                        <a:lnSpc>
                          <a:spcPct val="115000"/>
                        </a:lnSpc>
                        <a:spcBef>
                          <a:spcPts val="0"/>
                        </a:spcBef>
                        <a:spcAft>
                          <a:spcPts val="0"/>
                        </a:spcAft>
                      </a:pPr>
                      <a:r>
                        <a:rPr lang="en-US" sz="1400">
                          <a:effectLst/>
                        </a:rPr>
                        <a:t>2018-2021 (n=848)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9488014"/>
                  </a:ext>
                </a:extLst>
              </a:tr>
              <a:tr h="278720">
                <a:tc>
                  <a:txBody>
                    <a:bodyPr/>
                    <a:lstStyle/>
                    <a:p>
                      <a:pPr marL="0" marR="0">
                        <a:lnSpc>
                          <a:spcPct val="115000"/>
                        </a:lnSpc>
                        <a:spcBef>
                          <a:spcPts val="0"/>
                        </a:spcBef>
                        <a:spcAft>
                          <a:spcPts val="0"/>
                        </a:spcAft>
                      </a:pPr>
                      <a:r>
                        <a:rPr lang="en-US" sz="1400">
                          <a:effectLst/>
                        </a:rPr>
                        <a:t>Age, years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69 [33-95]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68 [18-104]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8448088"/>
                  </a:ext>
                </a:extLst>
              </a:tr>
              <a:tr h="278720">
                <a:tc>
                  <a:txBody>
                    <a:bodyPr/>
                    <a:lstStyle/>
                    <a:p>
                      <a:pPr marL="0" marR="0">
                        <a:lnSpc>
                          <a:spcPct val="115000"/>
                        </a:lnSpc>
                        <a:spcBef>
                          <a:spcPts val="0"/>
                        </a:spcBef>
                        <a:spcAft>
                          <a:spcPts val="0"/>
                        </a:spcAft>
                      </a:pPr>
                      <a:r>
                        <a:rPr lang="en-US" sz="1400">
                          <a:effectLst/>
                        </a:rPr>
                        <a:t>Gender, male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111 (58%)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462 (54%)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7452906"/>
                  </a:ext>
                </a:extLst>
              </a:tr>
              <a:tr h="278720">
                <a:tc>
                  <a:txBody>
                    <a:bodyPr/>
                    <a:lstStyle/>
                    <a:p>
                      <a:pPr marL="0" marR="0">
                        <a:lnSpc>
                          <a:spcPct val="115000"/>
                        </a:lnSpc>
                        <a:spcBef>
                          <a:spcPts val="0"/>
                        </a:spcBef>
                        <a:spcAft>
                          <a:spcPts val="0"/>
                        </a:spcAft>
                      </a:pPr>
                      <a:r>
                        <a:rPr lang="en-US" sz="1400">
                          <a:effectLst/>
                        </a:rPr>
                        <a:t>Pressure injury ≥ stage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174 (90%)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551 (65%)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5258101"/>
                  </a:ext>
                </a:extLst>
              </a:tr>
              <a:tr h="266041">
                <a:tc>
                  <a:txBody>
                    <a:bodyPr/>
                    <a:lstStyle/>
                    <a:p>
                      <a:pPr marL="182880" marR="0">
                        <a:lnSpc>
                          <a:spcPct val="115000"/>
                        </a:lnSpc>
                        <a:spcBef>
                          <a:spcPts val="0"/>
                        </a:spcBef>
                        <a:spcAft>
                          <a:spcPts val="0"/>
                        </a:spcAft>
                      </a:pPr>
                      <a:r>
                        <a:rPr lang="en-US" sz="1400" i="1" dirty="0">
                          <a:effectLst/>
                        </a:rPr>
                        <a:t>Multiple pressure injuries</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i="1" dirty="0">
                          <a:effectLst/>
                        </a:rPr>
                        <a:t>110 (57%)</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i="1" dirty="0">
                          <a:effectLst/>
                        </a:rPr>
                        <a:t>328 (39%)</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6525828"/>
                  </a:ext>
                </a:extLst>
              </a:tr>
              <a:tr h="278720">
                <a:tc>
                  <a:txBody>
                    <a:bodyPr/>
                    <a:lstStyle/>
                    <a:p>
                      <a:pPr marL="0" marR="0">
                        <a:lnSpc>
                          <a:spcPct val="115000"/>
                        </a:lnSpc>
                        <a:spcBef>
                          <a:spcPts val="0"/>
                        </a:spcBef>
                        <a:spcAft>
                          <a:spcPts val="0"/>
                        </a:spcAft>
                      </a:pPr>
                      <a:r>
                        <a:rPr lang="en-US" sz="1400">
                          <a:effectLst/>
                        </a:rPr>
                        <a:t>Prior hospital LOS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25 [1-184]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20 [1-371]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1572034"/>
                  </a:ext>
                </a:extLst>
              </a:tr>
              <a:tr h="278720">
                <a:tc>
                  <a:txBody>
                    <a:bodyPr/>
                    <a:lstStyle/>
                    <a:p>
                      <a:pPr marL="0" marR="0">
                        <a:lnSpc>
                          <a:spcPct val="115000"/>
                        </a:lnSpc>
                        <a:spcBef>
                          <a:spcPts val="0"/>
                        </a:spcBef>
                        <a:spcAft>
                          <a:spcPts val="0"/>
                        </a:spcAft>
                      </a:pPr>
                      <a:r>
                        <a:rPr lang="en-US" sz="1400">
                          <a:effectLst/>
                        </a:rPr>
                        <a:t>Weaning outcome: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i="1" dirty="0">
                          <a:effectLst/>
                        </a:rPr>
                        <a:t>n (%)</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i="1" dirty="0">
                          <a:effectLst/>
                        </a:rPr>
                        <a:t>n (%)</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4629726"/>
                  </a:ext>
                </a:extLst>
              </a:tr>
              <a:tr h="278720">
                <a:tc>
                  <a:txBody>
                    <a:bodyPr/>
                    <a:lstStyle/>
                    <a:p>
                      <a:pPr marL="182880" marR="0">
                        <a:lnSpc>
                          <a:spcPct val="115000"/>
                        </a:lnSpc>
                        <a:spcBef>
                          <a:spcPts val="0"/>
                        </a:spcBef>
                        <a:spcAft>
                          <a:spcPts val="0"/>
                        </a:spcAft>
                      </a:pPr>
                      <a:r>
                        <a:rPr lang="en-US" sz="1400">
                          <a:effectLst/>
                        </a:rPr>
                        <a:t>Weaned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92 (48)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581 (69)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6137931"/>
                  </a:ext>
                </a:extLst>
              </a:tr>
              <a:tr h="278720">
                <a:tc>
                  <a:txBody>
                    <a:bodyPr/>
                    <a:lstStyle/>
                    <a:p>
                      <a:pPr marL="182880" marR="0">
                        <a:lnSpc>
                          <a:spcPct val="115000"/>
                        </a:lnSpc>
                        <a:spcBef>
                          <a:spcPts val="0"/>
                        </a:spcBef>
                        <a:spcAft>
                          <a:spcPts val="0"/>
                        </a:spcAft>
                      </a:pPr>
                      <a:r>
                        <a:rPr lang="en-US" sz="1400">
                          <a:effectLst/>
                        </a:rPr>
                        <a:t>Vent Dependent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74 (38)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221 (26)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7797143"/>
                  </a:ext>
                </a:extLst>
              </a:tr>
              <a:tr h="278720">
                <a:tc>
                  <a:txBody>
                    <a:bodyPr/>
                    <a:lstStyle/>
                    <a:p>
                      <a:pPr marL="182880" marR="0">
                        <a:lnSpc>
                          <a:spcPct val="115000"/>
                        </a:lnSpc>
                        <a:spcBef>
                          <a:spcPts val="0"/>
                        </a:spcBef>
                        <a:spcAft>
                          <a:spcPts val="0"/>
                        </a:spcAft>
                      </a:pPr>
                      <a:r>
                        <a:rPr lang="en-US" sz="1400">
                          <a:effectLst/>
                        </a:rPr>
                        <a:t>Died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27 (14)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46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0248408"/>
                  </a:ext>
                </a:extLst>
              </a:tr>
              <a:tr h="278720">
                <a:tc>
                  <a:txBody>
                    <a:bodyPr/>
                    <a:lstStyle/>
                    <a:p>
                      <a:pPr marL="0" marR="0">
                        <a:lnSpc>
                          <a:spcPct val="115000"/>
                        </a:lnSpc>
                        <a:spcBef>
                          <a:spcPts val="0"/>
                        </a:spcBef>
                        <a:spcAft>
                          <a:spcPts val="0"/>
                        </a:spcAft>
                      </a:pPr>
                      <a:r>
                        <a:rPr lang="en-US" sz="1400">
                          <a:effectLst/>
                        </a:rPr>
                        <a:t>Time to wean, days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15 [3-181]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11 [1-261]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2119770"/>
                  </a:ext>
                </a:extLst>
              </a:tr>
              <a:tr h="278720">
                <a:tc>
                  <a:txBody>
                    <a:bodyPr/>
                    <a:lstStyle/>
                    <a:p>
                      <a:pPr marL="0" marR="0">
                        <a:lnSpc>
                          <a:spcPct val="115000"/>
                        </a:lnSpc>
                        <a:spcBef>
                          <a:spcPts val="0"/>
                        </a:spcBef>
                        <a:spcAft>
                          <a:spcPts val="0"/>
                        </a:spcAft>
                      </a:pPr>
                      <a:r>
                        <a:rPr lang="en-US" sz="1400">
                          <a:effectLst/>
                        </a:rPr>
                        <a:t>LOS, days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43 [5-315]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33 [5-320]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6122989"/>
                  </a:ext>
                </a:extLst>
              </a:tr>
              <a:tr h="278720">
                <a:tc>
                  <a:txBody>
                    <a:bodyPr/>
                    <a:lstStyle/>
                    <a:p>
                      <a:pPr marL="0" marR="0">
                        <a:lnSpc>
                          <a:spcPct val="115000"/>
                        </a:lnSpc>
                        <a:spcBef>
                          <a:spcPts val="0"/>
                        </a:spcBef>
                        <a:spcAft>
                          <a:spcPts val="0"/>
                        </a:spcAft>
                      </a:pPr>
                      <a:r>
                        <a:rPr lang="en-US" sz="1400">
                          <a:effectLst/>
                        </a:rPr>
                        <a:t>Discharge Disposition: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i="1" dirty="0">
                          <a:effectLst/>
                        </a:rPr>
                        <a:t>n (%)</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i="1" dirty="0">
                          <a:effectLst/>
                        </a:rPr>
                        <a:t>n (%)</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8373051"/>
                  </a:ext>
                </a:extLst>
              </a:tr>
              <a:tr h="278720">
                <a:tc>
                  <a:txBody>
                    <a:bodyPr/>
                    <a:lstStyle/>
                    <a:p>
                      <a:pPr marL="182880" marR="0">
                        <a:lnSpc>
                          <a:spcPct val="115000"/>
                        </a:lnSpc>
                        <a:spcBef>
                          <a:spcPts val="0"/>
                        </a:spcBef>
                        <a:spcAft>
                          <a:spcPts val="0"/>
                        </a:spcAft>
                      </a:pPr>
                      <a:r>
                        <a:rPr lang="en-US" sz="1400">
                          <a:effectLst/>
                        </a:rPr>
                        <a:t>Home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8 (4)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92 (11)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733673"/>
                  </a:ext>
                </a:extLst>
              </a:tr>
              <a:tr h="278720">
                <a:tc>
                  <a:txBody>
                    <a:bodyPr/>
                    <a:lstStyle/>
                    <a:p>
                      <a:pPr marL="182880" marR="0">
                        <a:lnSpc>
                          <a:spcPct val="115000"/>
                        </a:lnSpc>
                        <a:spcBef>
                          <a:spcPts val="0"/>
                        </a:spcBef>
                        <a:spcAft>
                          <a:spcPts val="0"/>
                        </a:spcAft>
                      </a:pPr>
                      <a:r>
                        <a:rPr lang="en-US" sz="1400">
                          <a:effectLst/>
                        </a:rPr>
                        <a:t>Acute rehab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11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96 (11)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0252426"/>
                  </a:ext>
                </a:extLst>
              </a:tr>
              <a:tr h="278720">
                <a:tc>
                  <a:txBody>
                    <a:bodyPr/>
                    <a:lstStyle/>
                    <a:p>
                      <a:pPr marL="182880" marR="0">
                        <a:lnSpc>
                          <a:spcPct val="115000"/>
                        </a:lnSpc>
                        <a:spcBef>
                          <a:spcPts val="0"/>
                        </a:spcBef>
                        <a:spcAft>
                          <a:spcPts val="0"/>
                        </a:spcAft>
                      </a:pPr>
                      <a:r>
                        <a:rPr lang="en-US" sz="1400">
                          <a:effectLst/>
                        </a:rPr>
                        <a:t>Subacute/SNF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93 (48)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480 (57)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0714502"/>
                  </a:ext>
                </a:extLst>
              </a:tr>
              <a:tr h="278720">
                <a:tc>
                  <a:txBody>
                    <a:bodyPr/>
                    <a:lstStyle/>
                    <a:p>
                      <a:pPr marL="182880" marR="0">
                        <a:lnSpc>
                          <a:spcPct val="115000"/>
                        </a:lnSpc>
                        <a:spcBef>
                          <a:spcPts val="0"/>
                        </a:spcBef>
                        <a:spcAft>
                          <a:spcPts val="0"/>
                        </a:spcAft>
                      </a:pPr>
                      <a:r>
                        <a:rPr lang="en-US" sz="1400">
                          <a:effectLst/>
                        </a:rPr>
                        <a:t>Short-term acute care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48 (25)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114 (13)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2160959"/>
                  </a:ext>
                </a:extLst>
              </a:tr>
              <a:tr h="278720">
                <a:tc>
                  <a:txBody>
                    <a:bodyPr/>
                    <a:lstStyle/>
                    <a:p>
                      <a:pPr marL="182880" marR="0">
                        <a:lnSpc>
                          <a:spcPct val="115000"/>
                        </a:lnSpc>
                        <a:spcBef>
                          <a:spcPts val="0"/>
                        </a:spcBef>
                        <a:spcAft>
                          <a:spcPts val="0"/>
                        </a:spcAft>
                      </a:pPr>
                      <a:r>
                        <a:rPr lang="en-US" sz="1400">
                          <a:effectLst/>
                        </a:rPr>
                        <a:t>STH planned readmit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5 (2.5)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9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5233138"/>
                  </a:ext>
                </a:extLst>
              </a:tr>
              <a:tr h="278720">
                <a:tc>
                  <a:txBody>
                    <a:bodyPr/>
                    <a:lstStyle/>
                    <a:p>
                      <a:pPr marL="182880" marR="0">
                        <a:lnSpc>
                          <a:spcPct val="115000"/>
                        </a:lnSpc>
                        <a:spcBef>
                          <a:spcPts val="0"/>
                        </a:spcBef>
                        <a:spcAft>
                          <a:spcPts val="0"/>
                        </a:spcAft>
                      </a:pPr>
                      <a:r>
                        <a:rPr lang="en-US" sz="1400">
                          <a:effectLst/>
                        </a:rPr>
                        <a:t>Hospice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3 (&lt;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5749015"/>
                  </a:ext>
                </a:extLst>
              </a:tr>
              <a:tr h="278720">
                <a:tc>
                  <a:txBody>
                    <a:bodyPr/>
                    <a:lstStyle/>
                    <a:p>
                      <a:pPr marL="182880" marR="0">
                        <a:lnSpc>
                          <a:spcPct val="115000"/>
                        </a:lnSpc>
                        <a:spcBef>
                          <a:spcPts val="0"/>
                        </a:spcBef>
                        <a:spcAft>
                          <a:spcPts val="0"/>
                        </a:spcAft>
                      </a:pPr>
                      <a:r>
                        <a:rPr lang="en-US" sz="1400">
                          <a:effectLst/>
                        </a:rPr>
                        <a:t>Expired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28 (14.5)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46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8950085"/>
                  </a:ext>
                </a:extLst>
              </a:tr>
              <a:tr h="278720">
                <a:tc>
                  <a:txBody>
                    <a:bodyPr/>
                    <a:lstStyle/>
                    <a:p>
                      <a:pPr marL="182880" marR="0">
                        <a:lnSpc>
                          <a:spcPct val="115000"/>
                        </a:lnSpc>
                        <a:spcBef>
                          <a:spcPts val="0"/>
                        </a:spcBef>
                        <a:spcAft>
                          <a:spcPts val="0"/>
                        </a:spcAft>
                      </a:pPr>
                      <a:r>
                        <a:rPr lang="en-US" sz="1400">
                          <a:effectLst/>
                        </a:rPr>
                        <a:t>Other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8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2824646"/>
                  </a:ext>
                </a:extLst>
              </a:tr>
            </a:tbl>
          </a:graphicData>
        </a:graphic>
      </p:graphicFrame>
      <p:sp>
        <p:nvSpPr>
          <p:cNvPr id="4" name="Slide Number Placeholder 3">
            <a:extLst>
              <a:ext uri="{FF2B5EF4-FFF2-40B4-BE49-F238E27FC236}">
                <a16:creationId xmlns:a16="http://schemas.microsoft.com/office/drawing/2014/main" id="{5FC1BE93-0B96-4429-B71C-10921B9D4EA2}"/>
              </a:ext>
            </a:extLst>
          </p:cNvPr>
          <p:cNvSpPr>
            <a:spLocks noGrp="1"/>
          </p:cNvSpPr>
          <p:nvPr>
            <p:ph type="sldNum" sz="quarter" idx="12"/>
          </p:nvPr>
        </p:nvSpPr>
        <p:spPr/>
        <p:txBody>
          <a:bodyPr/>
          <a:lstStyle/>
          <a:p>
            <a:pPr>
              <a:defRPr/>
            </a:pPr>
            <a:fld id="{87AFF346-BE60-4E53-BE6B-83CED70AD571}" type="slidenum">
              <a:rPr lang="en-US" smtClean="0"/>
              <a:pPr>
                <a:defRPr/>
              </a:pPr>
              <a:t>17</a:t>
            </a:fld>
            <a:endParaRPr lang="en-US"/>
          </a:p>
        </p:txBody>
      </p:sp>
    </p:spTree>
    <p:extLst>
      <p:ext uri="{BB962C8B-B14F-4D97-AF65-F5344CB8AC3E}">
        <p14:creationId xmlns:p14="http://schemas.microsoft.com/office/powerpoint/2010/main" val="1776127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ED46EC-C588-4B5B-81F0-5770F2DE369F}"/>
              </a:ext>
            </a:extLst>
          </p:cNvPr>
          <p:cNvSpPr>
            <a:spLocks noGrp="1"/>
          </p:cNvSpPr>
          <p:nvPr>
            <p:ph type="sldNum" sz="quarter" idx="12"/>
          </p:nvPr>
        </p:nvSpPr>
        <p:spPr/>
        <p:txBody>
          <a:bodyPr/>
          <a:lstStyle/>
          <a:p>
            <a:pPr>
              <a:defRPr/>
            </a:pPr>
            <a:fld id="{87AFF346-BE60-4E53-BE6B-83CED70AD571}" type="slidenum">
              <a:rPr lang="en-US" smtClean="0"/>
              <a:pPr>
                <a:defRPr/>
              </a:pPr>
              <a:t>18</a:t>
            </a:fld>
            <a:endParaRPr lang="en-US"/>
          </a:p>
        </p:txBody>
      </p:sp>
      <p:graphicFrame>
        <p:nvGraphicFramePr>
          <p:cNvPr id="5" name="Content Placeholder 4">
            <a:extLst>
              <a:ext uri="{FF2B5EF4-FFF2-40B4-BE49-F238E27FC236}">
                <a16:creationId xmlns:a16="http://schemas.microsoft.com/office/drawing/2014/main" id="{B2698042-E02F-4959-A881-A14E501362DD}"/>
              </a:ext>
            </a:extLst>
          </p:cNvPr>
          <p:cNvGraphicFramePr>
            <a:graphicFrameLocks noGrp="1"/>
          </p:cNvGraphicFramePr>
          <p:nvPr>
            <p:ph idx="1"/>
            <p:extLst>
              <p:ext uri="{D42A27DB-BD31-4B8C-83A1-F6EECF244321}">
                <p14:modId xmlns:p14="http://schemas.microsoft.com/office/powerpoint/2010/main" val="1051394307"/>
              </p:ext>
            </p:extLst>
          </p:nvPr>
        </p:nvGraphicFramePr>
        <p:xfrm>
          <a:off x="304800" y="304800"/>
          <a:ext cx="8534400" cy="594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678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CFA0-33F7-4C02-BB82-A9535190E8CE}"/>
              </a:ext>
            </a:extLst>
          </p:cNvPr>
          <p:cNvSpPr>
            <a:spLocks noGrp="1"/>
          </p:cNvSpPr>
          <p:nvPr>
            <p:ph type="title"/>
          </p:nvPr>
        </p:nvSpPr>
        <p:spPr>
          <a:xfrm>
            <a:off x="0" y="1"/>
            <a:ext cx="9144000" cy="1417638"/>
          </a:xfrm>
          <a:solidFill>
            <a:srgbClr val="222268"/>
          </a:solidFill>
        </p:spPr>
        <p:txBody>
          <a:bodyPr/>
          <a:lstStyle/>
          <a:p>
            <a:pPr algn="l"/>
            <a:r>
              <a:rPr lang="en-US" sz="4000" b="1" dirty="0">
                <a:solidFill>
                  <a:schemeClr val="bg1"/>
                </a:solidFill>
                <a:latin typeface="Arial" panose="020B0604020202020204" pitchFamily="34" charset="0"/>
                <a:cs typeface="Arial" panose="020B0604020202020204" pitchFamily="34" charset="0"/>
              </a:rPr>
              <a:t> WHY THE CHANGE?</a:t>
            </a:r>
          </a:p>
        </p:txBody>
      </p:sp>
      <p:sp>
        <p:nvSpPr>
          <p:cNvPr id="3" name="Content Placeholder 2">
            <a:extLst>
              <a:ext uri="{FF2B5EF4-FFF2-40B4-BE49-F238E27FC236}">
                <a16:creationId xmlns:a16="http://schemas.microsoft.com/office/drawing/2014/main" id="{FCF4F801-5AA0-4BE3-B23D-33909A55AFA7}"/>
              </a:ext>
            </a:extLst>
          </p:cNvPr>
          <p:cNvSpPr>
            <a:spLocks noGrp="1"/>
          </p:cNvSpPr>
          <p:nvPr>
            <p:ph idx="1"/>
          </p:nvPr>
        </p:nvSpPr>
        <p:spPr>
          <a:xfrm>
            <a:off x="0" y="1417640"/>
            <a:ext cx="9144000" cy="5440360"/>
          </a:xfrm>
          <a:solidFill>
            <a:schemeClr val="accent1">
              <a:lumMod val="20000"/>
              <a:lumOff val="80000"/>
            </a:schemeClr>
          </a:solidFill>
        </p:spPr>
        <p:txBody>
          <a:bodyPr/>
          <a:lstStyle/>
          <a:p>
            <a:endParaRPr lang="en-US" dirty="0"/>
          </a:p>
          <a:p>
            <a:r>
              <a:rPr lang="en-US" dirty="0"/>
              <a:t>Medical environment changes</a:t>
            </a:r>
          </a:p>
          <a:p>
            <a:pPr lvl="1"/>
            <a:r>
              <a:rPr lang="en-US" sz="3200" dirty="0"/>
              <a:t>Prior to 1997 we had very long LOS</a:t>
            </a:r>
          </a:p>
          <a:p>
            <a:pPr lvl="1"/>
            <a:r>
              <a:rPr lang="en-US" sz="3200" dirty="0"/>
              <a:t>No down-stream discharge destinations</a:t>
            </a:r>
          </a:p>
          <a:p>
            <a:pPr lvl="1"/>
            <a:r>
              <a:rPr lang="en-US" sz="3200" dirty="0"/>
              <a:t>No home hemodialysis infrastructure</a:t>
            </a:r>
          </a:p>
          <a:p>
            <a:pPr lvl="1"/>
            <a:r>
              <a:rPr lang="en-US" sz="3200" dirty="0"/>
              <a:t>Outpatient dialysis centers not equipped for tracheostomy patients</a:t>
            </a:r>
          </a:p>
        </p:txBody>
      </p:sp>
      <p:sp>
        <p:nvSpPr>
          <p:cNvPr id="4" name="Slide Number Placeholder 3">
            <a:extLst>
              <a:ext uri="{FF2B5EF4-FFF2-40B4-BE49-F238E27FC236}">
                <a16:creationId xmlns:a16="http://schemas.microsoft.com/office/drawing/2014/main" id="{61530EF8-25E8-4A6C-B807-8EF8D680DF7E}"/>
              </a:ext>
            </a:extLst>
          </p:cNvPr>
          <p:cNvSpPr>
            <a:spLocks noGrp="1"/>
          </p:cNvSpPr>
          <p:nvPr>
            <p:ph type="sldNum" sz="quarter" idx="12"/>
          </p:nvPr>
        </p:nvSpPr>
        <p:spPr/>
        <p:txBody>
          <a:bodyPr/>
          <a:lstStyle/>
          <a:p>
            <a:pPr>
              <a:defRPr/>
            </a:pPr>
            <a:fld id="{87AFF346-BE60-4E53-BE6B-83CED70AD571}" type="slidenum">
              <a:rPr lang="en-US" smtClean="0"/>
              <a:pPr>
                <a:defRPr/>
              </a:pPr>
              <a:t>19</a:t>
            </a:fld>
            <a:endParaRPr lang="en-US"/>
          </a:p>
        </p:txBody>
      </p:sp>
    </p:spTree>
    <p:extLst>
      <p:ext uri="{BB962C8B-B14F-4D97-AF65-F5344CB8AC3E}">
        <p14:creationId xmlns:p14="http://schemas.microsoft.com/office/powerpoint/2010/main" val="316460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PH Alt angle med.jpg"/>
          <p:cNvPicPr>
            <a:picLocks noChangeAspect="1"/>
          </p:cNvPicPr>
          <p:nvPr/>
        </p:nvPicPr>
        <p:blipFill>
          <a:blip r:embed="rId3" cstate="print"/>
          <a:stretch>
            <a:fillRect/>
          </a:stretch>
        </p:blipFill>
        <p:spPr>
          <a:xfrm>
            <a:off x="5029200" y="4876800"/>
            <a:ext cx="2619375" cy="1743075"/>
          </a:xfrm>
          <a:prstGeom prst="rect">
            <a:avLst/>
          </a:prstGeom>
        </p:spPr>
      </p:pic>
      <p:pic>
        <p:nvPicPr>
          <p:cNvPr id="7" name="Picture 6" descr="PIH.jpg"/>
          <p:cNvPicPr>
            <a:picLocks noChangeAspect="1"/>
          </p:cNvPicPr>
          <p:nvPr/>
        </p:nvPicPr>
        <p:blipFill>
          <a:blip r:embed="rId4" cstate="print"/>
          <a:stretch>
            <a:fillRect/>
          </a:stretch>
        </p:blipFill>
        <p:spPr>
          <a:xfrm>
            <a:off x="3124200" y="4038600"/>
            <a:ext cx="2724150" cy="1676400"/>
          </a:xfrm>
          <a:prstGeom prst="rect">
            <a:avLst/>
          </a:prstGeom>
        </p:spPr>
      </p:pic>
      <p:sp>
        <p:nvSpPr>
          <p:cNvPr id="4" name="Title 1"/>
          <p:cNvSpPr txBox="1">
            <a:spLocks/>
          </p:cNvSpPr>
          <p:nvPr/>
        </p:nvSpPr>
        <p:spPr>
          <a:xfrm>
            <a:off x="0" y="0"/>
            <a:ext cx="9144000" cy="1066800"/>
          </a:xfrm>
          <a:prstGeom prst="rect">
            <a:avLst/>
          </a:prstGeom>
          <a:solidFill>
            <a:srgbClr val="002060"/>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sz="1000" dirty="0">
                <a:solidFill>
                  <a:schemeClr val="bg1"/>
                </a:solidFill>
                <a:latin typeface="Calibri" pitchFamily="34" charset="0"/>
                <a:cs typeface="Calibri" pitchFamily="34" charset="0"/>
              </a:rPr>
            </a:br>
            <a:r>
              <a:rPr lang="en-US" sz="1000" dirty="0">
                <a:solidFill>
                  <a:schemeClr val="bg1"/>
                </a:solidFill>
                <a:latin typeface="Calibri" pitchFamily="34" charset="0"/>
                <a:cs typeface="Calibri" pitchFamily="34" charset="0"/>
              </a:rPr>
              <a:t>         </a:t>
            </a:r>
            <a:r>
              <a:rPr lang="en-US" sz="4000" dirty="0">
                <a:solidFill>
                  <a:schemeClr val="bg1"/>
                </a:solidFill>
                <a:latin typeface="Arial" panose="020B0604020202020204" pitchFamily="34" charset="0"/>
                <a:cs typeface="Arial" panose="020B0604020202020204" pitchFamily="34" charset="0"/>
              </a:rPr>
              <a:t>Where we are </a:t>
            </a:r>
          </a:p>
        </p:txBody>
      </p:sp>
      <p:sp>
        <p:nvSpPr>
          <p:cNvPr id="5" name="TextBox 4"/>
          <p:cNvSpPr txBox="1"/>
          <p:nvPr/>
        </p:nvSpPr>
        <p:spPr>
          <a:xfrm>
            <a:off x="381000" y="1143000"/>
            <a:ext cx="4817537" cy="5724644"/>
          </a:xfrm>
          <a:prstGeom prst="rect">
            <a:avLst/>
          </a:prstGeom>
          <a:noFill/>
        </p:spPr>
        <p:txBody>
          <a:bodyPr wrap="none" rtlCol="0">
            <a:spAutoFit/>
          </a:bodyPr>
          <a:lstStyle/>
          <a:p>
            <a:r>
              <a:rPr lang="en-US" sz="2800" dirty="0"/>
              <a:t>Three Locations – One Team</a:t>
            </a:r>
            <a:br>
              <a:rPr lang="en-US" dirty="0"/>
            </a:br>
            <a:endParaRPr lang="en-US" dirty="0"/>
          </a:p>
          <a:p>
            <a:r>
              <a:rPr lang="en-US" sz="2400" dirty="0"/>
              <a:t>Los Angeles</a:t>
            </a:r>
            <a:br>
              <a:rPr lang="en-US" dirty="0"/>
            </a:br>
            <a:endParaRPr lang="en-US" dirty="0"/>
          </a:p>
          <a:p>
            <a:pPr marL="182880" lvl="1"/>
            <a:r>
              <a:rPr lang="en-US" sz="1600" i="1" dirty="0"/>
              <a:t>Our downtown </a:t>
            </a:r>
          </a:p>
          <a:p>
            <a:pPr marL="182880" lvl="1"/>
            <a:r>
              <a:rPr lang="en-US" sz="1600" i="1" dirty="0"/>
              <a:t>Main Campus near </a:t>
            </a:r>
          </a:p>
          <a:p>
            <a:pPr marL="182880" lvl="1"/>
            <a:r>
              <a:rPr lang="en-US" sz="1600" i="1" dirty="0"/>
              <a:t>Dodger Stadium </a:t>
            </a:r>
            <a:br>
              <a:rPr lang="en-US" sz="1600" i="1" dirty="0"/>
            </a:br>
            <a:r>
              <a:rPr lang="en-US" sz="1600" i="1" dirty="0"/>
              <a:t>is a Los Angeles </a:t>
            </a:r>
            <a:br>
              <a:rPr lang="en-US" sz="1600" i="1" dirty="0"/>
            </a:br>
            <a:r>
              <a:rPr lang="en-US" sz="1600" i="1" dirty="0"/>
              <a:t>historic cultural site.</a:t>
            </a:r>
          </a:p>
          <a:p>
            <a:pPr lvl="1"/>
            <a:endParaRPr lang="en-US" sz="3200" dirty="0"/>
          </a:p>
          <a:p>
            <a:pPr>
              <a:buSzPct val="100000"/>
            </a:pPr>
            <a:r>
              <a:rPr lang="en-US" sz="2400" dirty="0"/>
              <a:t>Whittier and</a:t>
            </a:r>
          </a:p>
          <a:p>
            <a:r>
              <a:rPr lang="en-US" sz="2400" dirty="0"/>
              <a:t>          Van Nuys</a:t>
            </a:r>
          </a:p>
          <a:p>
            <a:pPr lvl="1"/>
            <a:endParaRPr lang="en-US" dirty="0"/>
          </a:p>
          <a:p>
            <a:pPr marL="182880" lvl="1"/>
            <a:r>
              <a:rPr lang="en-US" sz="1600" i="1" dirty="0"/>
              <a:t>Our satellite locations are</a:t>
            </a:r>
          </a:p>
          <a:p>
            <a:pPr marL="182880" lvl="1"/>
            <a:r>
              <a:rPr lang="en-US" sz="1600" i="1" dirty="0"/>
              <a:t>conveniently accessible </a:t>
            </a:r>
          </a:p>
          <a:p>
            <a:pPr marL="182880" lvl="1"/>
            <a:r>
              <a:rPr lang="en-US" sz="1600" i="1" dirty="0"/>
              <a:t>“hospital-within-a-hospital”</a:t>
            </a:r>
          </a:p>
          <a:p>
            <a:pPr marL="182880" lvl="1"/>
            <a:r>
              <a:rPr lang="en-US" sz="1600" i="1" dirty="0"/>
              <a:t>to serve our patients closer to home.</a:t>
            </a:r>
          </a:p>
          <a:p>
            <a:pPr lvl="1"/>
            <a:endParaRPr lang="en-US" dirty="0"/>
          </a:p>
          <a:p>
            <a:pPr lvl="1"/>
            <a:endParaRPr lang="en-US" dirty="0"/>
          </a:p>
        </p:txBody>
      </p:sp>
      <p:pic>
        <p:nvPicPr>
          <p:cNvPr id="9" name="Picture 7">
            <a:extLst>
              <a:ext uri="{FF2B5EF4-FFF2-40B4-BE49-F238E27FC236}">
                <a16:creationId xmlns:a16="http://schemas.microsoft.com/office/drawing/2014/main" id="{D5D91020-F2EE-4A7B-A9D8-F6B3E7D8D3D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627" b="19607"/>
          <a:stretch/>
        </p:blipFill>
        <p:spPr bwMode="auto">
          <a:xfrm>
            <a:off x="3343971" y="1753064"/>
            <a:ext cx="4979967" cy="243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054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D1A3-2E31-4447-9681-C31CD01BAF9F}"/>
              </a:ext>
            </a:extLst>
          </p:cNvPr>
          <p:cNvSpPr>
            <a:spLocks noGrp="1"/>
          </p:cNvSpPr>
          <p:nvPr>
            <p:ph type="title"/>
          </p:nvPr>
        </p:nvSpPr>
        <p:spPr>
          <a:xfrm>
            <a:off x="0" y="0"/>
            <a:ext cx="9144000" cy="1417638"/>
          </a:xfrm>
          <a:solidFill>
            <a:srgbClr val="002060"/>
          </a:solidFill>
        </p:spPr>
        <p:txBody>
          <a:bodyPr/>
          <a:lstStyle/>
          <a:p>
            <a:pPr algn="l"/>
            <a:r>
              <a:rPr lang="en-US" sz="4000" b="1" dirty="0">
                <a:solidFill>
                  <a:schemeClr val="bg1"/>
                </a:solidFill>
                <a:latin typeface="Arial" panose="020B0604020202020204" pitchFamily="34" charset="0"/>
                <a:cs typeface="Arial" panose="020B0604020202020204" pitchFamily="34" charset="0"/>
              </a:rPr>
              <a:t> WHY THE CHANGE?</a:t>
            </a:r>
          </a:p>
        </p:txBody>
      </p:sp>
      <p:sp>
        <p:nvSpPr>
          <p:cNvPr id="3" name="Content Placeholder 2">
            <a:extLst>
              <a:ext uri="{FF2B5EF4-FFF2-40B4-BE49-F238E27FC236}">
                <a16:creationId xmlns:a16="http://schemas.microsoft.com/office/drawing/2014/main" id="{4AAD370F-BE46-49EE-9E16-AB1DF268DA07}"/>
              </a:ext>
            </a:extLst>
          </p:cNvPr>
          <p:cNvSpPr>
            <a:spLocks noGrp="1"/>
          </p:cNvSpPr>
          <p:nvPr>
            <p:ph idx="1"/>
          </p:nvPr>
        </p:nvSpPr>
        <p:spPr>
          <a:xfrm>
            <a:off x="0" y="1417638"/>
            <a:ext cx="9144000" cy="5440362"/>
          </a:xfrm>
          <a:solidFill>
            <a:schemeClr val="accent1">
              <a:lumMod val="20000"/>
              <a:lumOff val="80000"/>
            </a:schemeClr>
          </a:solidFill>
        </p:spPr>
        <p:txBody>
          <a:bodyPr/>
          <a:lstStyle/>
          <a:p>
            <a:endParaRPr lang="en-US" dirty="0"/>
          </a:p>
          <a:p>
            <a:r>
              <a:rPr lang="en-US" dirty="0"/>
              <a:t>Ventilator Care Improvements</a:t>
            </a:r>
          </a:p>
          <a:p>
            <a:pPr lvl="1"/>
            <a:r>
              <a:rPr lang="en-US" sz="3200" dirty="0"/>
              <a:t>TIPS protocol vs. non-protocol weaning</a:t>
            </a:r>
          </a:p>
          <a:p>
            <a:pPr lvl="1"/>
            <a:r>
              <a:rPr lang="en-US" sz="3200" dirty="0"/>
              <a:t>Protocol updates</a:t>
            </a:r>
          </a:p>
          <a:p>
            <a:pPr lvl="1"/>
            <a:r>
              <a:rPr lang="en-US" sz="3200" dirty="0"/>
              <a:t>Basic ventilator care improvements</a:t>
            </a:r>
          </a:p>
          <a:p>
            <a:pPr lvl="2"/>
            <a:r>
              <a:rPr lang="en-US" sz="3200" dirty="0"/>
              <a:t>Closed circuit suctioning</a:t>
            </a:r>
          </a:p>
          <a:p>
            <a:pPr lvl="2"/>
            <a:r>
              <a:rPr lang="en-US" sz="3200" dirty="0"/>
              <a:t>Centralized pulse oximetry</a:t>
            </a:r>
          </a:p>
          <a:p>
            <a:pPr lvl="2"/>
            <a:r>
              <a:rPr lang="en-US" sz="3200" dirty="0"/>
              <a:t>Bedside capnography</a:t>
            </a:r>
          </a:p>
        </p:txBody>
      </p:sp>
      <p:sp>
        <p:nvSpPr>
          <p:cNvPr id="4" name="Slide Number Placeholder 3">
            <a:extLst>
              <a:ext uri="{FF2B5EF4-FFF2-40B4-BE49-F238E27FC236}">
                <a16:creationId xmlns:a16="http://schemas.microsoft.com/office/drawing/2014/main" id="{1651F5EB-9C23-4B26-A622-94CAF45DD649}"/>
              </a:ext>
            </a:extLst>
          </p:cNvPr>
          <p:cNvSpPr>
            <a:spLocks noGrp="1"/>
          </p:cNvSpPr>
          <p:nvPr>
            <p:ph type="sldNum" sz="quarter" idx="12"/>
          </p:nvPr>
        </p:nvSpPr>
        <p:spPr/>
        <p:txBody>
          <a:bodyPr/>
          <a:lstStyle/>
          <a:p>
            <a:pPr>
              <a:defRPr/>
            </a:pPr>
            <a:fld id="{87AFF346-BE60-4E53-BE6B-83CED70AD571}" type="slidenum">
              <a:rPr lang="en-US" smtClean="0"/>
              <a:pPr>
                <a:defRPr/>
              </a:pPr>
              <a:t>20</a:t>
            </a:fld>
            <a:endParaRPr lang="en-US"/>
          </a:p>
        </p:txBody>
      </p:sp>
    </p:spTree>
    <p:extLst>
      <p:ext uri="{BB962C8B-B14F-4D97-AF65-F5344CB8AC3E}">
        <p14:creationId xmlns:p14="http://schemas.microsoft.com/office/powerpoint/2010/main" val="267867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F9054-EC0C-4039-8503-7C505DA722F6}"/>
              </a:ext>
            </a:extLst>
          </p:cNvPr>
          <p:cNvSpPr>
            <a:spLocks noGrp="1"/>
          </p:cNvSpPr>
          <p:nvPr>
            <p:ph type="title"/>
          </p:nvPr>
        </p:nvSpPr>
        <p:spPr>
          <a:xfrm>
            <a:off x="0" y="0"/>
            <a:ext cx="9144000" cy="1417638"/>
          </a:xfrm>
          <a:solidFill>
            <a:srgbClr val="002060"/>
          </a:solidFill>
        </p:spPr>
        <p:txBody>
          <a:bodyPr/>
          <a:lstStyle/>
          <a:p>
            <a:pPr algn="l"/>
            <a:r>
              <a:rPr lang="en-US" sz="4000" b="1" dirty="0">
                <a:solidFill>
                  <a:schemeClr val="bg1"/>
                </a:solidFill>
                <a:latin typeface="Arial" panose="020B0604020202020204" pitchFamily="34" charset="0"/>
                <a:cs typeface="Arial" panose="020B0604020202020204" pitchFamily="34" charset="0"/>
              </a:rPr>
              <a:t> WHY THE CHANGE?</a:t>
            </a:r>
          </a:p>
        </p:txBody>
      </p:sp>
      <p:sp>
        <p:nvSpPr>
          <p:cNvPr id="3" name="Content Placeholder 2">
            <a:extLst>
              <a:ext uri="{FF2B5EF4-FFF2-40B4-BE49-F238E27FC236}">
                <a16:creationId xmlns:a16="http://schemas.microsoft.com/office/drawing/2014/main" id="{436E412C-D98F-4454-80E8-83C8B51B351A}"/>
              </a:ext>
            </a:extLst>
          </p:cNvPr>
          <p:cNvSpPr>
            <a:spLocks noGrp="1"/>
          </p:cNvSpPr>
          <p:nvPr>
            <p:ph idx="1"/>
          </p:nvPr>
        </p:nvSpPr>
        <p:spPr>
          <a:xfrm>
            <a:off x="0" y="1417638"/>
            <a:ext cx="9144000" cy="5440362"/>
          </a:xfrm>
          <a:solidFill>
            <a:schemeClr val="accent1">
              <a:lumMod val="20000"/>
              <a:lumOff val="80000"/>
            </a:schemeClr>
          </a:solidFill>
        </p:spPr>
        <p:txBody>
          <a:bodyPr/>
          <a:lstStyle/>
          <a:p>
            <a:pPr marL="0" indent="0">
              <a:buNone/>
            </a:pPr>
            <a:endParaRPr lang="en-US" dirty="0"/>
          </a:p>
          <a:p>
            <a:r>
              <a:rPr lang="en-US" dirty="0"/>
              <a:t>Renal Replacement Improvements</a:t>
            </a:r>
          </a:p>
          <a:p>
            <a:r>
              <a:rPr lang="en-US" dirty="0"/>
              <a:t>Measures to improve the efficiency of dialysis, which improves fluid removal, solute removal, and overall well-being</a:t>
            </a:r>
          </a:p>
          <a:p>
            <a:pPr lvl="1"/>
            <a:r>
              <a:rPr lang="en-US" sz="3200" dirty="0"/>
              <a:t>Single-pass machines vs. older technology</a:t>
            </a:r>
          </a:p>
          <a:p>
            <a:pPr lvl="1"/>
            <a:r>
              <a:rPr lang="en-US" sz="3200" dirty="0"/>
              <a:t>Longer dialysis sessions:   3-4 hours</a:t>
            </a:r>
          </a:p>
          <a:p>
            <a:pPr lvl="1"/>
            <a:r>
              <a:rPr lang="en-US" sz="3200" dirty="0"/>
              <a:t>Increased dialysis fluid flow:  800 cc/min</a:t>
            </a:r>
          </a:p>
        </p:txBody>
      </p:sp>
      <p:sp>
        <p:nvSpPr>
          <p:cNvPr id="4" name="Slide Number Placeholder 3">
            <a:extLst>
              <a:ext uri="{FF2B5EF4-FFF2-40B4-BE49-F238E27FC236}">
                <a16:creationId xmlns:a16="http://schemas.microsoft.com/office/drawing/2014/main" id="{1DEB73AD-0A00-4C1C-ACA5-4442FD8754CA}"/>
              </a:ext>
            </a:extLst>
          </p:cNvPr>
          <p:cNvSpPr>
            <a:spLocks noGrp="1"/>
          </p:cNvSpPr>
          <p:nvPr>
            <p:ph type="sldNum" sz="quarter" idx="12"/>
          </p:nvPr>
        </p:nvSpPr>
        <p:spPr/>
        <p:txBody>
          <a:bodyPr/>
          <a:lstStyle/>
          <a:p>
            <a:pPr>
              <a:defRPr/>
            </a:pPr>
            <a:fld id="{87AFF346-BE60-4E53-BE6B-83CED70AD571}" type="slidenum">
              <a:rPr lang="en-US" smtClean="0"/>
              <a:pPr>
                <a:defRPr/>
              </a:pPr>
              <a:t>21</a:t>
            </a:fld>
            <a:endParaRPr lang="en-US"/>
          </a:p>
        </p:txBody>
      </p:sp>
    </p:spTree>
    <p:extLst>
      <p:ext uri="{BB962C8B-B14F-4D97-AF65-F5344CB8AC3E}">
        <p14:creationId xmlns:p14="http://schemas.microsoft.com/office/powerpoint/2010/main" val="2582093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F431A-C22C-4025-9293-F9355F73AB28}"/>
              </a:ext>
            </a:extLst>
          </p:cNvPr>
          <p:cNvSpPr>
            <a:spLocks noGrp="1"/>
          </p:cNvSpPr>
          <p:nvPr>
            <p:ph type="title"/>
          </p:nvPr>
        </p:nvSpPr>
        <p:spPr>
          <a:xfrm>
            <a:off x="0" y="0"/>
            <a:ext cx="9144000" cy="1417638"/>
          </a:xfrm>
          <a:solidFill>
            <a:srgbClr val="002060"/>
          </a:solidFill>
        </p:spPr>
        <p:txBody>
          <a:bodyPr/>
          <a:lstStyle/>
          <a:p>
            <a:pPr algn="l"/>
            <a:r>
              <a:rPr lang="en-US" sz="4800" dirty="0">
                <a:solidFill>
                  <a:schemeClr val="bg1"/>
                </a:solidFill>
              </a:rPr>
              <a:t>  </a:t>
            </a:r>
            <a:r>
              <a:rPr lang="en-US" sz="4000" dirty="0">
                <a:solidFill>
                  <a:schemeClr val="bg1"/>
                </a:solidFill>
                <a:latin typeface="Arial" panose="020B0604020202020204" pitchFamily="34" charset="0"/>
                <a:cs typeface="Arial" panose="020B0604020202020204" pitchFamily="34" charset="0"/>
              </a:rPr>
              <a:t>WHY THE CHANGE?</a:t>
            </a:r>
          </a:p>
        </p:txBody>
      </p:sp>
      <p:sp>
        <p:nvSpPr>
          <p:cNvPr id="3" name="Content Placeholder 2">
            <a:extLst>
              <a:ext uri="{FF2B5EF4-FFF2-40B4-BE49-F238E27FC236}">
                <a16:creationId xmlns:a16="http://schemas.microsoft.com/office/drawing/2014/main" id="{BAAC6532-4759-4300-9D3D-706753505705}"/>
              </a:ext>
            </a:extLst>
          </p:cNvPr>
          <p:cNvSpPr>
            <a:spLocks noGrp="1"/>
          </p:cNvSpPr>
          <p:nvPr>
            <p:ph idx="1"/>
          </p:nvPr>
        </p:nvSpPr>
        <p:spPr>
          <a:xfrm>
            <a:off x="0" y="1417638"/>
            <a:ext cx="9144000" cy="5440362"/>
          </a:xfrm>
          <a:solidFill>
            <a:schemeClr val="accent1">
              <a:lumMod val="20000"/>
              <a:lumOff val="80000"/>
            </a:schemeClr>
          </a:solidFill>
        </p:spPr>
        <p:txBody>
          <a:bodyPr/>
          <a:lstStyle/>
          <a:p>
            <a:endParaRPr lang="en-US" sz="4000" dirty="0"/>
          </a:p>
          <a:p>
            <a:r>
              <a:rPr lang="en-US" sz="4000" dirty="0"/>
              <a:t>Reduced hemodialysis catheter infections</a:t>
            </a:r>
          </a:p>
          <a:p>
            <a:pPr lvl="1"/>
            <a:r>
              <a:rPr lang="en-US" sz="4000" dirty="0"/>
              <a:t>Increased use of tunneled catheters and shunts/grafts</a:t>
            </a:r>
          </a:p>
          <a:p>
            <a:pPr lvl="1"/>
            <a:r>
              <a:rPr lang="en-US" sz="4000" dirty="0"/>
              <a:t>Attention to catheter care with two-person dressing changes</a:t>
            </a:r>
          </a:p>
        </p:txBody>
      </p:sp>
      <p:sp>
        <p:nvSpPr>
          <p:cNvPr id="4" name="Slide Number Placeholder 3">
            <a:extLst>
              <a:ext uri="{FF2B5EF4-FFF2-40B4-BE49-F238E27FC236}">
                <a16:creationId xmlns:a16="http://schemas.microsoft.com/office/drawing/2014/main" id="{3AD7C39A-E9CD-42AC-969E-54CDBBA34D2E}"/>
              </a:ext>
            </a:extLst>
          </p:cNvPr>
          <p:cNvSpPr>
            <a:spLocks noGrp="1"/>
          </p:cNvSpPr>
          <p:nvPr>
            <p:ph type="sldNum" sz="quarter" idx="12"/>
          </p:nvPr>
        </p:nvSpPr>
        <p:spPr/>
        <p:txBody>
          <a:bodyPr/>
          <a:lstStyle/>
          <a:p>
            <a:pPr>
              <a:defRPr/>
            </a:pPr>
            <a:fld id="{87AFF346-BE60-4E53-BE6B-83CED70AD571}" type="slidenum">
              <a:rPr lang="en-US" smtClean="0"/>
              <a:pPr>
                <a:defRPr/>
              </a:pPr>
              <a:t>22</a:t>
            </a:fld>
            <a:endParaRPr lang="en-US"/>
          </a:p>
        </p:txBody>
      </p:sp>
    </p:spTree>
    <p:extLst>
      <p:ext uri="{BB962C8B-B14F-4D97-AF65-F5344CB8AC3E}">
        <p14:creationId xmlns:p14="http://schemas.microsoft.com/office/powerpoint/2010/main" val="2093101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76CA0C-657A-4FF5-ABAA-D744C97E28F4}"/>
              </a:ext>
            </a:extLst>
          </p:cNvPr>
          <p:cNvSpPr>
            <a:spLocks noGrp="1"/>
          </p:cNvSpPr>
          <p:nvPr>
            <p:ph type="sldNum" sz="quarter" idx="12"/>
          </p:nvPr>
        </p:nvSpPr>
        <p:spPr/>
        <p:txBody>
          <a:bodyPr/>
          <a:lstStyle/>
          <a:p>
            <a:pPr>
              <a:defRPr/>
            </a:pPr>
            <a:fld id="{87AFF346-BE60-4E53-BE6B-83CED70AD571}" type="slidenum">
              <a:rPr lang="en-US" smtClean="0"/>
              <a:pPr>
                <a:defRPr/>
              </a:pPr>
              <a:t>23</a:t>
            </a:fld>
            <a:endParaRPr lang="en-US"/>
          </a:p>
        </p:txBody>
      </p:sp>
      <p:graphicFrame>
        <p:nvGraphicFramePr>
          <p:cNvPr id="7" name="Content Placeholder 6">
            <a:extLst>
              <a:ext uri="{FF2B5EF4-FFF2-40B4-BE49-F238E27FC236}">
                <a16:creationId xmlns:a16="http://schemas.microsoft.com/office/drawing/2014/main" id="{0EEE7F46-9E3C-4848-900B-49EC5DE504B7}"/>
              </a:ext>
            </a:extLst>
          </p:cNvPr>
          <p:cNvGraphicFramePr>
            <a:graphicFrameLocks noGrp="1"/>
          </p:cNvGraphicFramePr>
          <p:nvPr>
            <p:ph idx="1"/>
            <p:extLst>
              <p:ext uri="{D42A27DB-BD31-4B8C-83A1-F6EECF244321}">
                <p14:modId xmlns:p14="http://schemas.microsoft.com/office/powerpoint/2010/main" val="3602519815"/>
              </p:ext>
            </p:extLst>
          </p:nvPr>
        </p:nvGraphicFramePr>
        <p:xfrm>
          <a:off x="457200" y="457200"/>
          <a:ext cx="8229600" cy="5668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2708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B91C-E938-41D7-A058-DE1AFC938915}"/>
              </a:ext>
            </a:extLst>
          </p:cNvPr>
          <p:cNvSpPr>
            <a:spLocks noGrp="1"/>
          </p:cNvSpPr>
          <p:nvPr>
            <p:ph type="title"/>
          </p:nvPr>
        </p:nvSpPr>
        <p:spPr>
          <a:xfrm>
            <a:off x="0" y="0"/>
            <a:ext cx="9144000" cy="1417638"/>
          </a:xfrm>
          <a:solidFill>
            <a:srgbClr val="002060"/>
          </a:solidFill>
        </p:spPr>
        <p:txBody>
          <a:bodyPr/>
          <a:lstStyle/>
          <a:p>
            <a:pPr algn="l"/>
            <a:r>
              <a:rPr lang="en-US" sz="4000" b="1" dirty="0">
                <a:solidFill>
                  <a:schemeClr val="bg1"/>
                </a:solidFill>
                <a:latin typeface="Arial" panose="020B0604020202020204" pitchFamily="34" charset="0"/>
                <a:cs typeface="Arial" panose="020B0604020202020204" pitchFamily="34" charset="0"/>
              </a:rPr>
              <a:t> WHY THE CHANGE?</a:t>
            </a:r>
          </a:p>
        </p:txBody>
      </p:sp>
      <p:sp>
        <p:nvSpPr>
          <p:cNvPr id="3" name="Content Placeholder 2">
            <a:extLst>
              <a:ext uri="{FF2B5EF4-FFF2-40B4-BE49-F238E27FC236}">
                <a16:creationId xmlns:a16="http://schemas.microsoft.com/office/drawing/2014/main" id="{EC25AD09-4181-4E33-8D90-443AF69E7E5D}"/>
              </a:ext>
            </a:extLst>
          </p:cNvPr>
          <p:cNvSpPr>
            <a:spLocks noGrp="1"/>
          </p:cNvSpPr>
          <p:nvPr>
            <p:ph idx="1"/>
          </p:nvPr>
        </p:nvSpPr>
        <p:spPr>
          <a:xfrm>
            <a:off x="0" y="1417638"/>
            <a:ext cx="9220200" cy="5440362"/>
          </a:xfrm>
          <a:solidFill>
            <a:schemeClr val="accent1">
              <a:lumMod val="20000"/>
              <a:lumOff val="80000"/>
            </a:schemeClr>
          </a:solidFill>
        </p:spPr>
        <p:txBody>
          <a:bodyPr/>
          <a:lstStyle/>
          <a:p>
            <a:endParaRPr lang="en-US" dirty="0"/>
          </a:p>
          <a:p>
            <a:r>
              <a:rPr lang="en-US" dirty="0"/>
              <a:t>General Critical Care Process Improvements</a:t>
            </a:r>
          </a:p>
          <a:p>
            <a:pPr lvl="1"/>
            <a:r>
              <a:rPr lang="en-US" sz="3200" dirty="0"/>
              <a:t>Decreased use of nephrotoxic agents</a:t>
            </a:r>
          </a:p>
          <a:p>
            <a:pPr lvl="1"/>
            <a:r>
              <a:rPr lang="en-US" sz="3200" dirty="0"/>
              <a:t>? Increased incidence of renal recovery</a:t>
            </a:r>
          </a:p>
          <a:p>
            <a:pPr lvl="1"/>
            <a:r>
              <a:rPr lang="en-US" sz="3200" dirty="0"/>
              <a:t>Increased attention to patient positioning</a:t>
            </a:r>
          </a:p>
          <a:p>
            <a:pPr lvl="2"/>
            <a:r>
              <a:rPr lang="en-US" sz="3200" dirty="0"/>
              <a:t>Improved secretion clearance</a:t>
            </a:r>
          </a:p>
          <a:p>
            <a:pPr lvl="2"/>
            <a:r>
              <a:rPr lang="en-US" sz="3200" dirty="0"/>
              <a:t>Fewer pressure injuries complicating care</a:t>
            </a:r>
          </a:p>
        </p:txBody>
      </p:sp>
      <p:sp>
        <p:nvSpPr>
          <p:cNvPr id="4" name="Slide Number Placeholder 3">
            <a:extLst>
              <a:ext uri="{FF2B5EF4-FFF2-40B4-BE49-F238E27FC236}">
                <a16:creationId xmlns:a16="http://schemas.microsoft.com/office/drawing/2014/main" id="{AAAC5987-D549-44F8-8FF6-CF2A87A15A62}"/>
              </a:ext>
            </a:extLst>
          </p:cNvPr>
          <p:cNvSpPr>
            <a:spLocks noGrp="1"/>
          </p:cNvSpPr>
          <p:nvPr>
            <p:ph type="sldNum" sz="quarter" idx="12"/>
          </p:nvPr>
        </p:nvSpPr>
        <p:spPr/>
        <p:txBody>
          <a:bodyPr/>
          <a:lstStyle/>
          <a:p>
            <a:pPr>
              <a:defRPr/>
            </a:pPr>
            <a:fld id="{87AFF346-BE60-4E53-BE6B-83CED70AD571}" type="slidenum">
              <a:rPr lang="en-US" smtClean="0"/>
              <a:pPr>
                <a:defRPr/>
              </a:pPr>
              <a:t>24</a:t>
            </a:fld>
            <a:endParaRPr lang="en-US"/>
          </a:p>
        </p:txBody>
      </p:sp>
    </p:spTree>
    <p:extLst>
      <p:ext uri="{BB962C8B-B14F-4D97-AF65-F5344CB8AC3E}">
        <p14:creationId xmlns:p14="http://schemas.microsoft.com/office/powerpoint/2010/main" val="261608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F618-1DCE-4CA1-B7FF-D101E87E29BF}"/>
              </a:ext>
            </a:extLst>
          </p:cNvPr>
          <p:cNvSpPr>
            <a:spLocks noGrp="1"/>
          </p:cNvSpPr>
          <p:nvPr>
            <p:ph type="title"/>
          </p:nvPr>
        </p:nvSpPr>
        <p:spPr>
          <a:xfrm>
            <a:off x="0" y="0"/>
            <a:ext cx="9144000" cy="1143000"/>
          </a:xfrm>
          <a:solidFill>
            <a:srgbClr val="222268"/>
          </a:solidFill>
        </p:spPr>
        <p:txBody>
          <a:bodyPr/>
          <a:lstStyle/>
          <a:p>
            <a:pPr algn="l"/>
            <a:r>
              <a:rPr lang="en-US" sz="4000" b="1" dirty="0">
                <a:solidFill>
                  <a:schemeClr val="bg1"/>
                </a:solidFill>
                <a:latin typeface="Arial" panose="020B0604020202020204" pitchFamily="34" charset="0"/>
                <a:cs typeface="Arial" panose="020B0604020202020204" pitchFamily="34" charset="0"/>
              </a:rPr>
              <a:t> IN SUMMARY</a:t>
            </a:r>
          </a:p>
        </p:txBody>
      </p:sp>
      <p:sp>
        <p:nvSpPr>
          <p:cNvPr id="3" name="Content Placeholder 2">
            <a:extLst>
              <a:ext uri="{FF2B5EF4-FFF2-40B4-BE49-F238E27FC236}">
                <a16:creationId xmlns:a16="http://schemas.microsoft.com/office/drawing/2014/main" id="{5DA62C53-2BA9-4B30-B6E9-71AB75DFC176}"/>
              </a:ext>
            </a:extLst>
          </p:cNvPr>
          <p:cNvSpPr>
            <a:spLocks noGrp="1"/>
          </p:cNvSpPr>
          <p:nvPr>
            <p:ph idx="1"/>
          </p:nvPr>
        </p:nvSpPr>
        <p:spPr>
          <a:xfrm>
            <a:off x="0" y="1143000"/>
            <a:ext cx="9144000" cy="5715000"/>
          </a:xfrm>
          <a:solidFill>
            <a:schemeClr val="accent1">
              <a:lumMod val="20000"/>
              <a:lumOff val="80000"/>
            </a:schemeClr>
          </a:solidFill>
        </p:spPr>
        <p:txBody>
          <a:bodyPr/>
          <a:lstStyle/>
          <a:p>
            <a:endParaRPr lang="en-US" sz="3600" dirty="0"/>
          </a:p>
          <a:p>
            <a:r>
              <a:rPr lang="en-US" sz="3600" dirty="0"/>
              <a:t>Nearly half of patients on RRT admitted for weaning were liberated from mechanical ventilation. </a:t>
            </a:r>
          </a:p>
          <a:p>
            <a:r>
              <a:rPr lang="en-US" sz="3600" dirty="0"/>
              <a:t>There is no “Eureka” moment or magic bullet.</a:t>
            </a:r>
          </a:p>
          <a:p>
            <a:r>
              <a:rPr lang="en-US" sz="3600" dirty="0"/>
              <a:t>A little bit of everything with good interdisciplinary care to support robust internal medicine practices.</a:t>
            </a:r>
          </a:p>
          <a:p>
            <a:pPr marL="0" indent="0">
              <a:buNone/>
            </a:pPr>
            <a:endParaRPr lang="en-US" dirty="0"/>
          </a:p>
        </p:txBody>
      </p:sp>
      <p:sp>
        <p:nvSpPr>
          <p:cNvPr id="4" name="Slide Number Placeholder 3">
            <a:extLst>
              <a:ext uri="{FF2B5EF4-FFF2-40B4-BE49-F238E27FC236}">
                <a16:creationId xmlns:a16="http://schemas.microsoft.com/office/drawing/2014/main" id="{118BEE1B-4B1A-453B-AEBE-BD12B4C00BB7}"/>
              </a:ext>
            </a:extLst>
          </p:cNvPr>
          <p:cNvSpPr>
            <a:spLocks noGrp="1"/>
          </p:cNvSpPr>
          <p:nvPr>
            <p:ph type="sldNum" sz="quarter" idx="12"/>
          </p:nvPr>
        </p:nvSpPr>
        <p:spPr/>
        <p:txBody>
          <a:bodyPr/>
          <a:lstStyle/>
          <a:p>
            <a:pPr>
              <a:defRPr/>
            </a:pPr>
            <a:fld id="{87AFF346-BE60-4E53-BE6B-83CED70AD571}" type="slidenum">
              <a:rPr lang="en-US" smtClean="0"/>
              <a:pPr>
                <a:defRPr/>
              </a:pPr>
              <a:t>25</a:t>
            </a:fld>
            <a:endParaRPr lang="en-US"/>
          </a:p>
        </p:txBody>
      </p:sp>
    </p:spTree>
    <p:extLst>
      <p:ext uri="{BB962C8B-B14F-4D97-AF65-F5344CB8AC3E}">
        <p14:creationId xmlns:p14="http://schemas.microsoft.com/office/powerpoint/2010/main" val="4260106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F618-1DCE-4CA1-B7FF-D101E87E29BF}"/>
              </a:ext>
            </a:extLst>
          </p:cNvPr>
          <p:cNvSpPr>
            <a:spLocks noGrp="1"/>
          </p:cNvSpPr>
          <p:nvPr>
            <p:ph type="title"/>
          </p:nvPr>
        </p:nvSpPr>
        <p:spPr>
          <a:xfrm>
            <a:off x="0" y="0"/>
            <a:ext cx="9144000" cy="1371600"/>
          </a:xfrm>
          <a:solidFill>
            <a:srgbClr val="002060"/>
          </a:solidFill>
        </p:spPr>
        <p:txBody>
          <a:bodyPr/>
          <a:lstStyle/>
          <a:p>
            <a:pPr algn="l"/>
            <a:r>
              <a:rPr lang="en-US" sz="4000" b="1" dirty="0">
                <a:solidFill>
                  <a:schemeClr val="bg1"/>
                </a:solidFill>
                <a:latin typeface="Arial" panose="020B0604020202020204" pitchFamily="34" charset="0"/>
                <a:cs typeface="Arial" panose="020B0604020202020204" pitchFamily="34" charset="0"/>
              </a:rPr>
              <a:t>  CLINICAL IMPLICATIONS AND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  CONCLUSIONS</a:t>
            </a:r>
          </a:p>
        </p:txBody>
      </p:sp>
      <p:sp>
        <p:nvSpPr>
          <p:cNvPr id="3" name="Content Placeholder 2">
            <a:extLst>
              <a:ext uri="{FF2B5EF4-FFF2-40B4-BE49-F238E27FC236}">
                <a16:creationId xmlns:a16="http://schemas.microsoft.com/office/drawing/2014/main" id="{5DA62C53-2BA9-4B30-B6E9-71AB75DFC176}"/>
              </a:ext>
            </a:extLst>
          </p:cNvPr>
          <p:cNvSpPr>
            <a:spLocks noGrp="1"/>
          </p:cNvSpPr>
          <p:nvPr>
            <p:ph idx="1"/>
          </p:nvPr>
        </p:nvSpPr>
        <p:spPr>
          <a:xfrm>
            <a:off x="0" y="1371601"/>
            <a:ext cx="9144000" cy="5511586"/>
          </a:xfrm>
          <a:solidFill>
            <a:schemeClr val="accent1">
              <a:lumMod val="20000"/>
              <a:lumOff val="80000"/>
            </a:schemeClr>
          </a:solidFill>
        </p:spPr>
        <p:txBody>
          <a:bodyPr/>
          <a:lstStyle/>
          <a:p>
            <a:r>
              <a:rPr lang="en-US" sz="2500" dirty="0"/>
              <a:t>Ventilator weaning of patients transferred receiving RRT is NOT a futile task. Admitting and attempting to wean these patients no longer has the stigma of abject futility that it once had.</a:t>
            </a:r>
          </a:p>
          <a:p>
            <a:r>
              <a:rPr lang="en-US" sz="2500" dirty="0"/>
              <a:t>These data may help inform trajectories of care, outcomes-based goals of care discussions, and treatment decisions not only at the LTCH but upstream in the acute care hospital. </a:t>
            </a:r>
          </a:p>
          <a:p>
            <a:r>
              <a:rPr lang="en-US" sz="2500" dirty="0"/>
              <a:t>Determination </a:t>
            </a:r>
            <a:r>
              <a:rPr lang="en-US" sz="2500"/>
              <a:t>of survival, functional status, </a:t>
            </a:r>
            <a:r>
              <a:rPr lang="en-US" sz="2500" dirty="0"/>
              <a:t>and quality of life post-discharge in the population of patients with RRT and mechanical ventilation are particularly important challenges. </a:t>
            </a:r>
          </a:p>
          <a:p>
            <a:r>
              <a:rPr lang="en-US" sz="2500" dirty="0"/>
              <a:t>The experience and outcomes of this single center experience may not be applicable to other centers or the CCI patient population in general. </a:t>
            </a:r>
          </a:p>
          <a:p>
            <a:endParaRPr lang="en-US" sz="2800" dirty="0"/>
          </a:p>
        </p:txBody>
      </p:sp>
      <p:sp>
        <p:nvSpPr>
          <p:cNvPr id="4" name="Slide Number Placeholder 3">
            <a:extLst>
              <a:ext uri="{FF2B5EF4-FFF2-40B4-BE49-F238E27FC236}">
                <a16:creationId xmlns:a16="http://schemas.microsoft.com/office/drawing/2014/main" id="{118BEE1B-4B1A-453B-AEBE-BD12B4C00BB7}"/>
              </a:ext>
            </a:extLst>
          </p:cNvPr>
          <p:cNvSpPr>
            <a:spLocks noGrp="1"/>
          </p:cNvSpPr>
          <p:nvPr>
            <p:ph type="sldNum" sz="quarter" idx="12"/>
          </p:nvPr>
        </p:nvSpPr>
        <p:spPr/>
        <p:txBody>
          <a:bodyPr/>
          <a:lstStyle/>
          <a:p>
            <a:pPr>
              <a:defRPr/>
            </a:pPr>
            <a:fld id="{87AFF346-BE60-4E53-BE6B-83CED70AD571}" type="slidenum">
              <a:rPr lang="en-US" smtClean="0"/>
              <a:pPr>
                <a:defRPr/>
              </a:pPr>
              <a:t>26</a:t>
            </a:fld>
            <a:endParaRPr lang="en-US"/>
          </a:p>
        </p:txBody>
      </p:sp>
    </p:spTree>
    <p:extLst>
      <p:ext uri="{BB962C8B-B14F-4D97-AF65-F5344CB8AC3E}">
        <p14:creationId xmlns:p14="http://schemas.microsoft.com/office/powerpoint/2010/main" val="123697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832" y="-26442"/>
            <a:ext cx="9144000" cy="6884442"/>
          </a:xfrm>
          <a:prstGeom prst="rect">
            <a:avLst/>
          </a:prstGeom>
          <a:solidFill>
            <a:srgbClr val="002060"/>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sz="750" dirty="0">
                <a:solidFill>
                  <a:schemeClr val="bg1"/>
                </a:solidFill>
                <a:latin typeface="Calibri" pitchFamily="34" charset="0"/>
                <a:cs typeface="Calibri" pitchFamily="34" charset="0"/>
              </a:rPr>
            </a:br>
            <a:r>
              <a:rPr lang="en-US" sz="750" dirty="0">
                <a:solidFill>
                  <a:schemeClr val="bg1"/>
                </a:solidFill>
                <a:latin typeface="Calibri" pitchFamily="34" charset="0"/>
                <a:cs typeface="Calibri" pitchFamily="34" charset="0"/>
              </a:rPr>
              <a:t>        </a:t>
            </a:r>
            <a:br>
              <a:rPr lang="en-US" sz="750" dirty="0">
                <a:solidFill>
                  <a:schemeClr val="bg1"/>
                </a:solidFill>
                <a:latin typeface="Calibri" pitchFamily="34" charset="0"/>
                <a:cs typeface="Calibri" pitchFamily="34" charset="0"/>
              </a:rPr>
            </a:br>
            <a:r>
              <a:rPr lang="en-US" sz="750" dirty="0">
                <a:solidFill>
                  <a:schemeClr val="bg1"/>
                </a:solidFill>
                <a:latin typeface="Calibri" pitchFamily="34" charset="0"/>
                <a:cs typeface="Calibri" pitchFamily="34" charset="0"/>
              </a:rPr>
              <a:t>                                                                                                                                                                      </a:t>
            </a:r>
            <a:r>
              <a:rPr lang="en-US" sz="3000" dirty="0">
                <a:solidFill>
                  <a:schemeClr val="bg1"/>
                </a:solidFill>
                <a:latin typeface="Calibri" pitchFamily="34" charset="0"/>
                <a:cs typeface="Calibri" pitchFamily="34" charset="0"/>
              </a:rPr>
              <a:t>Thank you!</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3" y="1523368"/>
            <a:ext cx="9144000" cy="4134476"/>
          </a:xfrm>
          <a:prstGeom prst="rect">
            <a:avLst/>
          </a:prstGeom>
        </p:spPr>
      </p:pic>
      <p:sp>
        <p:nvSpPr>
          <p:cNvPr id="6" name="TextBox 5"/>
          <p:cNvSpPr txBox="1"/>
          <p:nvPr/>
        </p:nvSpPr>
        <p:spPr>
          <a:xfrm>
            <a:off x="6324600" y="6229350"/>
            <a:ext cx="2608471" cy="369332"/>
          </a:xfrm>
          <a:prstGeom prst="rect">
            <a:avLst/>
          </a:prstGeom>
          <a:noFill/>
        </p:spPr>
        <p:txBody>
          <a:bodyPr wrap="none" rtlCol="0">
            <a:spAutoFit/>
          </a:bodyPr>
          <a:lstStyle/>
          <a:p>
            <a:r>
              <a:rPr lang="en-US" dirty="0">
                <a:solidFill>
                  <a:schemeClr val="bg1"/>
                </a:solidFill>
              </a:rPr>
              <a:t>www.barlowhospital.org</a:t>
            </a:r>
          </a:p>
        </p:txBody>
      </p:sp>
      <p:pic>
        <p:nvPicPr>
          <p:cNvPr id="8" name="Picture 2" descr="BARLOW Logo 2018 greyscale">
            <a:extLst>
              <a:ext uri="{FF2B5EF4-FFF2-40B4-BE49-F238E27FC236}">
                <a16:creationId xmlns:a16="http://schemas.microsoft.com/office/drawing/2014/main" id="{04CED940-3DBF-4EBE-B335-7EED92F71BB4}"/>
              </a:ext>
            </a:extLst>
          </p:cNvPr>
          <p:cNvPicPr>
            <a:picLocks noChangeAspect="1" noChangeArrowheads="1"/>
          </p:cNvPicPr>
          <p:nvPr/>
        </p:nvPicPr>
        <p:blipFill>
          <a:blip r:embed="rId4" cstate="print"/>
          <a:stretch>
            <a:fillRect/>
          </a:stretch>
        </p:blipFill>
        <p:spPr bwMode="auto">
          <a:xfrm>
            <a:off x="685800" y="6229350"/>
            <a:ext cx="1213266" cy="400050"/>
          </a:xfrm>
          <a:prstGeom prst="rect">
            <a:avLst/>
          </a:prstGeom>
          <a:noFill/>
          <a:ln w="9525">
            <a:noFill/>
            <a:miter lim="800000"/>
            <a:headEnd/>
            <a:tailEnd/>
          </a:ln>
        </p:spPr>
      </p:pic>
    </p:spTree>
    <p:extLst>
      <p:ext uri="{BB962C8B-B14F-4D97-AF65-F5344CB8AC3E}">
        <p14:creationId xmlns:p14="http://schemas.microsoft.com/office/powerpoint/2010/main" val="286477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0" y="0"/>
            <a:ext cx="9144000" cy="1295400"/>
          </a:xfrm>
          <a:solidFill>
            <a:srgbClr val="002060"/>
          </a:solidFill>
        </p:spPr>
        <p:txBody>
          <a:bodyPr/>
          <a:lstStyle/>
          <a:p>
            <a:pPr algn="l" eaLnBrk="1" hangingPunct="1"/>
            <a:r>
              <a:rPr lang="en-US" sz="4000" dirty="0">
                <a:solidFill>
                  <a:schemeClr val="bg1"/>
                </a:solidFill>
              </a:rPr>
              <a:t>   </a:t>
            </a:r>
            <a:r>
              <a:rPr lang="en-US" sz="4000" dirty="0">
                <a:solidFill>
                  <a:schemeClr val="bg1"/>
                </a:solidFill>
                <a:latin typeface="Arial" panose="020B0604020202020204" pitchFamily="34" charset="0"/>
                <a:cs typeface="Arial" panose="020B0604020202020204" pitchFamily="34" charset="0"/>
              </a:rPr>
              <a:t>Who We Are</a:t>
            </a:r>
          </a:p>
        </p:txBody>
      </p:sp>
      <p:sp>
        <p:nvSpPr>
          <p:cNvPr id="3" name="Subtitle 2"/>
          <p:cNvSpPr>
            <a:spLocks noGrp="1"/>
          </p:cNvSpPr>
          <p:nvPr>
            <p:ph type="subTitle" idx="1"/>
          </p:nvPr>
        </p:nvSpPr>
        <p:spPr>
          <a:xfrm>
            <a:off x="381000" y="1327150"/>
            <a:ext cx="8534400" cy="4997450"/>
          </a:xfrm>
        </p:spPr>
        <p:txBody>
          <a:bodyPr rtlCol="0">
            <a:normAutofit fontScale="25000" lnSpcReduction="20000"/>
          </a:bodyPr>
          <a:lstStyle/>
          <a:p>
            <a:pPr algn="l" eaLnBrk="1" fontAlgn="auto" hangingPunct="1">
              <a:spcAft>
                <a:spcPts val="0"/>
              </a:spcAft>
              <a:defRPr/>
            </a:pPr>
            <a:endParaRPr lang="en-US" sz="11200" dirty="0">
              <a:solidFill>
                <a:schemeClr val="tx1"/>
              </a:solidFill>
            </a:endParaRPr>
          </a:p>
          <a:p>
            <a:pPr algn="l" eaLnBrk="1" fontAlgn="auto" hangingPunct="1">
              <a:spcBef>
                <a:spcPts val="300"/>
              </a:spcBef>
              <a:spcAft>
                <a:spcPts val="0"/>
              </a:spcAft>
              <a:buFont typeface="Arial" pitchFamily="34" charset="0"/>
              <a:buChar char="•"/>
              <a:defRPr/>
            </a:pPr>
            <a:r>
              <a:rPr lang="en-US" sz="11200" dirty="0">
                <a:solidFill>
                  <a:schemeClr val="tx1"/>
                </a:solidFill>
              </a:rPr>
              <a:t>  </a:t>
            </a:r>
            <a:r>
              <a:rPr lang="en-US" sz="11600" dirty="0">
                <a:solidFill>
                  <a:schemeClr val="tx1"/>
                </a:solidFill>
              </a:rPr>
              <a:t>Established in 1902 as TB sanatorium  </a:t>
            </a:r>
          </a:p>
          <a:p>
            <a:pPr algn="l" eaLnBrk="1" fontAlgn="auto" hangingPunct="1">
              <a:spcAft>
                <a:spcPts val="0"/>
              </a:spcAft>
              <a:buFont typeface="Arial" pitchFamily="34" charset="0"/>
              <a:buChar char="•"/>
              <a:defRPr/>
            </a:pPr>
            <a:r>
              <a:rPr lang="en-US" sz="11600" dirty="0">
                <a:solidFill>
                  <a:schemeClr val="tx1"/>
                </a:solidFill>
              </a:rPr>
              <a:t>  Licensed as a general acute care hospital</a:t>
            </a:r>
          </a:p>
          <a:p>
            <a:pPr algn="l" eaLnBrk="1" fontAlgn="auto" hangingPunct="1">
              <a:spcAft>
                <a:spcPts val="0"/>
              </a:spcAft>
              <a:buFont typeface="Arial" pitchFamily="34" charset="0"/>
              <a:buChar char="•"/>
              <a:defRPr/>
            </a:pPr>
            <a:r>
              <a:rPr lang="en-US" sz="11600" dirty="0">
                <a:solidFill>
                  <a:schemeClr val="tx1"/>
                </a:solidFill>
              </a:rPr>
              <a:t>  Accredited by The Joint Commission, CAP</a:t>
            </a:r>
          </a:p>
          <a:p>
            <a:pPr marL="274320" lvl="1" indent="-274320" algn="l" eaLnBrk="1" fontAlgn="auto" hangingPunct="1">
              <a:spcBef>
                <a:spcPts val="720"/>
              </a:spcBef>
              <a:spcAft>
                <a:spcPts val="0"/>
              </a:spcAft>
              <a:buFont typeface="Arial" pitchFamily="34" charset="0"/>
              <a:buChar char="•"/>
              <a:defRPr/>
            </a:pPr>
            <a:r>
              <a:rPr lang="en-US" sz="11600" dirty="0">
                <a:solidFill>
                  <a:schemeClr val="tx1"/>
                </a:solidFill>
              </a:rPr>
              <a:t>Disease-Specific Certification by The Joint Commission for Respiratory Failure 2016, 2018, and 2021</a:t>
            </a:r>
          </a:p>
          <a:p>
            <a:pPr marL="274320" lvl="1" indent="-274320" algn="l" eaLnBrk="1" fontAlgn="auto" hangingPunct="1">
              <a:spcBef>
                <a:spcPts val="720"/>
              </a:spcBef>
              <a:spcAft>
                <a:spcPts val="0"/>
              </a:spcAft>
              <a:buFont typeface="Arial" pitchFamily="34" charset="0"/>
              <a:buChar char="•"/>
              <a:defRPr/>
            </a:pPr>
            <a:r>
              <a:rPr lang="en-US" sz="11600" dirty="0">
                <a:solidFill>
                  <a:schemeClr val="tx1"/>
                </a:solidFill>
              </a:rPr>
              <a:t>Disease-Specific Certification by The Joint Commission for Wound Care 2021</a:t>
            </a:r>
          </a:p>
          <a:p>
            <a:pPr marL="0" lvl="1" algn="l" eaLnBrk="1" fontAlgn="auto" hangingPunct="1">
              <a:spcBef>
                <a:spcPts val="720"/>
              </a:spcBef>
              <a:spcAft>
                <a:spcPts val="0"/>
              </a:spcAft>
              <a:buFont typeface="Arial" pitchFamily="34" charset="0"/>
              <a:buChar char="•"/>
              <a:defRPr/>
            </a:pPr>
            <a:r>
              <a:rPr lang="en-US" sz="11600" dirty="0">
                <a:solidFill>
                  <a:schemeClr val="tx1"/>
                </a:solidFill>
              </a:rPr>
              <a:t>  Passy-Muir Center of Excellence</a:t>
            </a:r>
          </a:p>
          <a:p>
            <a:pPr marL="274320" indent="-274320" algn="l" eaLnBrk="1" fontAlgn="auto" hangingPunct="1">
              <a:spcAft>
                <a:spcPts val="0"/>
              </a:spcAft>
              <a:buFont typeface="Arial" pitchFamily="34" charset="0"/>
              <a:buChar char="•"/>
              <a:defRPr/>
            </a:pPr>
            <a:r>
              <a:rPr lang="en-US" sz="11600" dirty="0">
                <a:solidFill>
                  <a:schemeClr val="tx1"/>
                </a:solidFill>
              </a:rPr>
              <a:t>Q</a:t>
            </a:r>
            <a:r>
              <a:rPr lang="en-US" sz="11600" i="1" dirty="0">
                <a:solidFill>
                  <a:schemeClr val="tx1"/>
                </a:solidFill>
              </a:rPr>
              <a:t>uality Respiratory Care Recognition </a:t>
            </a:r>
            <a:r>
              <a:rPr lang="en-US" sz="11600" dirty="0">
                <a:solidFill>
                  <a:schemeClr val="tx1"/>
                </a:solidFill>
              </a:rPr>
              <a:t>from the         American Association for Respiratory Care</a:t>
            </a:r>
            <a:endParaRPr lang="en-US" sz="11600" dirty="0">
              <a:solidFill>
                <a:srgbClr val="FF0000"/>
              </a:solidFill>
            </a:endParaRPr>
          </a:p>
          <a:p>
            <a:pPr algn="l" eaLnBrk="1" fontAlgn="auto" hangingPunct="1">
              <a:spcAft>
                <a:spcPts val="0"/>
              </a:spcAft>
              <a:defRPr/>
            </a:pPr>
            <a:endParaRPr lang="en-US" sz="10800" i="1" dirty="0">
              <a:solidFill>
                <a:schemeClr val="tx1"/>
              </a:solidFill>
            </a:endParaRPr>
          </a:p>
        </p:txBody>
      </p:sp>
      <p:sp>
        <p:nvSpPr>
          <p:cNvPr id="4" name="Slide Number Placeholder 3"/>
          <p:cNvSpPr>
            <a:spLocks noGrp="1"/>
          </p:cNvSpPr>
          <p:nvPr>
            <p:ph type="sldNum" sz="quarter" idx="12"/>
          </p:nvPr>
        </p:nvSpPr>
        <p:spPr/>
        <p:txBody>
          <a:bodyPr/>
          <a:lstStyle/>
          <a:p>
            <a:pPr>
              <a:defRPr/>
            </a:pPr>
            <a:fld id="{CE410F39-A312-4B6D-9DFA-55B6BB64554F}" type="slidenum">
              <a:rPr lang="en-US" smtClean="0"/>
              <a:pPr>
                <a:defRPr/>
              </a:pPr>
              <a:t>3</a:t>
            </a:fld>
            <a:endParaRPr lang="en-US"/>
          </a:p>
        </p:txBody>
      </p:sp>
      <p:sp>
        <p:nvSpPr>
          <p:cNvPr id="5" name="TextBox 4"/>
          <p:cNvSpPr txBox="1">
            <a:spLocks noChangeArrowheads="1"/>
          </p:cNvSpPr>
          <p:nvPr/>
        </p:nvSpPr>
        <p:spPr bwMode="auto">
          <a:xfrm>
            <a:off x="2438400" y="6324600"/>
            <a:ext cx="419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i="1" dirty="0">
                <a:solidFill>
                  <a:srgbClr val="002060"/>
                </a:solidFill>
                <a:latin typeface="Arial" panose="020B0604020202020204" pitchFamily="34" charset="0"/>
              </a:rPr>
              <a:t>TRUSTED </a:t>
            </a:r>
            <a:r>
              <a:rPr lang="en-US" altLang="en-US" sz="1400" b="1" i="1" dirty="0">
                <a:solidFill>
                  <a:srgbClr val="002060"/>
                </a:solidFill>
                <a:latin typeface="Arial" panose="020B0604020202020204" pitchFamily="34" charset="0"/>
                <a:sym typeface="Wingdings" panose="05000000000000000000" pitchFamily="2" charset="2"/>
              </a:rPr>
              <a:t> PROVEN  AWARD-WINNING </a:t>
            </a:r>
            <a:endParaRPr lang="en-US" altLang="en-US" sz="1400" b="1" i="1" dirty="0">
              <a:solidFill>
                <a:srgbClr val="002060"/>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0" y="0"/>
            <a:ext cx="9144000" cy="1066800"/>
          </a:xfrm>
          <a:solidFill>
            <a:srgbClr val="002060"/>
          </a:solidFill>
        </p:spPr>
        <p:txBody>
          <a:bodyPr/>
          <a:lstStyle/>
          <a:p>
            <a:pPr algn="l" eaLnBrk="1" hangingPunct="1"/>
            <a:r>
              <a:rPr lang="en-US" sz="4000" dirty="0">
                <a:solidFill>
                  <a:schemeClr val="bg1"/>
                </a:solidFill>
              </a:rPr>
              <a:t>  </a:t>
            </a:r>
            <a:r>
              <a:rPr lang="en-US" sz="4000" dirty="0">
                <a:solidFill>
                  <a:schemeClr val="bg1"/>
                </a:solidFill>
                <a:latin typeface="Arial" panose="020B0604020202020204" pitchFamily="34" charset="0"/>
                <a:cs typeface="Arial" panose="020B0604020202020204" pitchFamily="34" charset="0"/>
              </a:rPr>
              <a:t>Who we are – Our Operations</a:t>
            </a:r>
          </a:p>
        </p:txBody>
      </p:sp>
      <p:sp>
        <p:nvSpPr>
          <p:cNvPr id="51203" name="Subtitle 2"/>
          <p:cNvSpPr>
            <a:spLocks noGrp="1"/>
          </p:cNvSpPr>
          <p:nvPr>
            <p:ph type="subTitle" idx="1"/>
          </p:nvPr>
        </p:nvSpPr>
        <p:spPr>
          <a:xfrm>
            <a:off x="381000" y="1098550"/>
            <a:ext cx="8458200" cy="5454650"/>
          </a:xfrm>
        </p:spPr>
        <p:txBody>
          <a:bodyPr/>
          <a:lstStyle/>
          <a:p>
            <a:pPr algn="l" eaLnBrk="1" hangingPunct="1"/>
            <a:r>
              <a:rPr lang="en-US" dirty="0">
                <a:solidFill>
                  <a:schemeClr val="tx1"/>
                </a:solidFill>
              </a:rPr>
              <a:t>Barlow LTCH services include:</a:t>
            </a:r>
          </a:p>
          <a:p>
            <a:pPr marL="615950" lvl="1" indent="-342900" algn="l" eaLnBrk="1" hangingPunct="1">
              <a:buFont typeface="Wingdings" pitchFamily="2" charset="2"/>
              <a:buChar char="ü"/>
            </a:pPr>
            <a:r>
              <a:rPr lang="en-US" sz="2400" dirty="0">
                <a:solidFill>
                  <a:schemeClr val="tx1"/>
                </a:solidFill>
              </a:rPr>
              <a:t>  </a:t>
            </a:r>
            <a:r>
              <a:rPr lang="en-US" sz="2300" dirty="0">
                <a:solidFill>
                  <a:schemeClr val="tx1"/>
                </a:solidFill>
              </a:rPr>
              <a:t>6 - bed ICU (Main campus)</a:t>
            </a:r>
          </a:p>
          <a:p>
            <a:pPr marL="615950" lvl="1" indent="-342900" algn="l" eaLnBrk="1" hangingPunct="1">
              <a:buFont typeface="Wingdings" pitchFamily="2" charset="2"/>
              <a:buChar char="ü"/>
            </a:pPr>
            <a:r>
              <a:rPr lang="en-US" sz="2300" dirty="0">
                <a:solidFill>
                  <a:schemeClr val="tx1"/>
                </a:solidFill>
              </a:rPr>
              <a:t>  Special procedures suite: Bronchoscopy and GI Lab</a:t>
            </a:r>
          </a:p>
          <a:p>
            <a:pPr marL="615950" lvl="1" indent="-342900" algn="l" eaLnBrk="1" hangingPunct="1">
              <a:buFont typeface="Wingdings" pitchFamily="2" charset="2"/>
              <a:buChar char="ü"/>
            </a:pPr>
            <a:r>
              <a:rPr lang="en-US" sz="2300" dirty="0">
                <a:solidFill>
                  <a:schemeClr val="tx1"/>
                </a:solidFill>
              </a:rPr>
              <a:t>  Full cardiac, telemetry and oximetry monitoring</a:t>
            </a:r>
          </a:p>
          <a:p>
            <a:pPr marL="615950" lvl="1" indent="-342900" algn="l" eaLnBrk="1" hangingPunct="1">
              <a:buFont typeface="Wingdings" pitchFamily="2" charset="2"/>
              <a:buChar char="ü"/>
            </a:pPr>
            <a:r>
              <a:rPr lang="en-US" sz="2300" dirty="0">
                <a:solidFill>
                  <a:schemeClr val="tx1"/>
                </a:solidFill>
              </a:rPr>
              <a:t>  In-facility dialysis</a:t>
            </a:r>
          </a:p>
          <a:p>
            <a:pPr marL="615950" lvl="1" indent="-342900" algn="l" eaLnBrk="1" hangingPunct="1">
              <a:buFont typeface="Wingdings" pitchFamily="2" charset="2"/>
              <a:buChar char="ü"/>
            </a:pPr>
            <a:r>
              <a:rPr lang="en-US" sz="2300" dirty="0">
                <a:solidFill>
                  <a:schemeClr val="tx1"/>
                </a:solidFill>
              </a:rPr>
              <a:t>  All RN professional nursing staff:  RN to patient = 1:4</a:t>
            </a:r>
          </a:p>
          <a:p>
            <a:pPr marL="615950" lvl="1" indent="-342900" algn="l" eaLnBrk="1" hangingPunct="1">
              <a:buFont typeface="Wingdings" pitchFamily="2" charset="2"/>
              <a:buChar char="ü"/>
            </a:pPr>
            <a:r>
              <a:rPr lang="en-US" sz="2300" dirty="0">
                <a:solidFill>
                  <a:schemeClr val="tx1"/>
                </a:solidFill>
              </a:rPr>
              <a:t>  Therapist-driven weaning protocol (National Recognition)</a:t>
            </a:r>
          </a:p>
          <a:p>
            <a:pPr marL="615950" lvl="1" indent="-342900" algn="l" eaLnBrk="1" hangingPunct="1">
              <a:buFont typeface="Wingdings" pitchFamily="2" charset="2"/>
              <a:buChar char="ü"/>
            </a:pPr>
            <a:r>
              <a:rPr lang="en-US" sz="2300" dirty="0">
                <a:solidFill>
                  <a:schemeClr val="tx1"/>
                </a:solidFill>
              </a:rPr>
              <a:t>  Rehabilitation: PT, OT, Speech </a:t>
            </a:r>
          </a:p>
          <a:p>
            <a:pPr marL="615950" lvl="1" indent="-342900" algn="l" eaLnBrk="1" hangingPunct="1">
              <a:buFont typeface="Wingdings" pitchFamily="2" charset="2"/>
              <a:buChar char="ü"/>
            </a:pPr>
            <a:r>
              <a:rPr lang="en-US" sz="2300" dirty="0">
                <a:solidFill>
                  <a:schemeClr val="tx1"/>
                </a:solidFill>
              </a:rPr>
              <a:t>  Wound Care Certified (WCC) registered nurses</a:t>
            </a:r>
          </a:p>
          <a:p>
            <a:pPr marL="615950" lvl="1" indent="-342900" algn="l" eaLnBrk="1" hangingPunct="1">
              <a:buFont typeface="Wingdings" pitchFamily="2" charset="2"/>
              <a:buChar char="ü"/>
            </a:pPr>
            <a:r>
              <a:rPr lang="en-US" sz="2300" dirty="0">
                <a:solidFill>
                  <a:schemeClr val="tx1"/>
                </a:solidFill>
              </a:rPr>
              <a:t>  Social Services</a:t>
            </a:r>
          </a:p>
          <a:p>
            <a:pPr marL="615950" lvl="1" indent="-342900" algn="l" eaLnBrk="1" hangingPunct="1">
              <a:buFont typeface="Wingdings" pitchFamily="2" charset="2"/>
              <a:buChar char="ü"/>
            </a:pPr>
            <a:r>
              <a:rPr lang="en-US" sz="2300" dirty="0">
                <a:solidFill>
                  <a:schemeClr val="tx1"/>
                </a:solidFill>
              </a:rPr>
              <a:t>  Case Management</a:t>
            </a:r>
          </a:p>
          <a:p>
            <a:pPr marL="615950" lvl="1" indent="-342900" algn="l" eaLnBrk="1" hangingPunct="1">
              <a:buFont typeface="Wingdings" pitchFamily="2" charset="2"/>
              <a:buChar char="ü"/>
            </a:pPr>
            <a:r>
              <a:rPr lang="en-US" sz="2300" dirty="0">
                <a:solidFill>
                  <a:schemeClr val="tx1"/>
                </a:solidFill>
              </a:rPr>
              <a:t>  Clinical Nutrition Services</a:t>
            </a:r>
          </a:p>
          <a:p>
            <a:pPr algn="l" eaLnBrk="1" hangingPunct="1">
              <a:buFont typeface="Arial" pitchFamily="34" charset="0"/>
              <a:buChar char="•"/>
            </a:pPr>
            <a:endParaRPr lang="en-US" sz="2400" dirty="0">
              <a:solidFill>
                <a:schemeClr val="tx1"/>
              </a:solidFill>
            </a:endParaRPr>
          </a:p>
          <a:p>
            <a:pPr algn="l" eaLnBrk="1" hangingPunct="1">
              <a:buFont typeface="Arial" pitchFamily="34" charset="0"/>
              <a:buChar char="•"/>
            </a:pPr>
            <a:endParaRPr lang="en-US" sz="2400" dirty="0">
              <a:solidFill>
                <a:schemeClr val="tx1"/>
              </a:solidFill>
            </a:endParaRPr>
          </a:p>
        </p:txBody>
      </p:sp>
      <p:sp>
        <p:nvSpPr>
          <p:cNvPr id="4" name="Slide Number Placeholder 3"/>
          <p:cNvSpPr>
            <a:spLocks noGrp="1"/>
          </p:cNvSpPr>
          <p:nvPr>
            <p:ph type="sldNum" sz="quarter" idx="12"/>
          </p:nvPr>
        </p:nvSpPr>
        <p:spPr/>
        <p:txBody>
          <a:bodyPr/>
          <a:lstStyle/>
          <a:p>
            <a:pPr>
              <a:defRPr/>
            </a:pPr>
            <a:fld id="{10D3E91E-0B14-4964-9985-84CA1DA6A6F7}" type="slidenum">
              <a:rPr lang="en-US" smtClean="0"/>
              <a:pPr>
                <a:defRPr/>
              </a:pPr>
              <a:t>4</a:t>
            </a:fld>
            <a:endParaRPr lang="en-US"/>
          </a:p>
        </p:txBody>
      </p:sp>
      <p:sp>
        <p:nvSpPr>
          <p:cNvPr id="5" name="TextBox 4"/>
          <p:cNvSpPr txBox="1">
            <a:spLocks noChangeArrowheads="1"/>
          </p:cNvSpPr>
          <p:nvPr/>
        </p:nvSpPr>
        <p:spPr bwMode="auto">
          <a:xfrm>
            <a:off x="2438400" y="6324600"/>
            <a:ext cx="419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i="1" dirty="0">
                <a:solidFill>
                  <a:srgbClr val="002060"/>
                </a:solidFill>
                <a:latin typeface="Arial" panose="020B0604020202020204" pitchFamily="34" charset="0"/>
              </a:rPr>
              <a:t>TRUSTED </a:t>
            </a:r>
            <a:r>
              <a:rPr lang="en-US" altLang="en-US" sz="1400" b="1" i="1" dirty="0">
                <a:solidFill>
                  <a:srgbClr val="002060"/>
                </a:solidFill>
                <a:latin typeface="Arial" panose="020B0604020202020204" pitchFamily="34" charset="0"/>
                <a:sym typeface="Wingdings" panose="05000000000000000000" pitchFamily="2" charset="2"/>
              </a:rPr>
              <a:t> PROVEN  AWARD-WINNING </a:t>
            </a:r>
            <a:endParaRPr lang="en-US" altLang="en-US" sz="1400" b="1" i="1" dirty="0">
              <a:solidFill>
                <a:srgbClr val="002060"/>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0" y="0"/>
            <a:ext cx="9144000" cy="1219200"/>
          </a:xfrm>
          <a:solidFill>
            <a:srgbClr val="002060"/>
          </a:solidFill>
        </p:spPr>
        <p:txBody>
          <a:bodyPr/>
          <a:lstStyle/>
          <a:p>
            <a:pPr algn="l" eaLnBrk="1" hangingPunct="1"/>
            <a:r>
              <a:rPr lang="en-US" sz="4000" dirty="0">
                <a:solidFill>
                  <a:schemeClr val="bg1"/>
                </a:solidFill>
              </a:rPr>
              <a:t>  </a:t>
            </a:r>
            <a:r>
              <a:rPr lang="en-US" sz="4000" dirty="0">
                <a:solidFill>
                  <a:schemeClr val="bg1"/>
                </a:solidFill>
                <a:latin typeface="Arial" panose="020B0604020202020204" pitchFamily="34" charset="0"/>
                <a:cs typeface="Arial" panose="020B0604020202020204" pitchFamily="34" charset="0"/>
              </a:rPr>
              <a:t>Who We Are – Our Programs</a:t>
            </a:r>
          </a:p>
        </p:txBody>
      </p:sp>
      <p:sp>
        <p:nvSpPr>
          <p:cNvPr id="48131" name="Subtitle 2"/>
          <p:cNvSpPr>
            <a:spLocks noGrp="1"/>
          </p:cNvSpPr>
          <p:nvPr>
            <p:ph type="subTitle" idx="1"/>
          </p:nvPr>
        </p:nvSpPr>
        <p:spPr>
          <a:xfrm>
            <a:off x="457200" y="1524000"/>
            <a:ext cx="8382000" cy="4495800"/>
          </a:xfrm>
        </p:spPr>
        <p:txBody>
          <a:bodyPr/>
          <a:lstStyle/>
          <a:p>
            <a:pPr marL="347663" indent="-347663" algn="l" eaLnBrk="1" hangingPunct="1">
              <a:lnSpc>
                <a:spcPct val="90000"/>
              </a:lnSpc>
            </a:pPr>
            <a:r>
              <a:rPr lang="en-US" sz="4000" dirty="0">
                <a:solidFill>
                  <a:schemeClr val="tx1"/>
                </a:solidFill>
              </a:rPr>
              <a:t>Specialized Programs:</a:t>
            </a:r>
          </a:p>
          <a:p>
            <a:pPr marL="347663" indent="-347663" algn="l" eaLnBrk="1" hangingPunct="1">
              <a:lnSpc>
                <a:spcPct val="90000"/>
              </a:lnSpc>
            </a:pPr>
            <a:endParaRPr lang="en-US" sz="2000" dirty="0">
              <a:solidFill>
                <a:schemeClr val="tx1"/>
              </a:solidFill>
            </a:endParaRPr>
          </a:p>
          <a:p>
            <a:pPr marL="914400" lvl="1" indent="-457200" algn="l" eaLnBrk="1" hangingPunct="1">
              <a:lnSpc>
                <a:spcPct val="90000"/>
              </a:lnSpc>
              <a:buFont typeface="Arial" pitchFamily="34" charset="0"/>
              <a:buChar char="•"/>
            </a:pPr>
            <a:r>
              <a:rPr lang="en-US" sz="3000" dirty="0">
                <a:solidFill>
                  <a:schemeClr val="tx1"/>
                </a:solidFill>
              </a:rPr>
              <a:t>Ventilator Weaning Program: </a:t>
            </a:r>
            <a:br>
              <a:rPr lang="en-US" sz="3000" dirty="0">
                <a:solidFill>
                  <a:schemeClr val="tx1"/>
                </a:solidFill>
              </a:rPr>
            </a:br>
            <a:r>
              <a:rPr lang="en-US" sz="3000" dirty="0">
                <a:solidFill>
                  <a:schemeClr val="tx1"/>
                </a:solidFill>
              </a:rPr>
              <a:t>	Approximately 300 patients per year</a:t>
            </a:r>
          </a:p>
          <a:p>
            <a:pPr marL="914400" lvl="1" indent="-457200" algn="l" eaLnBrk="1" hangingPunct="1">
              <a:lnSpc>
                <a:spcPct val="90000"/>
              </a:lnSpc>
              <a:buFont typeface="Arial" pitchFamily="34" charset="0"/>
              <a:buChar char="•"/>
            </a:pPr>
            <a:r>
              <a:rPr lang="en-US" sz="3000" dirty="0">
                <a:solidFill>
                  <a:schemeClr val="tx1"/>
                </a:solidFill>
              </a:rPr>
              <a:t>Medically Complex: </a:t>
            </a:r>
            <a:br>
              <a:rPr lang="en-US" sz="3000" dirty="0">
                <a:solidFill>
                  <a:schemeClr val="tx1"/>
                </a:solidFill>
              </a:rPr>
            </a:br>
            <a:r>
              <a:rPr lang="en-US" sz="3000" dirty="0">
                <a:solidFill>
                  <a:schemeClr val="tx1"/>
                </a:solidFill>
              </a:rPr>
              <a:t>	Respiratory, Cardiac, Circulatory, </a:t>
            </a:r>
            <a:br>
              <a:rPr lang="en-US" sz="3000" dirty="0">
                <a:solidFill>
                  <a:schemeClr val="tx1"/>
                </a:solidFill>
              </a:rPr>
            </a:br>
            <a:r>
              <a:rPr lang="en-US" sz="3000" dirty="0">
                <a:solidFill>
                  <a:schemeClr val="tx1"/>
                </a:solidFill>
              </a:rPr>
              <a:t>	Digestive, Neurologic</a:t>
            </a:r>
          </a:p>
          <a:p>
            <a:pPr marL="914400" lvl="1" indent="-457200" algn="l" eaLnBrk="1" hangingPunct="1">
              <a:lnSpc>
                <a:spcPct val="90000"/>
              </a:lnSpc>
              <a:buFont typeface="Arial" pitchFamily="34" charset="0"/>
              <a:buChar char="•"/>
            </a:pPr>
            <a:r>
              <a:rPr lang="en-US" sz="3000" dirty="0">
                <a:solidFill>
                  <a:schemeClr val="tx1"/>
                </a:solidFill>
              </a:rPr>
              <a:t>Brain Injury Recovery</a:t>
            </a:r>
          </a:p>
          <a:p>
            <a:pPr marL="914400" lvl="1" indent="-457200" algn="l" eaLnBrk="1" hangingPunct="1">
              <a:lnSpc>
                <a:spcPct val="90000"/>
              </a:lnSpc>
              <a:buFont typeface="Arial" pitchFamily="34" charset="0"/>
              <a:buChar char="•"/>
            </a:pPr>
            <a:r>
              <a:rPr lang="en-US" sz="3000" dirty="0">
                <a:solidFill>
                  <a:schemeClr val="tx1"/>
                </a:solidFill>
              </a:rPr>
              <a:t>Wound Restoration</a:t>
            </a:r>
          </a:p>
        </p:txBody>
      </p:sp>
      <p:sp>
        <p:nvSpPr>
          <p:cNvPr id="4" name="Slide Number Placeholder 3"/>
          <p:cNvSpPr>
            <a:spLocks noGrp="1"/>
          </p:cNvSpPr>
          <p:nvPr>
            <p:ph type="sldNum" sz="quarter" idx="12"/>
          </p:nvPr>
        </p:nvSpPr>
        <p:spPr/>
        <p:txBody>
          <a:bodyPr/>
          <a:lstStyle/>
          <a:p>
            <a:pPr>
              <a:defRPr/>
            </a:pPr>
            <a:fld id="{5C0DDC45-B00D-4321-AB43-E4CFB573E679}" type="slidenum">
              <a:rPr lang="en-US" smtClean="0"/>
              <a:pPr>
                <a:defRPr/>
              </a:pPr>
              <a:t>5</a:t>
            </a:fld>
            <a:endParaRPr lang="en-US"/>
          </a:p>
        </p:txBody>
      </p:sp>
      <p:sp>
        <p:nvSpPr>
          <p:cNvPr id="5" name="TextBox 4"/>
          <p:cNvSpPr txBox="1">
            <a:spLocks noChangeArrowheads="1"/>
          </p:cNvSpPr>
          <p:nvPr/>
        </p:nvSpPr>
        <p:spPr bwMode="auto">
          <a:xfrm>
            <a:off x="2438400" y="6324600"/>
            <a:ext cx="419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i="1" dirty="0">
                <a:solidFill>
                  <a:srgbClr val="002060"/>
                </a:solidFill>
                <a:latin typeface="Arial" panose="020B0604020202020204" pitchFamily="34" charset="0"/>
              </a:rPr>
              <a:t>TRUSTED </a:t>
            </a:r>
            <a:r>
              <a:rPr lang="en-US" altLang="en-US" sz="1400" b="1" i="1" dirty="0">
                <a:solidFill>
                  <a:srgbClr val="002060"/>
                </a:solidFill>
                <a:latin typeface="Arial" panose="020B0604020202020204" pitchFamily="34" charset="0"/>
                <a:sym typeface="Wingdings" panose="05000000000000000000" pitchFamily="2" charset="2"/>
              </a:rPr>
              <a:t> PROVEN  AWARD-WINNING </a:t>
            </a:r>
            <a:endParaRPr lang="en-US" altLang="en-US" sz="1400" b="1" i="1" dirty="0">
              <a:solidFill>
                <a:srgbClr val="00206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178627" y="1601065"/>
            <a:ext cx="1427884" cy="4107007"/>
            <a:chOff x="375920" y="2348229"/>
            <a:chExt cx="2094230" cy="6023610"/>
          </a:xfrm>
        </p:grpSpPr>
        <p:sp>
          <p:nvSpPr>
            <p:cNvPr id="4" name="object 4"/>
            <p:cNvSpPr/>
            <p:nvPr/>
          </p:nvSpPr>
          <p:spPr>
            <a:xfrm>
              <a:off x="388620" y="2377439"/>
              <a:ext cx="2081530" cy="5994400"/>
            </a:xfrm>
            <a:custGeom>
              <a:avLst/>
              <a:gdLst/>
              <a:ahLst/>
              <a:cxnLst/>
              <a:rect l="l" t="t" r="r" b="b"/>
              <a:pathLst>
                <a:path w="2081530" h="5994400">
                  <a:moveTo>
                    <a:pt x="306635" y="12699"/>
                  </a:moveTo>
                  <a:lnTo>
                    <a:pt x="248500" y="12699"/>
                  </a:lnTo>
                  <a:lnTo>
                    <a:pt x="232016" y="25399"/>
                  </a:lnTo>
                  <a:lnTo>
                    <a:pt x="215950" y="25399"/>
                  </a:lnTo>
                  <a:lnTo>
                    <a:pt x="200304" y="38099"/>
                  </a:lnTo>
                  <a:lnTo>
                    <a:pt x="185089" y="50799"/>
                  </a:lnTo>
                  <a:lnTo>
                    <a:pt x="170319" y="50799"/>
                  </a:lnTo>
                  <a:lnTo>
                    <a:pt x="155981" y="63499"/>
                  </a:lnTo>
                  <a:lnTo>
                    <a:pt x="142087" y="76199"/>
                  </a:lnTo>
                  <a:lnTo>
                    <a:pt x="128727" y="88899"/>
                  </a:lnTo>
                  <a:lnTo>
                    <a:pt x="115862" y="88899"/>
                  </a:lnTo>
                  <a:lnTo>
                    <a:pt x="80822" y="126999"/>
                  </a:lnTo>
                  <a:lnTo>
                    <a:pt x="51219" y="177799"/>
                  </a:lnTo>
                  <a:lnTo>
                    <a:pt x="42773" y="190499"/>
                  </a:lnTo>
                  <a:lnTo>
                    <a:pt x="34975" y="203199"/>
                  </a:lnTo>
                  <a:lnTo>
                    <a:pt x="27889" y="215899"/>
                  </a:lnTo>
                  <a:lnTo>
                    <a:pt x="21526" y="228599"/>
                  </a:lnTo>
                  <a:lnTo>
                    <a:pt x="15938" y="253999"/>
                  </a:lnTo>
                  <a:lnTo>
                    <a:pt x="11137" y="266699"/>
                  </a:lnTo>
                  <a:lnTo>
                    <a:pt x="7200" y="279399"/>
                  </a:lnTo>
                  <a:lnTo>
                    <a:pt x="4051" y="304799"/>
                  </a:lnTo>
                  <a:lnTo>
                    <a:pt x="1790" y="317499"/>
                  </a:lnTo>
                  <a:lnTo>
                    <a:pt x="406" y="342899"/>
                  </a:lnTo>
                  <a:lnTo>
                    <a:pt x="0" y="355599"/>
                  </a:lnTo>
                  <a:lnTo>
                    <a:pt x="0" y="5651499"/>
                  </a:lnTo>
                  <a:lnTo>
                    <a:pt x="482" y="5664199"/>
                  </a:lnTo>
                  <a:lnTo>
                    <a:pt x="1841" y="5689599"/>
                  </a:lnTo>
                  <a:lnTo>
                    <a:pt x="4076" y="5702299"/>
                  </a:lnTo>
                  <a:lnTo>
                    <a:pt x="7099" y="5714999"/>
                  </a:lnTo>
                  <a:lnTo>
                    <a:pt x="11112" y="5740399"/>
                  </a:lnTo>
                  <a:lnTo>
                    <a:pt x="15786" y="5753099"/>
                  </a:lnTo>
                  <a:lnTo>
                    <a:pt x="21361" y="5765799"/>
                  </a:lnTo>
                  <a:lnTo>
                    <a:pt x="27724" y="5778499"/>
                  </a:lnTo>
                  <a:lnTo>
                    <a:pt x="34747" y="5803899"/>
                  </a:lnTo>
                  <a:lnTo>
                    <a:pt x="60147" y="5841999"/>
                  </a:lnTo>
                  <a:lnTo>
                    <a:pt x="91706" y="5880099"/>
                  </a:lnTo>
                  <a:lnTo>
                    <a:pt x="128333" y="5918199"/>
                  </a:lnTo>
                  <a:lnTo>
                    <a:pt x="155524" y="5943599"/>
                  </a:lnTo>
                  <a:lnTo>
                    <a:pt x="169976" y="5943599"/>
                  </a:lnTo>
                  <a:lnTo>
                    <a:pt x="184696" y="5956299"/>
                  </a:lnTo>
                  <a:lnTo>
                    <a:pt x="199847" y="5968999"/>
                  </a:lnTo>
                  <a:lnTo>
                    <a:pt x="215544" y="5968999"/>
                  </a:lnTo>
                  <a:lnTo>
                    <a:pt x="231571" y="5981699"/>
                  </a:lnTo>
                  <a:lnTo>
                    <a:pt x="248018" y="5981699"/>
                  </a:lnTo>
                  <a:lnTo>
                    <a:pt x="264795" y="5994399"/>
                  </a:lnTo>
                  <a:lnTo>
                    <a:pt x="306635" y="5994399"/>
                  </a:lnTo>
                  <a:lnTo>
                    <a:pt x="261900" y="5981699"/>
                  </a:lnTo>
                  <a:lnTo>
                    <a:pt x="219481" y="5968999"/>
                  </a:lnTo>
                  <a:lnTo>
                    <a:pt x="179787" y="5943599"/>
                  </a:lnTo>
                  <a:lnTo>
                    <a:pt x="143229" y="5918199"/>
                  </a:lnTo>
                  <a:lnTo>
                    <a:pt x="110215" y="5892799"/>
                  </a:lnTo>
                  <a:lnTo>
                    <a:pt x="81156" y="5854699"/>
                  </a:lnTo>
                  <a:lnTo>
                    <a:pt x="56461" y="5816599"/>
                  </a:lnTo>
                  <a:lnTo>
                    <a:pt x="36541" y="5778499"/>
                  </a:lnTo>
                  <a:lnTo>
                    <a:pt x="21805" y="5740399"/>
                  </a:lnTo>
                  <a:lnTo>
                    <a:pt x="12663" y="5689599"/>
                  </a:lnTo>
                  <a:lnTo>
                    <a:pt x="9525" y="5651499"/>
                  </a:lnTo>
                  <a:lnTo>
                    <a:pt x="9525" y="355599"/>
                  </a:lnTo>
                  <a:lnTo>
                    <a:pt x="12663" y="304799"/>
                  </a:lnTo>
                  <a:lnTo>
                    <a:pt x="21805" y="266699"/>
                  </a:lnTo>
                  <a:lnTo>
                    <a:pt x="36541" y="215899"/>
                  </a:lnTo>
                  <a:lnTo>
                    <a:pt x="56461" y="177799"/>
                  </a:lnTo>
                  <a:lnTo>
                    <a:pt x="81156" y="139699"/>
                  </a:lnTo>
                  <a:lnTo>
                    <a:pt x="110215" y="114299"/>
                  </a:lnTo>
                  <a:lnTo>
                    <a:pt x="143229" y="88899"/>
                  </a:lnTo>
                  <a:lnTo>
                    <a:pt x="179787" y="63499"/>
                  </a:lnTo>
                  <a:lnTo>
                    <a:pt x="219481" y="38099"/>
                  </a:lnTo>
                  <a:lnTo>
                    <a:pt x="261900" y="25399"/>
                  </a:lnTo>
                  <a:lnTo>
                    <a:pt x="306635" y="12699"/>
                  </a:lnTo>
                  <a:close/>
                </a:path>
                <a:path w="2081530" h="5994400">
                  <a:moveTo>
                    <a:pt x="1774865" y="12699"/>
                  </a:moveTo>
                  <a:lnTo>
                    <a:pt x="306635" y="12699"/>
                  </a:lnTo>
                  <a:lnTo>
                    <a:pt x="261900" y="25399"/>
                  </a:lnTo>
                  <a:lnTo>
                    <a:pt x="219481" y="38099"/>
                  </a:lnTo>
                  <a:lnTo>
                    <a:pt x="179787" y="63499"/>
                  </a:lnTo>
                  <a:lnTo>
                    <a:pt x="143229" y="88899"/>
                  </a:lnTo>
                  <a:lnTo>
                    <a:pt x="110215" y="114299"/>
                  </a:lnTo>
                  <a:lnTo>
                    <a:pt x="81156" y="139699"/>
                  </a:lnTo>
                  <a:lnTo>
                    <a:pt x="56461" y="177799"/>
                  </a:lnTo>
                  <a:lnTo>
                    <a:pt x="36541" y="215899"/>
                  </a:lnTo>
                  <a:lnTo>
                    <a:pt x="21805" y="266699"/>
                  </a:lnTo>
                  <a:lnTo>
                    <a:pt x="12663" y="304799"/>
                  </a:lnTo>
                  <a:lnTo>
                    <a:pt x="9525" y="355599"/>
                  </a:lnTo>
                  <a:lnTo>
                    <a:pt x="9525" y="5651499"/>
                  </a:lnTo>
                  <a:lnTo>
                    <a:pt x="12663" y="5689599"/>
                  </a:lnTo>
                  <a:lnTo>
                    <a:pt x="21805" y="5740399"/>
                  </a:lnTo>
                  <a:lnTo>
                    <a:pt x="36541" y="5778499"/>
                  </a:lnTo>
                  <a:lnTo>
                    <a:pt x="56461" y="5816599"/>
                  </a:lnTo>
                  <a:lnTo>
                    <a:pt x="81156" y="5854699"/>
                  </a:lnTo>
                  <a:lnTo>
                    <a:pt x="110215" y="5892799"/>
                  </a:lnTo>
                  <a:lnTo>
                    <a:pt x="143229" y="5918199"/>
                  </a:lnTo>
                  <a:lnTo>
                    <a:pt x="179787" y="5943599"/>
                  </a:lnTo>
                  <a:lnTo>
                    <a:pt x="219481" y="5968999"/>
                  </a:lnTo>
                  <a:lnTo>
                    <a:pt x="261900" y="5981699"/>
                  </a:lnTo>
                  <a:lnTo>
                    <a:pt x="306635" y="5994399"/>
                  </a:lnTo>
                  <a:lnTo>
                    <a:pt x="1774865" y="5994399"/>
                  </a:lnTo>
                  <a:lnTo>
                    <a:pt x="1819607" y="5981699"/>
                  </a:lnTo>
                  <a:lnTo>
                    <a:pt x="302577" y="5981699"/>
                  </a:lnTo>
                  <a:lnTo>
                    <a:pt x="286080" y="5968999"/>
                  </a:lnTo>
                  <a:lnTo>
                    <a:pt x="254139" y="5968999"/>
                  </a:lnTo>
                  <a:lnTo>
                    <a:pt x="238582" y="5956299"/>
                  </a:lnTo>
                  <a:lnTo>
                    <a:pt x="223367" y="5956299"/>
                  </a:lnTo>
                  <a:lnTo>
                    <a:pt x="208584" y="5943599"/>
                  </a:lnTo>
                  <a:lnTo>
                    <a:pt x="194208" y="5943599"/>
                  </a:lnTo>
                  <a:lnTo>
                    <a:pt x="180162" y="5930899"/>
                  </a:lnTo>
                  <a:lnTo>
                    <a:pt x="166611" y="5930899"/>
                  </a:lnTo>
                  <a:lnTo>
                    <a:pt x="153504" y="5918199"/>
                  </a:lnTo>
                  <a:lnTo>
                    <a:pt x="117132" y="5880099"/>
                  </a:lnTo>
                  <a:lnTo>
                    <a:pt x="85559" y="5841999"/>
                  </a:lnTo>
                  <a:lnTo>
                    <a:pt x="59512" y="5803899"/>
                  </a:lnTo>
                  <a:lnTo>
                    <a:pt x="39408" y="5765799"/>
                  </a:lnTo>
                  <a:lnTo>
                    <a:pt x="29654" y="5727699"/>
                  </a:lnTo>
                  <a:lnTo>
                    <a:pt x="25857" y="5714999"/>
                  </a:lnTo>
                  <a:lnTo>
                    <a:pt x="22974" y="5702299"/>
                  </a:lnTo>
                  <a:lnTo>
                    <a:pt x="20828" y="5676899"/>
                  </a:lnTo>
                  <a:lnTo>
                    <a:pt x="19519" y="5664199"/>
                  </a:lnTo>
                  <a:lnTo>
                    <a:pt x="19050" y="5651499"/>
                  </a:lnTo>
                  <a:lnTo>
                    <a:pt x="19050" y="355599"/>
                  </a:lnTo>
                  <a:lnTo>
                    <a:pt x="19405" y="342899"/>
                  </a:lnTo>
                  <a:lnTo>
                    <a:pt x="20688" y="317499"/>
                  </a:lnTo>
                  <a:lnTo>
                    <a:pt x="22809" y="304799"/>
                  </a:lnTo>
                  <a:lnTo>
                    <a:pt x="25755" y="292099"/>
                  </a:lnTo>
                  <a:lnTo>
                    <a:pt x="29438" y="266699"/>
                  </a:lnTo>
                  <a:lnTo>
                    <a:pt x="33972" y="253999"/>
                  </a:lnTo>
                  <a:lnTo>
                    <a:pt x="39243" y="241299"/>
                  </a:lnTo>
                  <a:lnTo>
                    <a:pt x="45262" y="228599"/>
                  </a:lnTo>
                  <a:lnTo>
                    <a:pt x="51892" y="215899"/>
                  </a:lnTo>
                  <a:lnTo>
                    <a:pt x="59334" y="190499"/>
                  </a:lnTo>
                  <a:lnTo>
                    <a:pt x="85331" y="152399"/>
                  </a:lnTo>
                  <a:lnTo>
                    <a:pt x="116776" y="114299"/>
                  </a:lnTo>
                  <a:lnTo>
                    <a:pt x="128358" y="114299"/>
                  </a:lnTo>
                  <a:lnTo>
                    <a:pt x="140449" y="101599"/>
                  </a:lnTo>
                  <a:lnTo>
                    <a:pt x="153187" y="88899"/>
                  </a:lnTo>
                  <a:lnTo>
                    <a:pt x="166154" y="76199"/>
                  </a:lnTo>
                  <a:lnTo>
                    <a:pt x="179819" y="76199"/>
                  </a:lnTo>
                  <a:lnTo>
                    <a:pt x="193814" y="63499"/>
                  </a:lnTo>
                  <a:lnTo>
                    <a:pt x="208127" y="50799"/>
                  </a:lnTo>
                  <a:lnTo>
                    <a:pt x="222961" y="50799"/>
                  </a:lnTo>
                  <a:lnTo>
                    <a:pt x="238137" y="38099"/>
                  </a:lnTo>
                  <a:lnTo>
                    <a:pt x="269544" y="38099"/>
                  </a:lnTo>
                  <a:lnTo>
                    <a:pt x="285673" y="25399"/>
                  </a:lnTo>
                  <a:lnTo>
                    <a:pt x="1819607" y="25399"/>
                  </a:lnTo>
                  <a:lnTo>
                    <a:pt x="1774865" y="12699"/>
                  </a:lnTo>
                  <a:close/>
                </a:path>
                <a:path w="2081530" h="5994400">
                  <a:moveTo>
                    <a:pt x="1833626" y="12699"/>
                  </a:moveTo>
                  <a:lnTo>
                    <a:pt x="1774865" y="12699"/>
                  </a:lnTo>
                  <a:lnTo>
                    <a:pt x="1819607" y="25399"/>
                  </a:lnTo>
                  <a:lnTo>
                    <a:pt x="1862032" y="38099"/>
                  </a:lnTo>
                  <a:lnTo>
                    <a:pt x="1901730" y="63499"/>
                  </a:lnTo>
                  <a:lnTo>
                    <a:pt x="1938293" y="88899"/>
                  </a:lnTo>
                  <a:lnTo>
                    <a:pt x="1971309" y="114299"/>
                  </a:lnTo>
                  <a:lnTo>
                    <a:pt x="2000370" y="139699"/>
                  </a:lnTo>
                  <a:lnTo>
                    <a:pt x="2025066" y="177799"/>
                  </a:lnTo>
                  <a:lnTo>
                    <a:pt x="2044987" y="215899"/>
                  </a:lnTo>
                  <a:lnTo>
                    <a:pt x="2059724" y="266699"/>
                  </a:lnTo>
                  <a:lnTo>
                    <a:pt x="2068866" y="304799"/>
                  </a:lnTo>
                  <a:lnTo>
                    <a:pt x="2072005" y="355599"/>
                  </a:lnTo>
                  <a:lnTo>
                    <a:pt x="2072005" y="5651499"/>
                  </a:lnTo>
                  <a:lnTo>
                    <a:pt x="2068866" y="5689599"/>
                  </a:lnTo>
                  <a:lnTo>
                    <a:pt x="2059724" y="5740399"/>
                  </a:lnTo>
                  <a:lnTo>
                    <a:pt x="2044987" y="5778499"/>
                  </a:lnTo>
                  <a:lnTo>
                    <a:pt x="2025066" y="5816599"/>
                  </a:lnTo>
                  <a:lnTo>
                    <a:pt x="2000370" y="5854699"/>
                  </a:lnTo>
                  <a:lnTo>
                    <a:pt x="1971309" y="5892799"/>
                  </a:lnTo>
                  <a:lnTo>
                    <a:pt x="1938293" y="5918199"/>
                  </a:lnTo>
                  <a:lnTo>
                    <a:pt x="1901730" y="5943599"/>
                  </a:lnTo>
                  <a:lnTo>
                    <a:pt x="1862032" y="5968999"/>
                  </a:lnTo>
                  <a:lnTo>
                    <a:pt x="1819607" y="5981699"/>
                  </a:lnTo>
                  <a:lnTo>
                    <a:pt x="1774865" y="5994399"/>
                  </a:lnTo>
                  <a:lnTo>
                    <a:pt x="1816354" y="5994399"/>
                  </a:lnTo>
                  <a:lnTo>
                    <a:pt x="1833118" y="5981699"/>
                  </a:lnTo>
                  <a:lnTo>
                    <a:pt x="1849627" y="5981699"/>
                  </a:lnTo>
                  <a:lnTo>
                    <a:pt x="1865630" y="5968999"/>
                  </a:lnTo>
                  <a:lnTo>
                    <a:pt x="1881251" y="5968999"/>
                  </a:lnTo>
                  <a:lnTo>
                    <a:pt x="1896491" y="5956299"/>
                  </a:lnTo>
                  <a:lnTo>
                    <a:pt x="1911223" y="5943599"/>
                  </a:lnTo>
                  <a:lnTo>
                    <a:pt x="1925574" y="5943599"/>
                  </a:lnTo>
                  <a:lnTo>
                    <a:pt x="1965706" y="5905499"/>
                  </a:lnTo>
                  <a:lnTo>
                    <a:pt x="2000758" y="5867399"/>
                  </a:lnTo>
                  <a:lnTo>
                    <a:pt x="2030349" y="5829299"/>
                  </a:lnTo>
                  <a:lnTo>
                    <a:pt x="2053717" y="5791199"/>
                  </a:lnTo>
                  <a:lnTo>
                    <a:pt x="2060067" y="5765799"/>
                  </a:lnTo>
                  <a:lnTo>
                    <a:pt x="2065655" y="5753099"/>
                  </a:lnTo>
                  <a:lnTo>
                    <a:pt x="2070354" y="5740399"/>
                  </a:lnTo>
                  <a:lnTo>
                    <a:pt x="2074291" y="5714999"/>
                  </a:lnTo>
                  <a:lnTo>
                    <a:pt x="2077466" y="5702299"/>
                  </a:lnTo>
                  <a:lnTo>
                    <a:pt x="2079752" y="5689599"/>
                  </a:lnTo>
                  <a:lnTo>
                    <a:pt x="2081149" y="5664199"/>
                  </a:lnTo>
                  <a:lnTo>
                    <a:pt x="2081530" y="5651499"/>
                  </a:lnTo>
                  <a:lnTo>
                    <a:pt x="2081530" y="355599"/>
                  </a:lnTo>
                  <a:lnTo>
                    <a:pt x="2081149" y="342899"/>
                  </a:lnTo>
                  <a:lnTo>
                    <a:pt x="2079752" y="317499"/>
                  </a:lnTo>
                  <a:lnTo>
                    <a:pt x="2077466" y="304799"/>
                  </a:lnTo>
                  <a:lnTo>
                    <a:pt x="2074545" y="279399"/>
                  </a:lnTo>
                  <a:lnTo>
                    <a:pt x="2070481" y="266699"/>
                  </a:lnTo>
                  <a:lnTo>
                    <a:pt x="2065782" y="253999"/>
                  </a:lnTo>
                  <a:lnTo>
                    <a:pt x="2060194" y="228599"/>
                  </a:lnTo>
                  <a:lnTo>
                    <a:pt x="2053844" y="215899"/>
                  </a:lnTo>
                  <a:lnTo>
                    <a:pt x="2046859" y="203199"/>
                  </a:lnTo>
                  <a:lnTo>
                    <a:pt x="2038985" y="190499"/>
                  </a:lnTo>
                  <a:lnTo>
                    <a:pt x="2030476" y="177799"/>
                  </a:lnTo>
                  <a:lnTo>
                    <a:pt x="2021459" y="152399"/>
                  </a:lnTo>
                  <a:lnTo>
                    <a:pt x="1989963" y="114299"/>
                  </a:lnTo>
                  <a:lnTo>
                    <a:pt x="1965960" y="88899"/>
                  </a:lnTo>
                  <a:lnTo>
                    <a:pt x="1953260" y="88899"/>
                  </a:lnTo>
                  <a:lnTo>
                    <a:pt x="1939798" y="76199"/>
                  </a:lnTo>
                  <a:lnTo>
                    <a:pt x="1926082" y="63499"/>
                  </a:lnTo>
                  <a:lnTo>
                    <a:pt x="1911604" y="50799"/>
                  </a:lnTo>
                  <a:lnTo>
                    <a:pt x="1896872" y="50799"/>
                  </a:lnTo>
                  <a:lnTo>
                    <a:pt x="1881632" y="38099"/>
                  </a:lnTo>
                  <a:lnTo>
                    <a:pt x="1866011" y="25399"/>
                  </a:lnTo>
                  <a:lnTo>
                    <a:pt x="1850008" y="25399"/>
                  </a:lnTo>
                  <a:lnTo>
                    <a:pt x="1833626" y="12699"/>
                  </a:lnTo>
                  <a:close/>
                </a:path>
                <a:path w="2081530" h="5994400">
                  <a:moveTo>
                    <a:pt x="1795907" y="5968999"/>
                  </a:moveTo>
                  <a:lnTo>
                    <a:pt x="286080" y="5968999"/>
                  </a:lnTo>
                  <a:lnTo>
                    <a:pt x="302577" y="5981699"/>
                  </a:lnTo>
                  <a:lnTo>
                    <a:pt x="1779524" y="5981699"/>
                  </a:lnTo>
                  <a:lnTo>
                    <a:pt x="1795907" y="5968999"/>
                  </a:lnTo>
                  <a:close/>
                </a:path>
                <a:path w="2081530" h="5994400">
                  <a:moveTo>
                    <a:pt x="1819607" y="25399"/>
                  </a:moveTo>
                  <a:lnTo>
                    <a:pt x="1795399" y="25399"/>
                  </a:lnTo>
                  <a:lnTo>
                    <a:pt x="1811655" y="38099"/>
                  </a:lnTo>
                  <a:lnTo>
                    <a:pt x="1843024" y="38099"/>
                  </a:lnTo>
                  <a:lnTo>
                    <a:pt x="1858264" y="50799"/>
                  </a:lnTo>
                  <a:lnTo>
                    <a:pt x="1872995" y="50799"/>
                  </a:lnTo>
                  <a:lnTo>
                    <a:pt x="1887474" y="63499"/>
                  </a:lnTo>
                  <a:lnTo>
                    <a:pt x="1901444" y="63499"/>
                  </a:lnTo>
                  <a:lnTo>
                    <a:pt x="1915033" y="76199"/>
                  </a:lnTo>
                  <a:lnTo>
                    <a:pt x="1928114" y="88899"/>
                  </a:lnTo>
                  <a:lnTo>
                    <a:pt x="1940687" y="101599"/>
                  </a:lnTo>
                  <a:lnTo>
                    <a:pt x="1952879" y="114299"/>
                  </a:lnTo>
                  <a:lnTo>
                    <a:pt x="1964436" y="114299"/>
                  </a:lnTo>
                  <a:lnTo>
                    <a:pt x="1996059" y="152399"/>
                  </a:lnTo>
                  <a:lnTo>
                    <a:pt x="2022094" y="190499"/>
                  </a:lnTo>
                  <a:lnTo>
                    <a:pt x="2029460" y="215899"/>
                  </a:lnTo>
                  <a:lnTo>
                    <a:pt x="2036191" y="228599"/>
                  </a:lnTo>
                  <a:lnTo>
                    <a:pt x="2042160" y="241299"/>
                  </a:lnTo>
                  <a:lnTo>
                    <a:pt x="2047494" y="253999"/>
                  </a:lnTo>
                  <a:lnTo>
                    <a:pt x="2051939" y="266699"/>
                  </a:lnTo>
                  <a:lnTo>
                    <a:pt x="2055749" y="292099"/>
                  </a:lnTo>
                  <a:lnTo>
                    <a:pt x="2058670" y="304799"/>
                  </a:lnTo>
                  <a:lnTo>
                    <a:pt x="2060702" y="317499"/>
                  </a:lnTo>
                  <a:lnTo>
                    <a:pt x="2062099" y="342899"/>
                  </a:lnTo>
                  <a:lnTo>
                    <a:pt x="2062480" y="355599"/>
                  </a:lnTo>
                  <a:lnTo>
                    <a:pt x="2062607" y="5651499"/>
                  </a:lnTo>
                  <a:lnTo>
                    <a:pt x="2062099" y="5664199"/>
                  </a:lnTo>
                  <a:lnTo>
                    <a:pt x="2060829" y="5676899"/>
                  </a:lnTo>
                  <a:lnTo>
                    <a:pt x="2058670" y="5702299"/>
                  </a:lnTo>
                  <a:lnTo>
                    <a:pt x="2055749" y="5714999"/>
                  </a:lnTo>
                  <a:lnTo>
                    <a:pt x="2052066" y="5727699"/>
                  </a:lnTo>
                  <a:lnTo>
                    <a:pt x="2047621" y="5740399"/>
                  </a:lnTo>
                  <a:lnTo>
                    <a:pt x="2042414" y="5765799"/>
                  </a:lnTo>
                  <a:lnTo>
                    <a:pt x="2022348" y="5803899"/>
                  </a:lnTo>
                  <a:lnTo>
                    <a:pt x="1996313" y="5841999"/>
                  </a:lnTo>
                  <a:lnTo>
                    <a:pt x="1964817" y="5880099"/>
                  </a:lnTo>
                  <a:lnTo>
                    <a:pt x="1928368" y="5918199"/>
                  </a:lnTo>
                  <a:lnTo>
                    <a:pt x="1915414" y="5918199"/>
                  </a:lnTo>
                  <a:lnTo>
                    <a:pt x="1901825" y="5930899"/>
                  </a:lnTo>
                  <a:lnTo>
                    <a:pt x="1887727" y="5943599"/>
                  </a:lnTo>
                  <a:lnTo>
                    <a:pt x="1873504" y="5943599"/>
                  </a:lnTo>
                  <a:lnTo>
                    <a:pt x="1858645" y="5956299"/>
                  </a:lnTo>
                  <a:lnTo>
                    <a:pt x="1843405" y="5956299"/>
                  </a:lnTo>
                  <a:lnTo>
                    <a:pt x="1827911" y="5968999"/>
                  </a:lnTo>
                  <a:lnTo>
                    <a:pt x="1795907" y="5968999"/>
                  </a:lnTo>
                  <a:lnTo>
                    <a:pt x="1779524" y="5981699"/>
                  </a:lnTo>
                  <a:lnTo>
                    <a:pt x="1819607" y="5981699"/>
                  </a:lnTo>
                  <a:lnTo>
                    <a:pt x="1862032" y="5968999"/>
                  </a:lnTo>
                  <a:lnTo>
                    <a:pt x="1901730" y="5943599"/>
                  </a:lnTo>
                  <a:lnTo>
                    <a:pt x="1938293" y="5918199"/>
                  </a:lnTo>
                  <a:lnTo>
                    <a:pt x="1971309" y="5892799"/>
                  </a:lnTo>
                  <a:lnTo>
                    <a:pt x="2000370" y="5854699"/>
                  </a:lnTo>
                  <a:lnTo>
                    <a:pt x="2025066" y="5816599"/>
                  </a:lnTo>
                  <a:lnTo>
                    <a:pt x="2044987" y="5778499"/>
                  </a:lnTo>
                  <a:lnTo>
                    <a:pt x="2059724" y="5740399"/>
                  </a:lnTo>
                  <a:lnTo>
                    <a:pt x="2068866" y="5689599"/>
                  </a:lnTo>
                  <a:lnTo>
                    <a:pt x="2072005" y="5651499"/>
                  </a:lnTo>
                  <a:lnTo>
                    <a:pt x="2072005" y="355599"/>
                  </a:lnTo>
                  <a:lnTo>
                    <a:pt x="2068866" y="304799"/>
                  </a:lnTo>
                  <a:lnTo>
                    <a:pt x="2059724" y="266699"/>
                  </a:lnTo>
                  <a:lnTo>
                    <a:pt x="2044987" y="215899"/>
                  </a:lnTo>
                  <a:lnTo>
                    <a:pt x="2025066" y="177799"/>
                  </a:lnTo>
                  <a:lnTo>
                    <a:pt x="2000370" y="139699"/>
                  </a:lnTo>
                  <a:lnTo>
                    <a:pt x="1971309" y="114299"/>
                  </a:lnTo>
                  <a:lnTo>
                    <a:pt x="1938293" y="88899"/>
                  </a:lnTo>
                  <a:lnTo>
                    <a:pt x="1901730" y="63499"/>
                  </a:lnTo>
                  <a:lnTo>
                    <a:pt x="1862032" y="38099"/>
                  </a:lnTo>
                  <a:lnTo>
                    <a:pt x="1819607" y="25399"/>
                  </a:lnTo>
                  <a:close/>
                </a:path>
                <a:path w="2081530" h="5994400">
                  <a:moveTo>
                    <a:pt x="1843405" y="5956299"/>
                  </a:moveTo>
                  <a:lnTo>
                    <a:pt x="238582" y="5956299"/>
                  </a:lnTo>
                  <a:lnTo>
                    <a:pt x="254139" y="5968999"/>
                  </a:lnTo>
                  <a:lnTo>
                    <a:pt x="1827911" y="5968999"/>
                  </a:lnTo>
                  <a:lnTo>
                    <a:pt x="1843405" y="5956299"/>
                  </a:lnTo>
                  <a:close/>
                </a:path>
                <a:path w="2081530" h="5994400">
                  <a:moveTo>
                    <a:pt x="1873504" y="5943599"/>
                  </a:moveTo>
                  <a:lnTo>
                    <a:pt x="208584" y="5943599"/>
                  </a:lnTo>
                  <a:lnTo>
                    <a:pt x="223367" y="5956299"/>
                  </a:lnTo>
                  <a:lnTo>
                    <a:pt x="1858645" y="5956299"/>
                  </a:lnTo>
                  <a:lnTo>
                    <a:pt x="1873504" y="5943599"/>
                  </a:lnTo>
                  <a:close/>
                </a:path>
                <a:path w="2081530" h="5994400">
                  <a:moveTo>
                    <a:pt x="1964436" y="114299"/>
                  </a:moveTo>
                  <a:lnTo>
                    <a:pt x="116776" y="114299"/>
                  </a:lnTo>
                  <a:lnTo>
                    <a:pt x="105765" y="126999"/>
                  </a:lnTo>
                  <a:lnTo>
                    <a:pt x="75946" y="165099"/>
                  </a:lnTo>
                  <a:lnTo>
                    <a:pt x="51892" y="215899"/>
                  </a:lnTo>
                  <a:lnTo>
                    <a:pt x="45262" y="228599"/>
                  </a:lnTo>
                  <a:lnTo>
                    <a:pt x="39243" y="241299"/>
                  </a:lnTo>
                  <a:lnTo>
                    <a:pt x="33972" y="253999"/>
                  </a:lnTo>
                  <a:lnTo>
                    <a:pt x="29438" y="266699"/>
                  </a:lnTo>
                  <a:lnTo>
                    <a:pt x="25755" y="292099"/>
                  </a:lnTo>
                  <a:lnTo>
                    <a:pt x="22809" y="304799"/>
                  </a:lnTo>
                  <a:lnTo>
                    <a:pt x="20688" y="317499"/>
                  </a:lnTo>
                  <a:lnTo>
                    <a:pt x="19405" y="342899"/>
                  </a:lnTo>
                  <a:lnTo>
                    <a:pt x="19050" y="355599"/>
                  </a:lnTo>
                  <a:lnTo>
                    <a:pt x="19050" y="5651499"/>
                  </a:lnTo>
                  <a:lnTo>
                    <a:pt x="19519" y="5664199"/>
                  </a:lnTo>
                  <a:lnTo>
                    <a:pt x="20828" y="5676899"/>
                  </a:lnTo>
                  <a:lnTo>
                    <a:pt x="22974" y="5702299"/>
                  </a:lnTo>
                  <a:lnTo>
                    <a:pt x="25857" y="5714999"/>
                  </a:lnTo>
                  <a:lnTo>
                    <a:pt x="29654" y="5727699"/>
                  </a:lnTo>
                  <a:lnTo>
                    <a:pt x="34124" y="5753099"/>
                  </a:lnTo>
                  <a:lnTo>
                    <a:pt x="52120" y="5791199"/>
                  </a:lnTo>
                  <a:lnTo>
                    <a:pt x="76250" y="5829299"/>
                  </a:lnTo>
                  <a:lnTo>
                    <a:pt x="106032" y="5867399"/>
                  </a:lnTo>
                  <a:lnTo>
                    <a:pt x="140843" y="5905499"/>
                  </a:lnTo>
                  <a:lnTo>
                    <a:pt x="166611" y="5930899"/>
                  </a:lnTo>
                  <a:lnTo>
                    <a:pt x="180162" y="5930899"/>
                  </a:lnTo>
                  <a:lnTo>
                    <a:pt x="194208" y="5943599"/>
                  </a:lnTo>
                  <a:lnTo>
                    <a:pt x="1887727" y="5943599"/>
                  </a:lnTo>
                  <a:lnTo>
                    <a:pt x="1901825" y="5930899"/>
                  </a:lnTo>
                  <a:lnTo>
                    <a:pt x="1915414" y="5918199"/>
                  </a:lnTo>
                  <a:lnTo>
                    <a:pt x="1928368" y="5918199"/>
                  </a:lnTo>
                  <a:lnTo>
                    <a:pt x="1964817" y="5880099"/>
                  </a:lnTo>
                  <a:lnTo>
                    <a:pt x="1996313" y="5841999"/>
                  </a:lnTo>
                  <a:lnTo>
                    <a:pt x="2022348" y="5803899"/>
                  </a:lnTo>
                  <a:lnTo>
                    <a:pt x="2042414" y="5765799"/>
                  </a:lnTo>
                  <a:lnTo>
                    <a:pt x="2047621" y="5740399"/>
                  </a:lnTo>
                  <a:lnTo>
                    <a:pt x="2052066" y="5727699"/>
                  </a:lnTo>
                  <a:lnTo>
                    <a:pt x="2055749" y="5714999"/>
                  </a:lnTo>
                  <a:lnTo>
                    <a:pt x="2058670" y="5702299"/>
                  </a:lnTo>
                  <a:lnTo>
                    <a:pt x="2060829" y="5676899"/>
                  </a:lnTo>
                  <a:lnTo>
                    <a:pt x="2062099" y="5664199"/>
                  </a:lnTo>
                  <a:lnTo>
                    <a:pt x="2062607" y="5651499"/>
                  </a:lnTo>
                  <a:lnTo>
                    <a:pt x="2062480" y="355599"/>
                  </a:lnTo>
                  <a:lnTo>
                    <a:pt x="2062099" y="342899"/>
                  </a:lnTo>
                  <a:lnTo>
                    <a:pt x="2060702" y="317499"/>
                  </a:lnTo>
                  <a:lnTo>
                    <a:pt x="2058670" y="304799"/>
                  </a:lnTo>
                  <a:lnTo>
                    <a:pt x="2055749" y="292099"/>
                  </a:lnTo>
                  <a:lnTo>
                    <a:pt x="2051939" y="266699"/>
                  </a:lnTo>
                  <a:lnTo>
                    <a:pt x="2047494" y="253999"/>
                  </a:lnTo>
                  <a:lnTo>
                    <a:pt x="2042160" y="241299"/>
                  </a:lnTo>
                  <a:lnTo>
                    <a:pt x="2036191" y="228599"/>
                  </a:lnTo>
                  <a:lnTo>
                    <a:pt x="2029460" y="215899"/>
                  </a:lnTo>
                  <a:lnTo>
                    <a:pt x="2022094" y="190499"/>
                  </a:lnTo>
                  <a:lnTo>
                    <a:pt x="1996059" y="152399"/>
                  </a:lnTo>
                  <a:lnTo>
                    <a:pt x="1975485" y="126999"/>
                  </a:lnTo>
                  <a:lnTo>
                    <a:pt x="1964436" y="114299"/>
                  </a:lnTo>
                  <a:close/>
                </a:path>
                <a:path w="2081530" h="5994400">
                  <a:moveTo>
                    <a:pt x="1872995" y="50799"/>
                  </a:moveTo>
                  <a:lnTo>
                    <a:pt x="208127" y="50799"/>
                  </a:lnTo>
                  <a:lnTo>
                    <a:pt x="193814" y="63499"/>
                  </a:lnTo>
                  <a:lnTo>
                    <a:pt x="179819" y="76199"/>
                  </a:lnTo>
                  <a:lnTo>
                    <a:pt x="166154" y="76199"/>
                  </a:lnTo>
                  <a:lnTo>
                    <a:pt x="153187" y="88899"/>
                  </a:lnTo>
                  <a:lnTo>
                    <a:pt x="140449" y="101599"/>
                  </a:lnTo>
                  <a:lnTo>
                    <a:pt x="128358" y="114299"/>
                  </a:lnTo>
                  <a:lnTo>
                    <a:pt x="1952879" y="114299"/>
                  </a:lnTo>
                  <a:lnTo>
                    <a:pt x="1940687" y="101599"/>
                  </a:lnTo>
                  <a:lnTo>
                    <a:pt x="1928114" y="88899"/>
                  </a:lnTo>
                  <a:lnTo>
                    <a:pt x="1915033" y="76199"/>
                  </a:lnTo>
                  <a:lnTo>
                    <a:pt x="1901444" y="63499"/>
                  </a:lnTo>
                  <a:lnTo>
                    <a:pt x="1887474" y="63499"/>
                  </a:lnTo>
                  <a:lnTo>
                    <a:pt x="1872995" y="50799"/>
                  </a:lnTo>
                  <a:close/>
                </a:path>
                <a:path w="2081530" h="5994400">
                  <a:moveTo>
                    <a:pt x="1843024" y="38099"/>
                  </a:moveTo>
                  <a:lnTo>
                    <a:pt x="238137" y="38099"/>
                  </a:lnTo>
                  <a:lnTo>
                    <a:pt x="222961" y="50799"/>
                  </a:lnTo>
                  <a:lnTo>
                    <a:pt x="1858264" y="50799"/>
                  </a:lnTo>
                  <a:lnTo>
                    <a:pt x="1843024" y="38099"/>
                  </a:lnTo>
                  <a:close/>
                </a:path>
                <a:path w="2081530" h="5994400">
                  <a:moveTo>
                    <a:pt x="1795399" y="25399"/>
                  </a:moveTo>
                  <a:lnTo>
                    <a:pt x="285673" y="25399"/>
                  </a:lnTo>
                  <a:lnTo>
                    <a:pt x="269544" y="38099"/>
                  </a:lnTo>
                  <a:lnTo>
                    <a:pt x="1811655" y="38099"/>
                  </a:lnTo>
                  <a:lnTo>
                    <a:pt x="1795399" y="25399"/>
                  </a:lnTo>
                  <a:close/>
                </a:path>
                <a:path w="2081530" h="5994400">
                  <a:moveTo>
                    <a:pt x="1764664" y="0"/>
                  </a:moveTo>
                  <a:lnTo>
                    <a:pt x="317411" y="0"/>
                  </a:lnTo>
                  <a:lnTo>
                    <a:pt x="299694" y="12699"/>
                  </a:lnTo>
                  <a:lnTo>
                    <a:pt x="1782318" y="12699"/>
                  </a:lnTo>
                  <a:lnTo>
                    <a:pt x="1764664" y="0"/>
                  </a:lnTo>
                  <a:close/>
                </a:path>
              </a:pathLst>
            </a:custGeom>
            <a:solidFill>
              <a:srgbClr val="4E6028">
                <a:alpha val="50195"/>
              </a:srgbClr>
            </a:solidFill>
          </p:spPr>
          <p:txBody>
            <a:bodyPr wrap="square" lIns="0" tIns="0" rIns="0" bIns="0" rtlCol="0"/>
            <a:lstStyle/>
            <a:p>
              <a:endParaRPr/>
            </a:p>
          </p:txBody>
        </p:sp>
        <p:sp>
          <p:nvSpPr>
            <p:cNvPr id="5" name="object 5"/>
            <p:cNvSpPr/>
            <p:nvPr/>
          </p:nvSpPr>
          <p:spPr>
            <a:xfrm>
              <a:off x="385445" y="2357754"/>
              <a:ext cx="2062480" cy="5979160"/>
            </a:xfrm>
            <a:custGeom>
              <a:avLst/>
              <a:gdLst/>
              <a:ahLst/>
              <a:cxnLst/>
              <a:rect l="l" t="t" r="r" b="b"/>
              <a:pathLst>
                <a:path w="2062480" h="5979159">
                  <a:moveTo>
                    <a:pt x="1718691" y="0"/>
                  </a:moveTo>
                  <a:lnTo>
                    <a:pt x="343750" y="0"/>
                  </a:lnTo>
                  <a:lnTo>
                    <a:pt x="297110" y="3138"/>
                  </a:lnTo>
                  <a:lnTo>
                    <a:pt x="252375" y="12280"/>
                  </a:lnTo>
                  <a:lnTo>
                    <a:pt x="209956" y="27017"/>
                  </a:lnTo>
                  <a:lnTo>
                    <a:pt x="170262" y="46938"/>
                  </a:lnTo>
                  <a:lnTo>
                    <a:pt x="133704" y="71634"/>
                  </a:lnTo>
                  <a:lnTo>
                    <a:pt x="100690" y="100695"/>
                  </a:lnTo>
                  <a:lnTo>
                    <a:pt x="71631" y="133711"/>
                  </a:lnTo>
                  <a:lnTo>
                    <a:pt x="46936" y="170274"/>
                  </a:lnTo>
                  <a:lnTo>
                    <a:pt x="27016" y="209972"/>
                  </a:lnTo>
                  <a:lnTo>
                    <a:pt x="12280" y="252397"/>
                  </a:lnTo>
                  <a:lnTo>
                    <a:pt x="3138" y="297139"/>
                  </a:lnTo>
                  <a:lnTo>
                    <a:pt x="0" y="343789"/>
                  </a:lnTo>
                  <a:lnTo>
                    <a:pt x="0" y="5635371"/>
                  </a:lnTo>
                  <a:lnTo>
                    <a:pt x="3138" y="5682020"/>
                  </a:lnTo>
                  <a:lnTo>
                    <a:pt x="12280" y="5726762"/>
                  </a:lnTo>
                  <a:lnTo>
                    <a:pt x="27016" y="5769187"/>
                  </a:lnTo>
                  <a:lnTo>
                    <a:pt x="46936" y="5808885"/>
                  </a:lnTo>
                  <a:lnTo>
                    <a:pt x="71631" y="5845448"/>
                  </a:lnTo>
                  <a:lnTo>
                    <a:pt x="100690" y="5878464"/>
                  </a:lnTo>
                  <a:lnTo>
                    <a:pt x="133704" y="5907525"/>
                  </a:lnTo>
                  <a:lnTo>
                    <a:pt x="170262" y="5932221"/>
                  </a:lnTo>
                  <a:lnTo>
                    <a:pt x="209956" y="5952142"/>
                  </a:lnTo>
                  <a:lnTo>
                    <a:pt x="252375" y="5966879"/>
                  </a:lnTo>
                  <a:lnTo>
                    <a:pt x="297110" y="5976021"/>
                  </a:lnTo>
                  <a:lnTo>
                    <a:pt x="343750" y="5979160"/>
                  </a:lnTo>
                  <a:lnTo>
                    <a:pt x="1718691" y="5979160"/>
                  </a:lnTo>
                  <a:lnTo>
                    <a:pt x="1765340" y="5976021"/>
                  </a:lnTo>
                  <a:lnTo>
                    <a:pt x="1810082" y="5966879"/>
                  </a:lnTo>
                  <a:lnTo>
                    <a:pt x="1852507" y="5952142"/>
                  </a:lnTo>
                  <a:lnTo>
                    <a:pt x="1892205" y="5932221"/>
                  </a:lnTo>
                  <a:lnTo>
                    <a:pt x="1928768" y="5907525"/>
                  </a:lnTo>
                  <a:lnTo>
                    <a:pt x="1961784" y="5878464"/>
                  </a:lnTo>
                  <a:lnTo>
                    <a:pt x="1990845" y="5845448"/>
                  </a:lnTo>
                  <a:lnTo>
                    <a:pt x="2015541" y="5808885"/>
                  </a:lnTo>
                  <a:lnTo>
                    <a:pt x="2035462" y="5769187"/>
                  </a:lnTo>
                  <a:lnTo>
                    <a:pt x="2050199" y="5726762"/>
                  </a:lnTo>
                  <a:lnTo>
                    <a:pt x="2059341" y="5682020"/>
                  </a:lnTo>
                  <a:lnTo>
                    <a:pt x="2062480" y="5635371"/>
                  </a:lnTo>
                  <a:lnTo>
                    <a:pt x="2062480" y="343789"/>
                  </a:lnTo>
                  <a:lnTo>
                    <a:pt x="2059341" y="297139"/>
                  </a:lnTo>
                  <a:lnTo>
                    <a:pt x="2050199" y="252397"/>
                  </a:lnTo>
                  <a:lnTo>
                    <a:pt x="2035462" y="209972"/>
                  </a:lnTo>
                  <a:lnTo>
                    <a:pt x="2015541" y="170274"/>
                  </a:lnTo>
                  <a:lnTo>
                    <a:pt x="1990845" y="133711"/>
                  </a:lnTo>
                  <a:lnTo>
                    <a:pt x="1961784" y="100695"/>
                  </a:lnTo>
                  <a:lnTo>
                    <a:pt x="1928768" y="71634"/>
                  </a:lnTo>
                  <a:lnTo>
                    <a:pt x="1892205" y="46938"/>
                  </a:lnTo>
                  <a:lnTo>
                    <a:pt x="1852507" y="27017"/>
                  </a:lnTo>
                  <a:lnTo>
                    <a:pt x="1810082" y="12280"/>
                  </a:lnTo>
                  <a:lnTo>
                    <a:pt x="1765340" y="3138"/>
                  </a:lnTo>
                  <a:lnTo>
                    <a:pt x="1718691" y="0"/>
                  </a:lnTo>
                  <a:close/>
                </a:path>
              </a:pathLst>
            </a:custGeom>
            <a:solidFill>
              <a:srgbClr val="9BBA58"/>
            </a:solidFill>
          </p:spPr>
          <p:txBody>
            <a:bodyPr wrap="square" lIns="0" tIns="0" rIns="0" bIns="0" rtlCol="0"/>
            <a:lstStyle/>
            <a:p>
              <a:endParaRPr/>
            </a:p>
          </p:txBody>
        </p:sp>
        <p:sp>
          <p:nvSpPr>
            <p:cNvPr id="6" name="object 6"/>
            <p:cNvSpPr/>
            <p:nvPr/>
          </p:nvSpPr>
          <p:spPr>
            <a:xfrm>
              <a:off x="385445" y="2357754"/>
              <a:ext cx="2062480" cy="5979160"/>
            </a:xfrm>
            <a:custGeom>
              <a:avLst/>
              <a:gdLst/>
              <a:ahLst/>
              <a:cxnLst/>
              <a:rect l="l" t="t" r="r" b="b"/>
              <a:pathLst>
                <a:path w="2062480" h="5979159">
                  <a:moveTo>
                    <a:pt x="343750" y="0"/>
                  </a:moveTo>
                  <a:lnTo>
                    <a:pt x="297110" y="3138"/>
                  </a:lnTo>
                  <a:lnTo>
                    <a:pt x="252375" y="12280"/>
                  </a:lnTo>
                  <a:lnTo>
                    <a:pt x="209956" y="27017"/>
                  </a:lnTo>
                  <a:lnTo>
                    <a:pt x="170262" y="46938"/>
                  </a:lnTo>
                  <a:lnTo>
                    <a:pt x="133704" y="71634"/>
                  </a:lnTo>
                  <a:lnTo>
                    <a:pt x="100690" y="100695"/>
                  </a:lnTo>
                  <a:lnTo>
                    <a:pt x="71631" y="133711"/>
                  </a:lnTo>
                  <a:lnTo>
                    <a:pt x="46936" y="170274"/>
                  </a:lnTo>
                  <a:lnTo>
                    <a:pt x="27016" y="209972"/>
                  </a:lnTo>
                  <a:lnTo>
                    <a:pt x="12280" y="252397"/>
                  </a:lnTo>
                  <a:lnTo>
                    <a:pt x="3138" y="297139"/>
                  </a:lnTo>
                  <a:lnTo>
                    <a:pt x="0" y="343789"/>
                  </a:lnTo>
                  <a:lnTo>
                    <a:pt x="0" y="5635371"/>
                  </a:lnTo>
                  <a:lnTo>
                    <a:pt x="3138" y="5682020"/>
                  </a:lnTo>
                  <a:lnTo>
                    <a:pt x="12280" y="5726762"/>
                  </a:lnTo>
                  <a:lnTo>
                    <a:pt x="27016" y="5769187"/>
                  </a:lnTo>
                  <a:lnTo>
                    <a:pt x="46936" y="5808885"/>
                  </a:lnTo>
                  <a:lnTo>
                    <a:pt x="71631" y="5845448"/>
                  </a:lnTo>
                  <a:lnTo>
                    <a:pt x="100690" y="5878464"/>
                  </a:lnTo>
                  <a:lnTo>
                    <a:pt x="133704" y="5907525"/>
                  </a:lnTo>
                  <a:lnTo>
                    <a:pt x="170262" y="5932221"/>
                  </a:lnTo>
                  <a:lnTo>
                    <a:pt x="209956" y="5952142"/>
                  </a:lnTo>
                  <a:lnTo>
                    <a:pt x="252375" y="5966879"/>
                  </a:lnTo>
                  <a:lnTo>
                    <a:pt x="297110" y="5976021"/>
                  </a:lnTo>
                  <a:lnTo>
                    <a:pt x="343750" y="5979160"/>
                  </a:lnTo>
                  <a:lnTo>
                    <a:pt x="1718691" y="5979160"/>
                  </a:lnTo>
                  <a:lnTo>
                    <a:pt x="1765340" y="5976021"/>
                  </a:lnTo>
                  <a:lnTo>
                    <a:pt x="1810082" y="5966879"/>
                  </a:lnTo>
                  <a:lnTo>
                    <a:pt x="1852507" y="5952142"/>
                  </a:lnTo>
                  <a:lnTo>
                    <a:pt x="1892205" y="5932221"/>
                  </a:lnTo>
                  <a:lnTo>
                    <a:pt x="1928768" y="5907525"/>
                  </a:lnTo>
                  <a:lnTo>
                    <a:pt x="1961784" y="5878464"/>
                  </a:lnTo>
                  <a:lnTo>
                    <a:pt x="1990845" y="5845448"/>
                  </a:lnTo>
                  <a:lnTo>
                    <a:pt x="2015541" y="5808885"/>
                  </a:lnTo>
                  <a:lnTo>
                    <a:pt x="2035462" y="5769187"/>
                  </a:lnTo>
                  <a:lnTo>
                    <a:pt x="2050199" y="5726762"/>
                  </a:lnTo>
                  <a:lnTo>
                    <a:pt x="2059341" y="5682020"/>
                  </a:lnTo>
                  <a:lnTo>
                    <a:pt x="2062480" y="5635371"/>
                  </a:lnTo>
                  <a:lnTo>
                    <a:pt x="2062480" y="343789"/>
                  </a:lnTo>
                  <a:lnTo>
                    <a:pt x="2059341" y="297139"/>
                  </a:lnTo>
                  <a:lnTo>
                    <a:pt x="2050199" y="252397"/>
                  </a:lnTo>
                  <a:lnTo>
                    <a:pt x="2035462" y="209972"/>
                  </a:lnTo>
                  <a:lnTo>
                    <a:pt x="2015541" y="170274"/>
                  </a:lnTo>
                  <a:lnTo>
                    <a:pt x="1990845" y="133711"/>
                  </a:lnTo>
                  <a:lnTo>
                    <a:pt x="1961784" y="100695"/>
                  </a:lnTo>
                  <a:lnTo>
                    <a:pt x="1928768" y="71634"/>
                  </a:lnTo>
                  <a:lnTo>
                    <a:pt x="1892205" y="46938"/>
                  </a:lnTo>
                  <a:lnTo>
                    <a:pt x="1852507" y="27017"/>
                  </a:lnTo>
                  <a:lnTo>
                    <a:pt x="1810082" y="12280"/>
                  </a:lnTo>
                  <a:lnTo>
                    <a:pt x="1765340" y="3138"/>
                  </a:lnTo>
                  <a:lnTo>
                    <a:pt x="1718691" y="0"/>
                  </a:lnTo>
                  <a:lnTo>
                    <a:pt x="343750" y="0"/>
                  </a:lnTo>
                  <a:close/>
                </a:path>
              </a:pathLst>
            </a:custGeom>
            <a:ln w="19050">
              <a:solidFill>
                <a:srgbClr val="808080"/>
              </a:solidFill>
            </a:ln>
          </p:spPr>
          <p:txBody>
            <a:bodyPr wrap="square" lIns="0" tIns="0" rIns="0" bIns="0" rtlCol="0"/>
            <a:lstStyle/>
            <a:p>
              <a:endParaRPr/>
            </a:p>
          </p:txBody>
        </p:sp>
      </p:grpSp>
      <p:sp>
        <p:nvSpPr>
          <p:cNvPr id="7" name="object 7"/>
          <p:cNvSpPr txBox="1"/>
          <p:nvPr/>
        </p:nvSpPr>
        <p:spPr>
          <a:xfrm>
            <a:off x="2402032" y="1691467"/>
            <a:ext cx="970684" cy="513451"/>
          </a:xfrm>
          <a:prstGeom prst="rect">
            <a:avLst/>
          </a:prstGeom>
        </p:spPr>
        <p:txBody>
          <a:bodyPr vert="horz" wrap="square" lIns="0" tIns="5628" rIns="0" bIns="0" rtlCol="0">
            <a:spAutoFit/>
          </a:bodyPr>
          <a:lstStyle/>
          <a:p>
            <a:pPr marL="8659" marR="3464" algn="ctr">
              <a:lnSpc>
                <a:spcPct val="101600"/>
              </a:lnSpc>
              <a:spcBef>
                <a:spcPts val="44"/>
              </a:spcBef>
            </a:pPr>
            <a:r>
              <a:rPr sz="1091" b="1" spc="-3" dirty="0">
                <a:latin typeface="Calibri"/>
                <a:cs typeface="Calibri"/>
              </a:rPr>
              <a:t>DAILY</a:t>
            </a:r>
            <a:r>
              <a:rPr sz="1091" b="1" spc="-55" dirty="0">
                <a:latin typeface="Calibri"/>
                <a:cs typeface="Calibri"/>
              </a:rPr>
              <a:t> </a:t>
            </a:r>
            <a:r>
              <a:rPr sz="1091" b="1" spc="-3" dirty="0">
                <a:latin typeface="Calibri"/>
                <a:cs typeface="Calibri"/>
              </a:rPr>
              <a:t>WEANING </a:t>
            </a:r>
            <a:r>
              <a:rPr sz="1091" b="1" spc="-235" dirty="0">
                <a:latin typeface="Calibri"/>
                <a:cs typeface="Calibri"/>
              </a:rPr>
              <a:t> </a:t>
            </a:r>
            <a:r>
              <a:rPr sz="1091" b="1" spc="-3" dirty="0">
                <a:latin typeface="Calibri"/>
                <a:cs typeface="Calibri"/>
              </a:rPr>
              <a:t>EVALUATION </a:t>
            </a:r>
            <a:r>
              <a:rPr sz="1091" b="1" dirty="0">
                <a:latin typeface="Calibri"/>
                <a:cs typeface="Calibri"/>
              </a:rPr>
              <a:t> </a:t>
            </a:r>
            <a:r>
              <a:rPr sz="1091" b="1" spc="-3" dirty="0">
                <a:latin typeface="Calibri"/>
                <a:cs typeface="Calibri"/>
              </a:rPr>
              <a:t>(DWE)</a:t>
            </a:r>
            <a:endParaRPr sz="1091" dirty="0">
              <a:latin typeface="Calibri"/>
              <a:cs typeface="Calibri"/>
            </a:endParaRPr>
          </a:p>
        </p:txBody>
      </p:sp>
      <p:sp>
        <p:nvSpPr>
          <p:cNvPr id="8" name="object 8"/>
          <p:cNvSpPr txBox="1"/>
          <p:nvPr/>
        </p:nvSpPr>
        <p:spPr>
          <a:xfrm>
            <a:off x="2322022" y="2327650"/>
            <a:ext cx="1132176" cy="387303"/>
          </a:xfrm>
          <a:prstGeom prst="rect">
            <a:avLst/>
          </a:prstGeom>
        </p:spPr>
        <p:txBody>
          <a:bodyPr vert="horz" wrap="square" lIns="0" tIns="6494" rIns="0" bIns="0" rtlCol="0">
            <a:spAutoFit/>
          </a:bodyPr>
          <a:lstStyle/>
          <a:p>
            <a:pPr marL="8659" marR="3464" indent="-866" algn="ctr">
              <a:lnSpc>
                <a:spcPct val="101699"/>
              </a:lnSpc>
              <a:spcBef>
                <a:spcPts val="51"/>
              </a:spcBef>
            </a:pPr>
            <a:r>
              <a:rPr sz="818" b="1" i="1" spc="-3" dirty="0">
                <a:latin typeface="Calibri"/>
                <a:cs typeface="Calibri"/>
              </a:rPr>
              <a:t>Do NOT </a:t>
            </a:r>
            <a:r>
              <a:rPr sz="818" b="1" i="1" dirty="0">
                <a:latin typeface="Calibri"/>
                <a:cs typeface="Calibri"/>
              </a:rPr>
              <a:t>proceed to </a:t>
            </a:r>
            <a:r>
              <a:rPr sz="818" b="1" i="1" spc="3" dirty="0">
                <a:latin typeface="Calibri"/>
                <a:cs typeface="Calibri"/>
              </a:rPr>
              <a:t> </a:t>
            </a:r>
            <a:r>
              <a:rPr sz="818" b="1" i="1" spc="-3" dirty="0">
                <a:latin typeface="Calibri"/>
                <a:cs typeface="Calibri"/>
              </a:rPr>
              <a:t>weaning trials </a:t>
            </a:r>
            <a:r>
              <a:rPr sz="818" b="1" i="1" dirty="0">
                <a:latin typeface="Calibri"/>
                <a:cs typeface="Calibri"/>
              </a:rPr>
              <a:t>if any of </a:t>
            </a:r>
            <a:r>
              <a:rPr sz="818" b="1" i="1" spc="3" dirty="0">
                <a:latin typeface="Calibri"/>
                <a:cs typeface="Calibri"/>
              </a:rPr>
              <a:t> </a:t>
            </a:r>
            <a:r>
              <a:rPr sz="818" b="1" i="1" dirty="0">
                <a:latin typeface="Calibri"/>
                <a:cs typeface="Calibri"/>
              </a:rPr>
              <a:t>the</a:t>
            </a:r>
            <a:r>
              <a:rPr sz="818" b="1" i="1" spc="-14" dirty="0">
                <a:latin typeface="Calibri"/>
                <a:cs typeface="Calibri"/>
              </a:rPr>
              <a:t> </a:t>
            </a:r>
            <a:r>
              <a:rPr sz="818" b="1" i="1" spc="-3" dirty="0">
                <a:latin typeface="Calibri"/>
                <a:cs typeface="Calibri"/>
              </a:rPr>
              <a:t>following</a:t>
            </a:r>
            <a:r>
              <a:rPr sz="818" b="1" i="1" spc="-17" dirty="0">
                <a:latin typeface="Calibri"/>
                <a:cs typeface="Calibri"/>
              </a:rPr>
              <a:t> </a:t>
            </a:r>
            <a:r>
              <a:rPr sz="818" b="1" i="1" dirty="0">
                <a:latin typeface="Calibri"/>
                <a:cs typeface="Calibri"/>
              </a:rPr>
              <a:t>are</a:t>
            </a:r>
            <a:r>
              <a:rPr sz="818" b="1" i="1" spc="-14" dirty="0">
                <a:latin typeface="Calibri"/>
                <a:cs typeface="Calibri"/>
              </a:rPr>
              <a:t> </a:t>
            </a:r>
            <a:r>
              <a:rPr sz="818" b="1" i="1" spc="-3" dirty="0">
                <a:latin typeface="Calibri"/>
                <a:cs typeface="Calibri"/>
              </a:rPr>
              <a:t>present:</a:t>
            </a:r>
            <a:endParaRPr sz="818" dirty="0">
              <a:latin typeface="Calibri"/>
              <a:cs typeface="Calibri"/>
            </a:endParaRPr>
          </a:p>
        </p:txBody>
      </p:sp>
      <p:sp>
        <p:nvSpPr>
          <p:cNvPr id="9" name="object 9"/>
          <p:cNvSpPr txBox="1"/>
          <p:nvPr/>
        </p:nvSpPr>
        <p:spPr>
          <a:xfrm>
            <a:off x="2307474" y="2840961"/>
            <a:ext cx="1145598" cy="2479991"/>
          </a:xfrm>
          <a:prstGeom prst="rect">
            <a:avLst/>
          </a:prstGeom>
        </p:spPr>
        <p:txBody>
          <a:bodyPr vert="horz" wrap="square" lIns="0" tIns="6494" rIns="0" bIns="0" rtlCol="0">
            <a:spAutoFit/>
          </a:bodyPr>
          <a:lstStyle/>
          <a:p>
            <a:pPr marL="164518" marR="363672" indent="-155859">
              <a:lnSpc>
                <a:spcPct val="101699"/>
              </a:lnSpc>
              <a:spcBef>
                <a:spcPts val="51"/>
              </a:spcBef>
              <a:buFont typeface="Symbol"/>
              <a:buChar char=""/>
              <a:tabLst>
                <a:tab pos="164085" algn="l"/>
                <a:tab pos="164518" algn="l"/>
              </a:tabLst>
            </a:pPr>
            <a:r>
              <a:rPr sz="818" spc="-3" dirty="0">
                <a:latin typeface="Calibri"/>
                <a:cs typeface="Calibri"/>
              </a:rPr>
              <a:t>H</a:t>
            </a:r>
            <a:r>
              <a:rPr sz="818" dirty="0">
                <a:latin typeface="Calibri"/>
                <a:cs typeface="Calibri"/>
              </a:rPr>
              <a:t>emodynamic  </a:t>
            </a:r>
            <a:r>
              <a:rPr sz="818" spc="-3" dirty="0">
                <a:latin typeface="Calibri"/>
                <a:cs typeface="Calibri"/>
              </a:rPr>
              <a:t>instability</a:t>
            </a:r>
            <a:endParaRPr sz="818" dirty="0">
              <a:latin typeface="Calibri"/>
              <a:cs typeface="Calibri"/>
            </a:endParaRPr>
          </a:p>
          <a:p>
            <a:pPr marL="164518" marR="27708" indent="-155859">
              <a:lnSpc>
                <a:spcPct val="101699"/>
              </a:lnSpc>
              <a:spcBef>
                <a:spcPts val="41"/>
              </a:spcBef>
              <a:buFont typeface="Symbol"/>
              <a:buChar char=""/>
              <a:tabLst>
                <a:tab pos="164085" algn="l"/>
                <a:tab pos="164518" algn="l"/>
              </a:tabLst>
            </a:pPr>
            <a:r>
              <a:rPr sz="818" spc="-3" dirty="0">
                <a:latin typeface="Calibri"/>
                <a:cs typeface="Calibri"/>
              </a:rPr>
              <a:t>Vasopressor infusion </a:t>
            </a:r>
            <a:r>
              <a:rPr sz="818" dirty="0">
                <a:latin typeface="Calibri"/>
                <a:cs typeface="Calibri"/>
              </a:rPr>
              <a:t> </a:t>
            </a:r>
            <a:r>
              <a:rPr sz="818" spc="-3" dirty="0">
                <a:latin typeface="Calibri"/>
                <a:cs typeface="Calibri"/>
              </a:rPr>
              <a:t>used</a:t>
            </a:r>
            <a:r>
              <a:rPr sz="818" spc="-17" dirty="0">
                <a:latin typeface="Calibri"/>
                <a:cs typeface="Calibri"/>
              </a:rPr>
              <a:t> </a:t>
            </a:r>
            <a:r>
              <a:rPr sz="818" dirty="0">
                <a:latin typeface="Calibri"/>
                <a:cs typeface="Calibri"/>
              </a:rPr>
              <a:t>to</a:t>
            </a:r>
            <a:r>
              <a:rPr sz="818" spc="-17" dirty="0">
                <a:latin typeface="Calibri"/>
                <a:cs typeface="Calibri"/>
              </a:rPr>
              <a:t> </a:t>
            </a:r>
            <a:r>
              <a:rPr sz="818" spc="-3" dirty="0">
                <a:latin typeface="Calibri"/>
                <a:cs typeface="Calibri"/>
              </a:rPr>
              <a:t>stabilize</a:t>
            </a:r>
            <a:r>
              <a:rPr sz="818" spc="-17" dirty="0">
                <a:latin typeface="Calibri"/>
                <a:cs typeface="Calibri"/>
              </a:rPr>
              <a:t> </a:t>
            </a:r>
            <a:r>
              <a:rPr sz="818" spc="-3" dirty="0">
                <a:latin typeface="Calibri"/>
                <a:cs typeface="Calibri"/>
              </a:rPr>
              <a:t>blood </a:t>
            </a:r>
            <a:r>
              <a:rPr sz="818" spc="-173" dirty="0">
                <a:latin typeface="Calibri"/>
                <a:cs typeface="Calibri"/>
              </a:rPr>
              <a:t> </a:t>
            </a:r>
            <a:r>
              <a:rPr sz="818" spc="-3" dirty="0">
                <a:latin typeface="Calibri"/>
                <a:cs typeface="Calibri"/>
              </a:rPr>
              <a:t>pressure</a:t>
            </a:r>
            <a:endParaRPr sz="818" dirty="0">
              <a:latin typeface="Calibri"/>
              <a:cs typeface="Calibri"/>
            </a:endParaRPr>
          </a:p>
          <a:p>
            <a:pPr marL="164518" indent="-155859">
              <a:spcBef>
                <a:spcPts val="65"/>
              </a:spcBef>
              <a:buFont typeface="Symbol"/>
              <a:buChar char=""/>
              <a:tabLst>
                <a:tab pos="164085" algn="l"/>
                <a:tab pos="164518" algn="l"/>
              </a:tabLst>
            </a:pPr>
            <a:r>
              <a:rPr sz="818" spc="-3" dirty="0">
                <a:latin typeface="Calibri"/>
                <a:cs typeface="Calibri"/>
              </a:rPr>
              <a:t>Systolic</a:t>
            </a:r>
            <a:r>
              <a:rPr sz="818" spc="-17" dirty="0">
                <a:latin typeface="Calibri"/>
                <a:cs typeface="Calibri"/>
              </a:rPr>
              <a:t> </a:t>
            </a:r>
            <a:r>
              <a:rPr sz="818" spc="-3" dirty="0">
                <a:latin typeface="Calibri"/>
                <a:cs typeface="Calibri"/>
              </a:rPr>
              <a:t>blood</a:t>
            </a:r>
            <a:r>
              <a:rPr sz="818" spc="-14" dirty="0">
                <a:latin typeface="Calibri"/>
                <a:cs typeface="Calibri"/>
              </a:rPr>
              <a:t> </a:t>
            </a:r>
            <a:r>
              <a:rPr sz="818" spc="-3" dirty="0">
                <a:latin typeface="Calibri"/>
                <a:cs typeface="Calibri"/>
              </a:rPr>
              <a:t>pressure</a:t>
            </a:r>
            <a:endParaRPr sz="818" dirty="0">
              <a:latin typeface="Calibri"/>
              <a:cs typeface="Calibri"/>
            </a:endParaRPr>
          </a:p>
          <a:p>
            <a:pPr marL="164518">
              <a:spcBef>
                <a:spcPts val="17"/>
              </a:spcBef>
            </a:pPr>
            <a:r>
              <a:rPr sz="818" dirty="0">
                <a:latin typeface="Calibri"/>
                <a:cs typeface="Calibri"/>
              </a:rPr>
              <a:t>&lt;</a:t>
            </a:r>
            <a:r>
              <a:rPr sz="818" spc="-17" dirty="0">
                <a:latin typeface="Calibri"/>
                <a:cs typeface="Calibri"/>
              </a:rPr>
              <a:t> </a:t>
            </a:r>
            <a:r>
              <a:rPr sz="818" dirty="0">
                <a:latin typeface="Calibri"/>
                <a:cs typeface="Calibri"/>
              </a:rPr>
              <a:t>90</a:t>
            </a:r>
            <a:r>
              <a:rPr sz="818" spc="-24" dirty="0">
                <a:latin typeface="Calibri"/>
                <a:cs typeface="Calibri"/>
              </a:rPr>
              <a:t> </a:t>
            </a:r>
            <a:r>
              <a:rPr sz="818" dirty="0">
                <a:latin typeface="Calibri"/>
                <a:cs typeface="Calibri"/>
              </a:rPr>
              <a:t>mmHg</a:t>
            </a:r>
          </a:p>
          <a:p>
            <a:pPr marL="164518" marR="57148" indent="-155859">
              <a:lnSpc>
                <a:spcPct val="101699"/>
              </a:lnSpc>
              <a:spcBef>
                <a:spcPts val="41"/>
              </a:spcBef>
              <a:buFont typeface="Symbol"/>
              <a:buChar char=""/>
              <a:tabLst>
                <a:tab pos="164085" algn="l"/>
                <a:tab pos="164518" algn="l"/>
              </a:tabLst>
            </a:pPr>
            <a:r>
              <a:rPr sz="818" dirty="0">
                <a:latin typeface="Calibri"/>
                <a:cs typeface="Calibri"/>
              </a:rPr>
              <a:t>Pulse &lt; </a:t>
            </a:r>
            <a:r>
              <a:rPr sz="818" spc="-3" dirty="0">
                <a:latin typeface="Calibri"/>
                <a:cs typeface="Calibri"/>
              </a:rPr>
              <a:t>50 </a:t>
            </a:r>
            <a:r>
              <a:rPr sz="818" dirty="0">
                <a:latin typeface="Calibri"/>
                <a:cs typeface="Calibri"/>
              </a:rPr>
              <a:t>or &gt; 130 </a:t>
            </a:r>
            <a:r>
              <a:rPr sz="818" spc="3" dirty="0">
                <a:latin typeface="Calibri"/>
                <a:cs typeface="Calibri"/>
              </a:rPr>
              <a:t> </a:t>
            </a:r>
            <a:r>
              <a:rPr sz="818" spc="-3" dirty="0">
                <a:latin typeface="Calibri"/>
                <a:cs typeface="Calibri"/>
              </a:rPr>
              <a:t>BPM</a:t>
            </a:r>
            <a:r>
              <a:rPr sz="818" spc="-14" dirty="0">
                <a:latin typeface="Calibri"/>
                <a:cs typeface="Calibri"/>
              </a:rPr>
              <a:t> </a:t>
            </a:r>
            <a:r>
              <a:rPr sz="818" dirty="0">
                <a:latin typeface="Calibri"/>
                <a:cs typeface="Calibri"/>
              </a:rPr>
              <a:t>or</a:t>
            </a:r>
            <a:r>
              <a:rPr sz="818" spc="-24" dirty="0">
                <a:latin typeface="Calibri"/>
                <a:cs typeface="Calibri"/>
              </a:rPr>
              <a:t> </a:t>
            </a:r>
            <a:r>
              <a:rPr sz="818" dirty="0">
                <a:latin typeface="Calibri"/>
                <a:cs typeface="Calibri"/>
              </a:rPr>
              <a:t>increase</a:t>
            </a:r>
            <a:r>
              <a:rPr sz="818" spc="-27" dirty="0">
                <a:latin typeface="Calibri"/>
                <a:cs typeface="Calibri"/>
              </a:rPr>
              <a:t> </a:t>
            </a:r>
            <a:r>
              <a:rPr sz="818" spc="-3" dirty="0">
                <a:latin typeface="Calibri"/>
                <a:cs typeface="Calibri"/>
              </a:rPr>
              <a:t>from </a:t>
            </a:r>
            <a:r>
              <a:rPr sz="818" spc="-173" dirty="0">
                <a:latin typeface="Calibri"/>
                <a:cs typeface="Calibri"/>
              </a:rPr>
              <a:t> </a:t>
            </a:r>
            <a:r>
              <a:rPr sz="818" dirty="0">
                <a:latin typeface="Calibri"/>
                <a:cs typeface="Calibri"/>
              </a:rPr>
              <a:t>baseline</a:t>
            </a:r>
            <a:r>
              <a:rPr sz="818" spc="-14" dirty="0">
                <a:latin typeface="Calibri"/>
                <a:cs typeface="Calibri"/>
              </a:rPr>
              <a:t> </a:t>
            </a:r>
            <a:r>
              <a:rPr sz="818" dirty="0">
                <a:latin typeface="Calibri"/>
                <a:cs typeface="Calibri"/>
              </a:rPr>
              <a:t>&gt;</a:t>
            </a:r>
            <a:r>
              <a:rPr sz="818" spc="-7" dirty="0">
                <a:latin typeface="Calibri"/>
                <a:cs typeface="Calibri"/>
              </a:rPr>
              <a:t> </a:t>
            </a:r>
            <a:r>
              <a:rPr sz="818" dirty="0">
                <a:latin typeface="Calibri"/>
                <a:cs typeface="Calibri"/>
              </a:rPr>
              <a:t>20</a:t>
            </a:r>
          </a:p>
          <a:p>
            <a:pPr marL="164518" marR="89186" indent="-155859">
              <a:lnSpc>
                <a:spcPct val="101699"/>
              </a:lnSpc>
              <a:spcBef>
                <a:spcPts val="48"/>
              </a:spcBef>
              <a:buFont typeface="Symbol"/>
              <a:buChar char=""/>
              <a:tabLst>
                <a:tab pos="164085" algn="l"/>
                <a:tab pos="164518" algn="l"/>
              </a:tabLst>
            </a:pPr>
            <a:r>
              <a:rPr sz="818" dirty="0">
                <a:latin typeface="Calibri"/>
                <a:cs typeface="Calibri"/>
              </a:rPr>
              <a:t>Respiratory</a:t>
            </a:r>
            <a:r>
              <a:rPr sz="818" spc="-31" dirty="0">
                <a:latin typeface="Calibri"/>
                <a:cs typeface="Calibri"/>
              </a:rPr>
              <a:t> </a:t>
            </a:r>
            <a:r>
              <a:rPr sz="818" dirty="0">
                <a:latin typeface="Calibri"/>
                <a:cs typeface="Calibri"/>
              </a:rPr>
              <a:t>rate</a:t>
            </a:r>
            <a:r>
              <a:rPr sz="818" spc="-24" dirty="0">
                <a:latin typeface="Calibri"/>
                <a:cs typeface="Calibri"/>
              </a:rPr>
              <a:t> </a:t>
            </a:r>
            <a:r>
              <a:rPr sz="818" dirty="0">
                <a:latin typeface="Calibri"/>
                <a:cs typeface="Calibri"/>
              </a:rPr>
              <a:t>&gt;</a:t>
            </a:r>
            <a:r>
              <a:rPr sz="818" spc="-27" dirty="0">
                <a:latin typeface="Calibri"/>
                <a:cs typeface="Calibri"/>
              </a:rPr>
              <a:t> </a:t>
            </a:r>
            <a:r>
              <a:rPr sz="818" dirty="0">
                <a:latin typeface="Calibri"/>
                <a:cs typeface="Calibri"/>
              </a:rPr>
              <a:t>35 </a:t>
            </a:r>
            <a:r>
              <a:rPr sz="818" spc="-173" dirty="0">
                <a:latin typeface="Calibri"/>
                <a:cs typeface="Calibri"/>
              </a:rPr>
              <a:t> </a:t>
            </a:r>
            <a:r>
              <a:rPr sz="818" spc="-3" dirty="0">
                <a:latin typeface="Calibri"/>
                <a:cs typeface="Calibri"/>
              </a:rPr>
              <a:t>BPM</a:t>
            </a:r>
            <a:endParaRPr sz="818" dirty="0">
              <a:latin typeface="Calibri"/>
              <a:cs typeface="Calibri"/>
            </a:endParaRPr>
          </a:p>
          <a:p>
            <a:pPr marL="164518" indent="-155859">
              <a:spcBef>
                <a:spcPts val="58"/>
              </a:spcBef>
              <a:buFont typeface="Symbol"/>
              <a:buChar char=""/>
              <a:tabLst>
                <a:tab pos="164085" algn="l"/>
                <a:tab pos="164518" algn="l"/>
              </a:tabLst>
            </a:pPr>
            <a:r>
              <a:rPr sz="818" spc="-3" dirty="0">
                <a:latin typeface="Calibri"/>
                <a:cs typeface="Calibri"/>
              </a:rPr>
              <a:t>O2</a:t>
            </a:r>
            <a:r>
              <a:rPr sz="818" spc="-10" dirty="0">
                <a:latin typeface="Calibri"/>
                <a:cs typeface="Calibri"/>
              </a:rPr>
              <a:t> </a:t>
            </a:r>
            <a:r>
              <a:rPr sz="818" spc="-3" dirty="0">
                <a:latin typeface="Calibri"/>
                <a:cs typeface="Calibri"/>
              </a:rPr>
              <a:t>saturation</a:t>
            </a:r>
            <a:r>
              <a:rPr sz="818" spc="-14" dirty="0">
                <a:latin typeface="Calibri"/>
                <a:cs typeface="Calibri"/>
              </a:rPr>
              <a:t> </a:t>
            </a:r>
            <a:r>
              <a:rPr sz="818" dirty="0">
                <a:latin typeface="Calibri"/>
                <a:cs typeface="Calibri"/>
              </a:rPr>
              <a:t>&lt;</a:t>
            </a:r>
            <a:r>
              <a:rPr sz="818" spc="-7" dirty="0">
                <a:latin typeface="Calibri"/>
                <a:cs typeface="Calibri"/>
              </a:rPr>
              <a:t> </a:t>
            </a:r>
            <a:r>
              <a:rPr sz="818" spc="-3" dirty="0">
                <a:latin typeface="Calibri"/>
                <a:cs typeface="Calibri"/>
              </a:rPr>
              <a:t>90%</a:t>
            </a:r>
            <a:endParaRPr sz="818" dirty="0">
              <a:latin typeface="Calibri"/>
              <a:cs typeface="Calibri"/>
            </a:endParaRPr>
          </a:p>
          <a:p>
            <a:pPr marL="164518" indent="-155859">
              <a:spcBef>
                <a:spcPts val="58"/>
              </a:spcBef>
              <a:buFont typeface="Symbol"/>
              <a:buChar char=""/>
              <a:tabLst>
                <a:tab pos="164085" algn="l"/>
                <a:tab pos="164518" algn="l"/>
              </a:tabLst>
            </a:pPr>
            <a:r>
              <a:rPr sz="818" dirty="0">
                <a:latin typeface="Calibri"/>
                <a:cs typeface="Calibri"/>
              </a:rPr>
              <a:t>Temp</a:t>
            </a:r>
            <a:r>
              <a:rPr sz="818" spc="-27" dirty="0">
                <a:latin typeface="Calibri"/>
                <a:cs typeface="Calibri"/>
              </a:rPr>
              <a:t> </a:t>
            </a:r>
            <a:r>
              <a:rPr sz="818" spc="-3" dirty="0">
                <a:latin typeface="Calibri"/>
                <a:cs typeface="Calibri"/>
              </a:rPr>
              <a:t>&gt;100.4</a:t>
            </a:r>
            <a:endParaRPr sz="818" dirty="0">
              <a:latin typeface="Calibri"/>
              <a:cs typeface="Calibri"/>
            </a:endParaRPr>
          </a:p>
          <a:p>
            <a:pPr marL="164518" indent="-155859">
              <a:spcBef>
                <a:spcPts val="65"/>
              </a:spcBef>
              <a:buFont typeface="Symbol"/>
              <a:buChar char=""/>
              <a:tabLst>
                <a:tab pos="164085" algn="l"/>
                <a:tab pos="164518" algn="l"/>
              </a:tabLst>
            </a:pPr>
            <a:r>
              <a:rPr sz="818" spc="-3" dirty="0">
                <a:latin typeface="Calibri"/>
                <a:cs typeface="Calibri"/>
              </a:rPr>
              <a:t>FiO2</a:t>
            </a:r>
            <a:r>
              <a:rPr sz="818" spc="-10" dirty="0">
                <a:latin typeface="Calibri"/>
                <a:cs typeface="Calibri"/>
              </a:rPr>
              <a:t> </a:t>
            </a:r>
            <a:r>
              <a:rPr sz="818" dirty="0">
                <a:latin typeface="Calibri"/>
                <a:cs typeface="Calibri"/>
              </a:rPr>
              <a:t>&gt;</a:t>
            </a:r>
            <a:r>
              <a:rPr sz="818" spc="-3" dirty="0">
                <a:latin typeface="Calibri"/>
                <a:cs typeface="Calibri"/>
              </a:rPr>
              <a:t> 0.5 </a:t>
            </a:r>
            <a:r>
              <a:rPr sz="818" dirty="0">
                <a:latin typeface="Calibri"/>
                <a:cs typeface="Calibri"/>
              </a:rPr>
              <a:t>or</a:t>
            </a:r>
            <a:r>
              <a:rPr sz="818" spc="-14" dirty="0">
                <a:latin typeface="Calibri"/>
                <a:cs typeface="Calibri"/>
              </a:rPr>
              <a:t> </a:t>
            </a:r>
            <a:r>
              <a:rPr sz="818" spc="-3" dirty="0">
                <a:latin typeface="Calibri"/>
                <a:cs typeface="Calibri"/>
              </a:rPr>
              <a:t>PEEP </a:t>
            </a:r>
            <a:r>
              <a:rPr sz="818" dirty="0">
                <a:latin typeface="Calibri"/>
                <a:cs typeface="Calibri"/>
              </a:rPr>
              <a:t>&gt;</a:t>
            </a:r>
            <a:r>
              <a:rPr sz="818" spc="-14" dirty="0">
                <a:latin typeface="Calibri"/>
                <a:cs typeface="Calibri"/>
              </a:rPr>
              <a:t> </a:t>
            </a:r>
            <a:r>
              <a:rPr sz="818" dirty="0">
                <a:latin typeface="Calibri"/>
                <a:cs typeface="Calibri"/>
              </a:rPr>
              <a:t>8</a:t>
            </a:r>
          </a:p>
          <a:p>
            <a:pPr marL="164518" marR="95680" indent="-155859">
              <a:lnSpc>
                <a:spcPct val="102499"/>
              </a:lnSpc>
              <a:spcBef>
                <a:spcPts val="34"/>
              </a:spcBef>
              <a:buFont typeface="Symbol"/>
              <a:buChar char=""/>
              <a:tabLst>
                <a:tab pos="164085" algn="l"/>
                <a:tab pos="164518" algn="l"/>
              </a:tabLst>
            </a:pPr>
            <a:r>
              <a:rPr sz="818" spc="-3" dirty="0">
                <a:latin typeface="Calibri"/>
                <a:cs typeface="Calibri"/>
              </a:rPr>
              <a:t>Prominent accessory </a:t>
            </a:r>
            <a:r>
              <a:rPr sz="818" spc="-181" dirty="0">
                <a:latin typeface="Calibri"/>
                <a:cs typeface="Calibri"/>
              </a:rPr>
              <a:t> </a:t>
            </a:r>
            <a:r>
              <a:rPr sz="818" spc="-3" dirty="0">
                <a:latin typeface="Calibri"/>
                <a:cs typeface="Calibri"/>
              </a:rPr>
              <a:t>muscle</a:t>
            </a:r>
            <a:r>
              <a:rPr sz="818" dirty="0">
                <a:latin typeface="Calibri"/>
                <a:cs typeface="Calibri"/>
              </a:rPr>
              <a:t> </a:t>
            </a:r>
            <a:r>
              <a:rPr sz="818" spc="-3" dirty="0">
                <a:latin typeface="Calibri"/>
                <a:cs typeface="Calibri"/>
              </a:rPr>
              <a:t>use</a:t>
            </a:r>
            <a:endParaRPr sz="818" dirty="0">
              <a:latin typeface="Calibri"/>
              <a:cs typeface="Calibri"/>
            </a:endParaRPr>
          </a:p>
          <a:p>
            <a:pPr marL="164518" marR="212575" indent="-155859">
              <a:lnSpc>
                <a:spcPct val="101699"/>
              </a:lnSpc>
              <a:spcBef>
                <a:spcPts val="41"/>
              </a:spcBef>
              <a:buFont typeface="Symbol"/>
              <a:buChar char=""/>
              <a:tabLst>
                <a:tab pos="164085" algn="l"/>
                <a:tab pos="164518" algn="l"/>
              </a:tabLst>
            </a:pPr>
            <a:r>
              <a:rPr sz="818" spc="-3" dirty="0">
                <a:latin typeface="Calibri"/>
                <a:cs typeface="Calibri"/>
              </a:rPr>
              <a:t>Spontaneous</a:t>
            </a:r>
            <a:r>
              <a:rPr sz="818" spc="-34" dirty="0">
                <a:latin typeface="Calibri"/>
                <a:cs typeface="Calibri"/>
              </a:rPr>
              <a:t> </a:t>
            </a:r>
            <a:r>
              <a:rPr sz="818" spc="-3" dirty="0">
                <a:latin typeface="Calibri"/>
                <a:cs typeface="Calibri"/>
              </a:rPr>
              <a:t>tidal </a:t>
            </a:r>
            <a:r>
              <a:rPr sz="818" spc="-173" dirty="0">
                <a:latin typeface="Calibri"/>
                <a:cs typeface="Calibri"/>
              </a:rPr>
              <a:t> </a:t>
            </a:r>
            <a:r>
              <a:rPr sz="818" dirty="0">
                <a:latin typeface="Calibri"/>
                <a:cs typeface="Calibri"/>
              </a:rPr>
              <a:t>volume</a:t>
            </a:r>
            <a:r>
              <a:rPr sz="818" spc="-14" dirty="0">
                <a:latin typeface="Calibri"/>
                <a:cs typeface="Calibri"/>
              </a:rPr>
              <a:t> </a:t>
            </a:r>
            <a:r>
              <a:rPr sz="818" spc="-3" dirty="0">
                <a:latin typeface="Calibri"/>
                <a:cs typeface="Calibri"/>
              </a:rPr>
              <a:t>&lt;0.25</a:t>
            </a:r>
            <a:r>
              <a:rPr sz="818" spc="-10" dirty="0">
                <a:latin typeface="Calibri"/>
                <a:cs typeface="Calibri"/>
              </a:rPr>
              <a:t> </a:t>
            </a:r>
            <a:r>
              <a:rPr sz="818" dirty="0">
                <a:latin typeface="Calibri"/>
                <a:cs typeface="Calibri"/>
              </a:rPr>
              <a:t>L</a:t>
            </a:r>
          </a:p>
        </p:txBody>
      </p:sp>
      <p:grpSp>
        <p:nvGrpSpPr>
          <p:cNvPr id="10" name="object 10"/>
          <p:cNvGrpSpPr/>
          <p:nvPr/>
        </p:nvGrpSpPr>
        <p:grpSpPr>
          <a:xfrm>
            <a:off x="3742892" y="1603231"/>
            <a:ext cx="3035011" cy="1015278"/>
            <a:chOff x="2670175" y="2351404"/>
            <a:chExt cx="4451350" cy="1489075"/>
          </a:xfrm>
        </p:grpSpPr>
        <p:sp>
          <p:nvSpPr>
            <p:cNvPr id="11" name="object 11"/>
            <p:cNvSpPr/>
            <p:nvPr/>
          </p:nvSpPr>
          <p:spPr>
            <a:xfrm>
              <a:off x="2676525" y="2357754"/>
              <a:ext cx="4438650" cy="1476375"/>
            </a:xfrm>
            <a:custGeom>
              <a:avLst/>
              <a:gdLst/>
              <a:ahLst/>
              <a:cxnLst/>
              <a:rect l="l" t="t" r="r" b="b"/>
              <a:pathLst>
                <a:path w="4438650" h="1476375">
                  <a:moveTo>
                    <a:pt x="4192524" y="0"/>
                  </a:moveTo>
                  <a:lnTo>
                    <a:pt x="246125" y="0"/>
                  </a:lnTo>
                  <a:lnTo>
                    <a:pt x="196534" y="5002"/>
                  </a:lnTo>
                  <a:lnTo>
                    <a:pt x="150340" y="19347"/>
                  </a:lnTo>
                  <a:lnTo>
                    <a:pt x="108532" y="42045"/>
                  </a:lnTo>
                  <a:lnTo>
                    <a:pt x="72104" y="72104"/>
                  </a:lnTo>
                  <a:lnTo>
                    <a:pt x="42045" y="108532"/>
                  </a:lnTo>
                  <a:lnTo>
                    <a:pt x="19347" y="150340"/>
                  </a:lnTo>
                  <a:lnTo>
                    <a:pt x="5002" y="196534"/>
                  </a:lnTo>
                  <a:lnTo>
                    <a:pt x="0" y="246126"/>
                  </a:lnTo>
                  <a:lnTo>
                    <a:pt x="0" y="1230249"/>
                  </a:lnTo>
                  <a:lnTo>
                    <a:pt x="5002" y="1279840"/>
                  </a:lnTo>
                  <a:lnTo>
                    <a:pt x="19347" y="1326034"/>
                  </a:lnTo>
                  <a:lnTo>
                    <a:pt x="42045" y="1367842"/>
                  </a:lnTo>
                  <a:lnTo>
                    <a:pt x="72104" y="1404270"/>
                  </a:lnTo>
                  <a:lnTo>
                    <a:pt x="108532" y="1434329"/>
                  </a:lnTo>
                  <a:lnTo>
                    <a:pt x="150340" y="1457027"/>
                  </a:lnTo>
                  <a:lnTo>
                    <a:pt x="196534" y="1471372"/>
                  </a:lnTo>
                  <a:lnTo>
                    <a:pt x="246125" y="1476375"/>
                  </a:lnTo>
                  <a:lnTo>
                    <a:pt x="4192524" y="1476375"/>
                  </a:lnTo>
                  <a:lnTo>
                    <a:pt x="4242115" y="1471372"/>
                  </a:lnTo>
                  <a:lnTo>
                    <a:pt x="4288309" y="1457027"/>
                  </a:lnTo>
                  <a:lnTo>
                    <a:pt x="4330117" y="1434329"/>
                  </a:lnTo>
                  <a:lnTo>
                    <a:pt x="4366545" y="1404270"/>
                  </a:lnTo>
                  <a:lnTo>
                    <a:pt x="4396604" y="1367842"/>
                  </a:lnTo>
                  <a:lnTo>
                    <a:pt x="4419302" y="1326034"/>
                  </a:lnTo>
                  <a:lnTo>
                    <a:pt x="4433647" y="1279840"/>
                  </a:lnTo>
                  <a:lnTo>
                    <a:pt x="4438650" y="1230249"/>
                  </a:lnTo>
                  <a:lnTo>
                    <a:pt x="4438650" y="246126"/>
                  </a:lnTo>
                  <a:lnTo>
                    <a:pt x="4433647" y="196534"/>
                  </a:lnTo>
                  <a:lnTo>
                    <a:pt x="4419302" y="150340"/>
                  </a:lnTo>
                  <a:lnTo>
                    <a:pt x="4396604" y="108532"/>
                  </a:lnTo>
                  <a:lnTo>
                    <a:pt x="4366545" y="72104"/>
                  </a:lnTo>
                  <a:lnTo>
                    <a:pt x="4330117" y="42045"/>
                  </a:lnTo>
                  <a:lnTo>
                    <a:pt x="4288309" y="19347"/>
                  </a:lnTo>
                  <a:lnTo>
                    <a:pt x="4242115" y="5002"/>
                  </a:lnTo>
                  <a:lnTo>
                    <a:pt x="4192524" y="0"/>
                  </a:lnTo>
                  <a:close/>
                </a:path>
              </a:pathLst>
            </a:custGeom>
            <a:solidFill>
              <a:srgbClr val="FFE98A"/>
            </a:solidFill>
          </p:spPr>
          <p:txBody>
            <a:bodyPr wrap="square" lIns="0" tIns="0" rIns="0" bIns="0" rtlCol="0"/>
            <a:lstStyle/>
            <a:p>
              <a:endParaRPr/>
            </a:p>
          </p:txBody>
        </p:sp>
        <p:sp>
          <p:nvSpPr>
            <p:cNvPr id="12" name="object 12"/>
            <p:cNvSpPr/>
            <p:nvPr/>
          </p:nvSpPr>
          <p:spPr>
            <a:xfrm>
              <a:off x="2676525" y="2357754"/>
              <a:ext cx="4438650" cy="1476375"/>
            </a:xfrm>
            <a:custGeom>
              <a:avLst/>
              <a:gdLst/>
              <a:ahLst/>
              <a:cxnLst/>
              <a:rect l="l" t="t" r="r" b="b"/>
              <a:pathLst>
                <a:path w="4438650" h="1476375">
                  <a:moveTo>
                    <a:pt x="246125" y="0"/>
                  </a:moveTo>
                  <a:lnTo>
                    <a:pt x="196534" y="5002"/>
                  </a:lnTo>
                  <a:lnTo>
                    <a:pt x="150340" y="19347"/>
                  </a:lnTo>
                  <a:lnTo>
                    <a:pt x="108532" y="42045"/>
                  </a:lnTo>
                  <a:lnTo>
                    <a:pt x="72104" y="72104"/>
                  </a:lnTo>
                  <a:lnTo>
                    <a:pt x="42045" y="108532"/>
                  </a:lnTo>
                  <a:lnTo>
                    <a:pt x="19347" y="150340"/>
                  </a:lnTo>
                  <a:lnTo>
                    <a:pt x="5002" y="196534"/>
                  </a:lnTo>
                  <a:lnTo>
                    <a:pt x="0" y="246126"/>
                  </a:lnTo>
                  <a:lnTo>
                    <a:pt x="0" y="1230249"/>
                  </a:lnTo>
                  <a:lnTo>
                    <a:pt x="5002" y="1279840"/>
                  </a:lnTo>
                  <a:lnTo>
                    <a:pt x="19347" y="1326034"/>
                  </a:lnTo>
                  <a:lnTo>
                    <a:pt x="42045" y="1367842"/>
                  </a:lnTo>
                  <a:lnTo>
                    <a:pt x="72104" y="1404270"/>
                  </a:lnTo>
                  <a:lnTo>
                    <a:pt x="108532" y="1434329"/>
                  </a:lnTo>
                  <a:lnTo>
                    <a:pt x="150340" y="1457027"/>
                  </a:lnTo>
                  <a:lnTo>
                    <a:pt x="196534" y="1471372"/>
                  </a:lnTo>
                  <a:lnTo>
                    <a:pt x="246125" y="1476375"/>
                  </a:lnTo>
                  <a:lnTo>
                    <a:pt x="4192524" y="1476375"/>
                  </a:lnTo>
                  <a:lnTo>
                    <a:pt x="4242115" y="1471372"/>
                  </a:lnTo>
                  <a:lnTo>
                    <a:pt x="4288309" y="1457027"/>
                  </a:lnTo>
                  <a:lnTo>
                    <a:pt x="4330117" y="1434329"/>
                  </a:lnTo>
                  <a:lnTo>
                    <a:pt x="4366545" y="1404270"/>
                  </a:lnTo>
                  <a:lnTo>
                    <a:pt x="4396604" y="1367842"/>
                  </a:lnTo>
                  <a:lnTo>
                    <a:pt x="4419302" y="1326034"/>
                  </a:lnTo>
                  <a:lnTo>
                    <a:pt x="4433647" y="1279840"/>
                  </a:lnTo>
                  <a:lnTo>
                    <a:pt x="4438650" y="1230249"/>
                  </a:lnTo>
                  <a:lnTo>
                    <a:pt x="4438650" y="246126"/>
                  </a:lnTo>
                  <a:lnTo>
                    <a:pt x="4433647" y="196534"/>
                  </a:lnTo>
                  <a:lnTo>
                    <a:pt x="4419302" y="150340"/>
                  </a:lnTo>
                  <a:lnTo>
                    <a:pt x="4396604" y="108532"/>
                  </a:lnTo>
                  <a:lnTo>
                    <a:pt x="4366545" y="72104"/>
                  </a:lnTo>
                  <a:lnTo>
                    <a:pt x="4330117" y="42045"/>
                  </a:lnTo>
                  <a:lnTo>
                    <a:pt x="4288309" y="19347"/>
                  </a:lnTo>
                  <a:lnTo>
                    <a:pt x="4242115" y="5002"/>
                  </a:lnTo>
                  <a:lnTo>
                    <a:pt x="4192524" y="0"/>
                  </a:lnTo>
                  <a:lnTo>
                    <a:pt x="246125" y="0"/>
                  </a:lnTo>
                  <a:close/>
                </a:path>
              </a:pathLst>
            </a:custGeom>
            <a:ln w="12700">
              <a:solidFill>
                <a:srgbClr val="928852"/>
              </a:solidFill>
            </a:ln>
          </p:spPr>
          <p:txBody>
            <a:bodyPr wrap="square" lIns="0" tIns="0" rIns="0" bIns="0" rtlCol="0"/>
            <a:lstStyle/>
            <a:p>
              <a:endParaRPr/>
            </a:p>
          </p:txBody>
        </p:sp>
      </p:grpSp>
      <p:sp>
        <p:nvSpPr>
          <p:cNvPr id="13" name="object 13"/>
          <p:cNvSpPr txBox="1"/>
          <p:nvPr/>
        </p:nvSpPr>
        <p:spPr>
          <a:xfrm>
            <a:off x="3859270" y="1670092"/>
            <a:ext cx="804430" cy="176173"/>
          </a:xfrm>
          <a:prstGeom prst="rect">
            <a:avLst/>
          </a:prstGeom>
        </p:spPr>
        <p:txBody>
          <a:bodyPr vert="horz" wrap="square" lIns="0" tIns="8226" rIns="0" bIns="0" rtlCol="0">
            <a:spAutoFit/>
          </a:bodyPr>
          <a:lstStyle/>
          <a:p>
            <a:pPr marL="8659">
              <a:spcBef>
                <a:spcPts val="65"/>
              </a:spcBef>
            </a:pPr>
            <a:r>
              <a:rPr sz="1091" b="1" spc="-3" dirty="0">
                <a:latin typeface="Calibri"/>
                <a:cs typeface="Calibri"/>
              </a:rPr>
              <a:t>A:</a:t>
            </a:r>
            <a:r>
              <a:rPr sz="1091" b="1" spc="-24" dirty="0">
                <a:latin typeface="Calibri"/>
                <a:cs typeface="Calibri"/>
              </a:rPr>
              <a:t> </a:t>
            </a:r>
            <a:r>
              <a:rPr sz="1091" b="1" spc="-3" dirty="0">
                <a:latin typeface="Calibri"/>
                <a:cs typeface="Calibri"/>
              </a:rPr>
              <a:t>SBT</a:t>
            </a:r>
            <a:r>
              <a:rPr sz="1091" b="1" spc="-20" dirty="0">
                <a:latin typeface="Calibri"/>
                <a:cs typeface="Calibri"/>
              </a:rPr>
              <a:t> </a:t>
            </a:r>
            <a:r>
              <a:rPr sz="1091" b="1" spc="-7" dirty="0">
                <a:latin typeface="Calibri"/>
                <a:cs typeface="Calibri"/>
              </a:rPr>
              <a:t>TRIALS</a:t>
            </a:r>
            <a:endParaRPr sz="1091">
              <a:latin typeface="Calibri"/>
              <a:cs typeface="Calibri"/>
            </a:endParaRPr>
          </a:p>
        </p:txBody>
      </p:sp>
      <p:sp>
        <p:nvSpPr>
          <p:cNvPr id="14" name="object 14"/>
          <p:cNvSpPr txBox="1"/>
          <p:nvPr/>
        </p:nvSpPr>
        <p:spPr>
          <a:xfrm>
            <a:off x="3851997" y="1845252"/>
            <a:ext cx="2663536" cy="638094"/>
          </a:xfrm>
          <a:prstGeom prst="rect">
            <a:avLst/>
          </a:prstGeom>
        </p:spPr>
        <p:txBody>
          <a:bodyPr vert="horz" wrap="square" lIns="0" tIns="8226" rIns="0" bIns="0" rtlCol="0">
            <a:spAutoFit/>
          </a:bodyPr>
          <a:lstStyle/>
          <a:p>
            <a:pPr marL="164518" indent="-155859">
              <a:spcBef>
                <a:spcPts val="65"/>
              </a:spcBef>
              <a:buAutoNum type="arabicPeriod"/>
              <a:tabLst>
                <a:tab pos="164085" algn="l"/>
                <a:tab pos="164518" algn="l"/>
              </a:tabLst>
            </a:pPr>
            <a:r>
              <a:rPr sz="682" spc="-7" dirty="0">
                <a:latin typeface="Calibri"/>
                <a:cs typeface="Calibri"/>
              </a:rPr>
              <a:t>SBT</a:t>
            </a:r>
            <a:r>
              <a:rPr sz="682" spc="-3" dirty="0">
                <a:latin typeface="Calibri"/>
                <a:cs typeface="Calibri"/>
              </a:rPr>
              <a:t> </a:t>
            </a:r>
            <a:r>
              <a:rPr sz="682" spc="3" dirty="0">
                <a:latin typeface="Calibri"/>
                <a:cs typeface="Calibri"/>
              </a:rPr>
              <a:t>as</a:t>
            </a:r>
            <a:r>
              <a:rPr sz="682" spc="-3" dirty="0">
                <a:latin typeface="Calibri"/>
                <a:cs typeface="Calibri"/>
              </a:rPr>
              <a:t> tolerated</a:t>
            </a:r>
            <a:r>
              <a:rPr sz="682" spc="20" dirty="0">
                <a:latin typeface="Calibri"/>
                <a:cs typeface="Calibri"/>
              </a:rPr>
              <a:t> </a:t>
            </a:r>
            <a:r>
              <a:rPr sz="682" spc="-3" dirty="0">
                <a:latin typeface="Calibri"/>
                <a:cs typeface="Calibri"/>
              </a:rPr>
              <a:t>return</a:t>
            </a:r>
            <a:r>
              <a:rPr sz="682" spc="3" dirty="0">
                <a:latin typeface="Calibri"/>
                <a:cs typeface="Calibri"/>
              </a:rPr>
              <a:t> </a:t>
            </a:r>
            <a:r>
              <a:rPr sz="682" spc="-3" dirty="0">
                <a:latin typeface="Calibri"/>
                <a:cs typeface="Calibri"/>
              </a:rPr>
              <a:t>to</a:t>
            </a:r>
            <a:r>
              <a:rPr sz="682" spc="7" dirty="0">
                <a:latin typeface="Calibri"/>
                <a:cs typeface="Calibri"/>
              </a:rPr>
              <a:t> </a:t>
            </a:r>
            <a:r>
              <a:rPr sz="682" spc="-3" dirty="0">
                <a:latin typeface="Calibri"/>
                <a:cs typeface="Calibri"/>
              </a:rPr>
              <a:t>original</a:t>
            </a:r>
            <a:r>
              <a:rPr sz="682" spc="3" dirty="0">
                <a:latin typeface="Calibri"/>
                <a:cs typeface="Calibri"/>
              </a:rPr>
              <a:t> </a:t>
            </a:r>
            <a:r>
              <a:rPr sz="682" spc="-3" dirty="0">
                <a:latin typeface="Calibri"/>
                <a:cs typeface="Calibri"/>
              </a:rPr>
              <a:t>ventilator</a:t>
            </a:r>
            <a:r>
              <a:rPr sz="682" spc="3" dirty="0">
                <a:latin typeface="Calibri"/>
                <a:cs typeface="Calibri"/>
              </a:rPr>
              <a:t> </a:t>
            </a:r>
            <a:r>
              <a:rPr sz="682" spc="-3" dirty="0">
                <a:latin typeface="Calibri"/>
                <a:cs typeface="Calibri"/>
              </a:rPr>
              <a:t>settings </a:t>
            </a:r>
            <a:r>
              <a:rPr sz="682" dirty="0">
                <a:latin typeface="Calibri"/>
                <a:cs typeface="Calibri"/>
              </a:rPr>
              <a:t>after</a:t>
            </a:r>
            <a:r>
              <a:rPr sz="682" spc="14" dirty="0">
                <a:latin typeface="Calibri"/>
                <a:cs typeface="Calibri"/>
              </a:rPr>
              <a:t> </a:t>
            </a:r>
            <a:r>
              <a:rPr sz="682" spc="-3" dirty="0">
                <a:latin typeface="Calibri"/>
                <a:cs typeface="Calibri"/>
              </a:rPr>
              <a:t>4</a:t>
            </a:r>
            <a:r>
              <a:rPr sz="682" dirty="0">
                <a:latin typeface="Calibri"/>
                <a:cs typeface="Calibri"/>
              </a:rPr>
              <a:t> </a:t>
            </a:r>
            <a:r>
              <a:rPr sz="682" spc="-3" dirty="0">
                <a:latin typeface="Calibri"/>
                <a:cs typeface="Calibri"/>
              </a:rPr>
              <a:t>hour</a:t>
            </a:r>
            <a:r>
              <a:rPr sz="682" spc="3" dirty="0">
                <a:latin typeface="Calibri"/>
                <a:cs typeface="Calibri"/>
              </a:rPr>
              <a:t> </a:t>
            </a:r>
            <a:r>
              <a:rPr sz="682" spc="-3" dirty="0">
                <a:latin typeface="Calibri"/>
                <a:cs typeface="Calibri"/>
              </a:rPr>
              <a:t>trial</a:t>
            </a:r>
            <a:endParaRPr sz="682" dirty="0">
              <a:latin typeface="Calibri"/>
              <a:cs typeface="Calibri"/>
            </a:endParaRPr>
          </a:p>
          <a:p>
            <a:pPr marL="164518" indent="-155859">
              <a:spcBef>
                <a:spcPts val="17"/>
              </a:spcBef>
              <a:buAutoNum type="arabicPeriod"/>
              <a:tabLst>
                <a:tab pos="164085" algn="l"/>
                <a:tab pos="164518" algn="l"/>
              </a:tabLst>
            </a:pPr>
            <a:r>
              <a:rPr sz="682" spc="-7" dirty="0">
                <a:latin typeface="Calibri"/>
                <a:cs typeface="Calibri"/>
              </a:rPr>
              <a:t>SBT </a:t>
            </a:r>
            <a:r>
              <a:rPr sz="682" spc="3" dirty="0">
                <a:latin typeface="Calibri"/>
                <a:cs typeface="Calibri"/>
              </a:rPr>
              <a:t>as</a:t>
            </a:r>
            <a:r>
              <a:rPr sz="682" spc="-3" dirty="0">
                <a:latin typeface="Calibri"/>
                <a:cs typeface="Calibri"/>
              </a:rPr>
              <a:t> tolerated</a:t>
            </a:r>
            <a:r>
              <a:rPr sz="682" spc="3" dirty="0">
                <a:latin typeface="Calibri"/>
                <a:cs typeface="Calibri"/>
              </a:rPr>
              <a:t> </a:t>
            </a:r>
            <a:r>
              <a:rPr sz="682" dirty="0">
                <a:latin typeface="Calibri"/>
                <a:cs typeface="Calibri"/>
              </a:rPr>
              <a:t>up</a:t>
            </a:r>
            <a:r>
              <a:rPr sz="682" spc="3" dirty="0">
                <a:latin typeface="Calibri"/>
                <a:cs typeface="Calibri"/>
              </a:rPr>
              <a:t> </a:t>
            </a:r>
            <a:r>
              <a:rPr sz="682" spc="-3" dirty="0">
                <a:latin typeface="Calibri"/>
                <a:cs typeface="Calibri"/>
              </a:rPr>
              <a:t>to</a:t>
            </a:r>
            <a:r>
              <a:rPr sz="682" spc="3" dirty="0">
                <a:latin typeface="Calibri"/>
                <a:cs typeface="Calibri"/>
              </a:rPr>
              <a:t> </a:t>
            </a:r>
            <a:r>
              <a:rPr sz="682" spc="-3" dirty="0">
                <a:latin typeface="Calibri"/>
                <a:cs typeface="Calibri"/>
              </a:rPr>
              <a:t>8</a:t>
            </a:r>
            <a:r>
              <a:rPr sz="682" spc="3" dirty="0">
                <a:latin typeface="Calibri"/>
                <a:cs typeface="Calibri"/>
              </a:rPr>
              <a:t> </a:t>
            </a:r>
            <a:r>
              <a:rPr sz="682" spc="-3" dirty="0">
                <a:latin typeface="Calibri"/>
                <a:cs typeface="Calibri"/>
              </a:rPr>
              <a:t>hours,</a:t>
            </a:r>
            <a:r>
              <a:rPr sz="682" spc="3" dirty="0">
                <a:latin typeface="Calibri"/>
                <a:cs typeface="Calibri"/>
              </a:rPr>
              <a:t> </a:t>
            </a:r>
            <a:r>
              <a:rPr sz="682" spc="-3" dirty="0">
                <a:latin typeface="Calibri"/>
                <a:cs typeface="Calibri"/>
              </a:rPr>
              <a:t>then</a:t>
            </a:r>
            <a:r>
              <a:rPr sz="682" spc="3" dirty="0">
                <a:latin typeface="Calibri"/>
                <a:cs typeface="Calibri"/>
              </a:rPr>
              <a:t> </a:t>
            </a:r>
            <a:r>
              <a:rPr sz="682" spc="-3" dirty="0">
                <a:latin typeface="Calibri"/>
                <a:cs typeface="Calibri"/>
              </a:rPr>
              <a:t>return</a:t>
            </a:r>
            <a:r>
              <a:rPr sz="682" spc="3" dirty="0">
                <a:latin typeface="Calibri"/>
                <a:cs typeface="Calibri"/>
              </a:rPr>
              <a:t> </a:t>
            </a:r>
            <a:r>
              <a:rPr sz="682" spc="-3" dirty="0">
                <a:latin typeface="Calibri"/>
                <a:cs typeface="Calibri"/>
              </a:rPr>
              <a:t>to</a:t>
            </a:r>
            <a:r>
              <a:rPr sz="682" dirty="0">
                <a:latin typeface="Calibri"/>
                <a:cs typeface="Calibri"/>
              </a:rPr>
              <a:t> </a:t>
            </a:r>
            <a:r>
              <a:rPr sz="682" spc="-3" dirty="0">
                <a:latin typeface="Calibri"/>
                <a:cs typeface="Calibri"/>
              </a:rPr>
              <a:t>prior</a:t>
            </a:r>
            <a:r>
              <a:rPr sz="682" spc="3" dirty="0">
                <a:latin typeface="Calibri"/>
                <a:cs typeface="Calibri"/>
              </a:rPr>
              <a:t> </a:t>
            </a:r>
            <a:r>
              <a:rPr sz="682" spc="-3" dirty="0">
                <a:latin typeface="Calibri"/>
                <a:cs typeface="Calibri"/>
              </a:rPr>
              <a:t>ventilator</a:t>
            </a:r>
            <a:r>
              <a:rPr sz="682" spc="3" dirty="0">
                <a:latin typeface="Calibri"/>
                <a:cs typeface="Calibri"/>
              </a:rPr>
              <a:t> </a:t>
            </a:r>
            <a:r>
              <a:rPr sz="682" spc="-3" dirty="0">
                <a:latin typeface="Calibri"/>
                <a:cs typeface="Calibri"/>
              </a:rPr>
              <a:t>settings</a:t>
            </a:r>
            <a:endParaRPr sz="682" dirty="0">
              <a:latin typeface="Calibri"/>
              <a:cs typeface="Calibri"/>
            </a:endParaRPr>
          </a:p>
          <a:p>
            <a:pPr marL="164518" indent="-155859">
              <a:spcBef>
                <a:spcPts val="17"/>
              </a:spcBef>
              <a:buAutoNum type="arabicPeriod"/>
              <a:tabLst>
                <a:tab pos="164085" algn="l"/>
                <a:tab pos="164518" algn="l"/>
              </a:tabLst>
            </a:pPr>
            <a:r>
              <a:rPr sz="682" spc="-7" dirty="0">
                <a:latin typeface="Calibri"/>
                <a:cs typeface="Calibri"/>
              </a:rPr>
              <a:t>SBT </a:t>
            </a:r>
            <a:r>
              <a:rPr sz="682" spc="3" dirty="0">
                <a:latin typeface="Calibri"/>
                <a:cs typeface="Calibri"/>
              </a:rPr>
              <a:t>as</a:t>
            </a:r>
            <a:r>
              <a:rPr sz="682" spc="-3" dirty="0">
                <a:latin typeface="Calibri"/>
                <a:cs typeface="Calibri"/>
              </a:rPr>
              <a:t> tolerated</a:t>
            </a:r>
            <a:r>
              <a:rPr sz="682" spc="3" dirty="0">
                <a:latin typeface="Calibri"/>
                <a:cs typeface="Calibri"/>
              </a:rPr>
              <a:t> </a:t>
            </a:r>
            <a:r>
              <a:rPr sz="682" dirty="0">
                <a:latin typeface="Calibri"/>
                <a:cs typeface="Calibri"/>
              </a:rPr>
              <a:t>up</a:t>
            </a:r>
            <a:r>
              <a:rPr sz="682" spc="3" dirty="0">
                <a:latin typeface="Calibri"/>
                <a:cs typeface="Calibri"/>
              </a:rPr>
              <a:t> </a:t>
            </a:r>
            <a:r>
              <a:rPr sz="682" spc="-3" dirty="0">
                <a:latin typeface="Calibri"/>
                <a:cs typeface="Calibri"/>
              </a:rPr>
              <a:t>to</a:t>
            </a:r>
            <a:r>
              <a:rPr sz="682" spc="3" dirty="0">
                <a:latin typeface="Calibri"/>
                <a:cs typeface="Calibri"/>
              </a:rPr>
              <a:t> </a:t>
            </a:r>
            <a:r>
              <a:rPr sz="682" spc="-3" dirty="0">
                <a:latin typeface="Calibri"/>
                <a:cs typeface="Calibri"/>
              </a:rPr>
              <a:t>12</a:t>
            </a:r>
            <a:r>
              <a:rPr sz="682" spc="3" dirty="0">
                <a:latin typeface="Calibri"/>
                <a:cs typeface="Calibri"/>
              </a:rPr>
              <a:t> </a:t>
            </a:r>
            <a:r>
              <a:rPr sz="682" spc="-3" dirty="0">
                <a:latin typeface="Calibri"/>
                <a:cs typeface="Calibri"/>
              </a:rPr>
              <a:t>hours,</a:t>
            </a:r>
            <a:r>
              <a:rPr sz="682" spc="3" dirty="0">
                <a:latin typeface="Calibri"/>
                <a:cs typeface="Calibri"/>
              </a:rPr>
              <a:t> </a:t>
            </a:r>
            <a:r>
              <a:rPr sz="682" spc="-3" dirty="0">
                <a:latin typeface="Calibri"/>
                <a:cs typeface="Calibri"/>
              </a:rPr>
              <a:t>then</a:t>
            </a:r>
            <a:r>
              <a:rPr sz="682" spc="3" dirty="0">
                <a:latin typeface="Calibri"/>
                <a:cs typeface="Calibri"/>
              </a:rPr>
              <a:t> </a:t>
            </a:r>
            <a:r>
              <a:rPr sz="682" spc="-3" dirty="0">
                <a:latin typeface="Calibri"/>
                <a:cs typeface="Calibri"/>
              </a:rPr>
              <a:t>return</a:t>
            </a:r>
            <a:r>
              <a:rPr sz="682" spc="3" dirty="0">
                <a:latin typeface="Calibri"/>
                <a:cs typeface="Calibri"/>
              </a:rPr>
              <a:t> </a:t>
            </a:r>
            <a:r>
              <a:rPr sz="682" spc="-3" dirty="0">
                <a:latin typeface="Calibri"/>
                <a:cs typeface="Calibri"/>
              </a:rPr>
              <a:t>to</a:t>
            </a:r>
            <a:r>
              <a:rPr sz="682" spc="3" dirty="0">
                <a:latin typeface="Calibri"/>
                <a:cs typeface="Calibri"/>
              </a:rPr>
              <a:t> </a:t>
            </a:r>
            <a:r>
              <a:rPr sz="682" spc="-3" dirty="0">
                <a:latin typeface="Calibri"/>
                <a:cs typeface="Calibri"/>
              </a:rPr>
              <a:t>prior</a:t>
            </a:r>
            <a:r>
              <a:rPr sz="682" spc="3" dirty="0">
                <a:latin typeface="Calibri"/>
                <a:cs typeface="Calibri"/>
              </a:rPr>
              <a:t> </a:t>
            </a:r>
            <a:r>
              <a:rPr sz="682" spc="-3" dirty="0">
                <a:latin typeface="Calibri"/>
                <a:cs typeface="Calibri"/>
              </a:rPr>
              <a:t>ventilator</a:t>
            </a:r>
            <a:r>
              <a:rPr sz="682" spc="3" dirty="0">
                <a:latin typeface="Calibri"/>
                <a:cs typeface="Calibri"/>
              </a:rPr>
              <a:t> </a:t>
            </a:r>
            <a:r>
              <a:rPr sz="682" spc="-3" dirty="0">
                <a:latin typeface="Calibri"/>
                <a:cs typeface="Calibri"/>
              </a:rPr>
              <a:t>settings</a:t>
            </a:r>
            <a:endParaRPr sz="682" dirty="0">
              <a:latin typeface="Calibri"/>
              <a:cs typeface="Calibri"/>
            </a:endParaRPr>
          </a:p>
          <a:p>
            <a:pPr marL="164518" indent="-155859">
              <a:spcBef>
                <a:spcPts val="10"/>
              </a:spcBef>
              <a:buAutoNum type="arabicPeriod"/>
              <a:tabLst>
                <a:tab pos="164085" algn="l"/>
                <a:tab pos="164518" algn="l"/>
              </a:tabLst>
            </a:pPr>
            <a:r>
              <a:rPr sz="682" spc="-7" dirty="0">
                <a:latin typeface="Calibri"/>
                <a:cs typeface="Calibri"/>
              </a:rPr>
              <a:t>SBT </a:t>
            </a:r>
            <a:r>
              <a:rPr sz="682" spc="3" dirty="0">
                <a:latin typeface="Calibri"/>
                <a:cs typeface="Calibri"/>
              </a:rPr>
              <a:t>as</a:t>
            </a:r>
            <a:r>
              <a:rPr sz="682" spc="-3" dirty="0">
                <a:latin typeface="Calibri"/>
                <a:cs typeface="Calibri"/>
              </a:rPr>
              <a:t> tolerated</a:t>
            </a:r>
            <a:r>
              <a:rPr sz="682" spc="3" dirty="0">
                <a:latin typeface="Calibri"/>
                <a:cs typeface="Calibri"/>
              </a:rPr>
              <a:t> </a:t>
            </a:r>
            <a:r>
              <a:rPr sz="682" dirty="0">
                <a:latin typeface="Calibri"/>
                <a:cs typeface="Calibri"/>
              </a:rPr>
              <a:t>up </a:t>
            </a:r>
            <a:r>
              <a:rPr sz="682" spc="-3" dirty="0">
                <a:latin typeface="Calibri"/>
                <a:cs typeface="Calibri"/>
              </a:rPr>
              <a:t>to</a:t>
            </a:r>
            <a:r>
              <a:rPr sz="682" spc="3" dirty="0">
                <a:latin typeface="Calibri"/>
                <a:cs typeface="Calibri"/>
              </a:rPr>
              <a:t> </a:t>
            </a:r>
            <a:r>
              <a:rPr sz="682" spc="-3" dirty="0">
                <a:latin typeface="Calibri"/>
                <a:cs typeface="Calibri"/>
              </a:rPr>
              <a:t>16</a:t>
            </a:r>
            <a:r>
              <a:rPr sz="682" spc="3" dirty="0">
                <a:latin typeface="Calibri"/>
                <a:cs typeface="Calibri"/>
              </a:rPr>
              <a:t> </a:t>
            </a:r>
            <a:r>
              <a:rPr sz="682" dirty="0">
                <a:latin typeface="Calibri"/>
                <a:cs typeface="Calibri"/>
              </a:rPr>
              <a:t>hours, </a:t>
            </a:r>
            <a:r>
              <a:rPr sz="682" spc="-3" dirty="0">
                <a:latin typeface="Calibri"/>
                <a:cs typeface="Calibri"/>
              </a:rPr>
              <a:t>then</a:t>
            </a:r>
            <a:r>
              <a:rPr sz="682" spc="3" dirty="0">
                <a:latin typeface="Calibri"/>
                <a:cs typeface="Calibri"/>
              </a:rPr>
              <a:t> </a:t>
            </a:r>
            <a:r>
              <a:rPr sz="682" spc="-3" dirty="0">
                <a:latin typeface="Calibri"/>
                <a:cs typeface="Calibri"/>
              </a:rPr>
              <a:t>return</a:t>
            </a:r>
            <a:r>
              <a:rPr sz="682" spc="3" dirty="0">
                <a:latin typeface="Calibri"/>
                <a:cs typeface="Calibri"/>
              </a:rPr>
              <a:t> </a:t>
            </a:r>
            <a:r>
              <a:rPr sz="682" spc="-3" dirty="0">
                <a:latin typeface="Calibri"/>
                <a:cs typeface="Calibri"/>
              </a:rPr>
              <a:t>to</a:t>
            </a:r>
            <a:r>
              <a:rPr sz="682" dirty="0">
                <a:latin typeface="Calibri"/>
                <a:cs typeface="Calibri"/>
              </a:rPr>
              <a:t> </a:t>
            </a:r>
            <a:r>
              <a:rPr sz="682" spc="-3" dirty="0">
                <a:latin typeface="Calibri"/>
                <a:cs typeface="Calibri"/>
              </a:rPr>
              <a:t>prior</a:t>
            </a:r>
            <a:r>
              <a:rPr sz="682" spc="3" dirty="0">
                <a:latin typeface="Calibri"/>
                <a:cs typeface="Calibri"/>
              </a:rPr>
              <a:t> </a:t>
            </a:r>
            <a:r>
              <a:rPr sz="682" spc="-3" dirty="0">
                <a:latin typeface="Calibri"/>
                <a:cs typeface="Calibri"/>
              </a:rPr>
              <a:t>ventilator</a:t>
            </a:r>
            <a:r>
              <a:rPr sz="682" spc="3" dirty="0">
                <a:latin typeface="Calibri"/>
                <a:cs typeface="Calibri"/>
              </a:rPr>
              <a:t> </a:t>
            </a:r>
            <a:r>
              <a:rPr sz="682" spc="-3" dirty="0">
                <a:latin typeface="Calibri"/>
                <a:cs typeface="Calibri"/>
              </a:rPr>
              <a:t>settings</a:t>
            </a:r>
            <a:endParaRPr sz="682" dirty="0">
              <a:latin typeface="Calibri"/>
              <a:cs typeface="Calibri"/>
            </a:endParaRPr>
          </a:p>
          <a:p>
            <a:pPr marL="164518" indent="-155859">
              <a:spcBef>
                <a:spcPts val="14"/>
              </a:spcBef>
              <a:buAutoNum type="arabicPeriod"/>
              <a:tabLst>
                <a:tab pos="164085" algn="l"/>
                <a:tab pos="164518" algn="l"/>
              </a:tabLst>
            </a:pPr>
            <a:r>
              <a:rPr sz="682" spc="-7" dirty="0">
                <a:latin typeface="Calibri"/>
                <a:cs typeface="Calibri"/>
              </a:rPr>
              <a:t>SBT </a:t>
            </a:r>
            <a:r>
              <a:rPr sz="682" spc="3" dirty="0">
                <a:latin typeface="Calibri"/>
                <a:cs typeface="Calibri"/>
              </a:rPr>
              <a:t>as</a:t>
            </a:r>
            <a:r>
              <a:rPr sz="682" spc="-3" dirty="0">
                <a:latin typeface="Calibri"/>
                <a:cs typeface="Calibri"/>
              </a:rPr>
              <a:t> tolerated</a:t>
            </a:r>
            <a:r>
              <a:rPr sz="682" spc="3" dirty="0">
                <a:latin typeface="Calibri"/>
                <a:cs typeface="Calibri"/>
              </a:rPr>
              <a:t> </a:t>
            </a:r>
            <a:r>
              <a:rPr sz="682" dirty="0">
                <a:latin typeface="Calibri"/>
                <a:cs typeface="Calibri"/>
              </a:rPr>
              <a:t>up</a:t>
            </a:r>
            <a:r>
              <a:rPr sz="682" spc="3" dirty="0">
                <a:latin typeface="Calibri"/>
                <a:cs typeface="Calibri"/>
              </a:rPr>
              <a:t> </a:t>
            </a:r>
            <a:r>
              <a:rPr sz="682" spc="-3" dirty="0">
                <a:latin typeface="Calibri"/>
                <a:cs typeface="Calibri"/>
              </a:rPr>
              <a:t>to</a:t>
            </a:r>
            <a:r>
              <a:rPr sz="682" spc="3" dirty="0">
                <a:latin typeface="Calibri"/>
                <a:cs typeface="Calibri"/>
              </a:rPr>
              <a:t> </a:t>
            </a:r>
            <a:r>
              <a:rPr sz="682" spc="-3" dirty="0">
                <a:latin typeface="Calibri"/>
                <a:cs typeface="Calibri"/>
              </a:rPr>
              <a:t>20</a:t>
            </a:r>
            <a:r>
              <a:rPr sz="682" spc="3" dirty="0">
                <a:latin typeface="Calibri"/>
                <a:cs typeface="Calibri"/>
              </a:rPr>
              <a:t> </a:t>
            </a:r>
            <a:r>
              <a:rPr sz="682" spc="-3" dirty="0">
                <a:latin typeface="Calibri"/>
                <a:cs typeface="Calibri"/>
              </a:rPr>
              <a:t>hours,</a:t>
            </a:r>
            <a:r>
              <a:rPr sz="682" spc="3" dirty="0">
                <a:latin typeface="Calibri"/>
                <a:cs typeface="Calibri"/>
              </a:rPr>
              <a:t> </a:t>
            </a:r>
            <a:r>
              <a:rPr sz="682" spc="-3" dirty="0">
                <a:latin typeface="Calibri"/>
                <a:cs typeface="Calibri"/>
              </a:rPr>
              <a:t>then</a:t>
            </a:r>
            <a:r>
              <a:rPr sz="682" spc="3" dirty="0">
                <a:latin typeface="Calibri"/>
                <a:cs typeface="Calibri"/>
              </a:rPr>
              <a:t> </a:t>
            </a:r>
            <a:r>
              <a:rPr sz="682" spc="-3" dirty="0">
                <a:latin typeface="Calibri"/>
                <a:cs typeface="Calibri"/>
              </a:rPr>
              <a:t>return</a:t>
            </a:r>
            <a:r>
              <a:rPr sz="682" spc="3" dirty="0">
                <a:latin typeface="Calibri"/>
                <a:cs typeface="Calibri"/>
              </a:rPr>
              <a:t> </a:t>
            </a:r>
            <a:r>
              <a:rPr sz="682" spc="-3" dirty="0">
                <a:latin typeface="Calibri"/>
                <a:cs typeface="Calibri"/>
              </a:rPr>
              <a:t>to</a:t>
            </a:r>
            <a:r>
              <a:rPr sz="682" spc="3" dirty="0">
                <a:latin typeface="Calibri"/>
                <a:cs typeface="Calibri"/>
              </a:rPr>
              <a:t> </a:t>
            </a:r>
            <a:r>
              <a:rPr sz="682" spc="-3" dirty="0">
                <a:latin typeface="Calibri"/>
                <a:cs typeface="Calibri"/>
              </a:rPr>
              <a:t>prior</a:t>
            </a:r>
            <a:r>
              <a:rPr sz="682" spc="3" dirty="0">
                <a:latin typeface="Calibri"/>
                <a:cs typeface="Calibri"/>
              </a:rPr>
              <a:t> </a:t>
            </a:r>
            <a:r>
              <a:rPr sz="682" spc="-3" dirty="0">
                <a:latin typeface="Calibri"/>
                <a:cs typeface="Calibri"/>
              </a:rPr>
              <a:t>ventilator</a:t>
            </a:r>
            <a:r>
              <a:rPr sz="682" spc="3" dirty="0">
                <a:latin typeface="Calibri"/>
                <a:cs typeface="Calibri"/>
              </a:rPr>
              <a:t> </a:t>
            </a:r>
            <a:r>
              <a:rPr sz="682" spc="-3" dirty="0">
                <a:latin typeface="Calibri"/>
                <a:cs typeface="Calibri"/>
              </a:rPr>
              <a:t>settings</a:t>
            </a:r>
            <a:endParaRPr sz="682" dirty="0">
              <a:latin typeface="Calibri"/>
              <a:cs typeface="Calibri"/>
            </a:endParaRPr>
          </a:p>
          <a:p>
            <a:pPr marL="164518" indent="-155859">
              <a:spcBef>
                <a:spcPts val="10"/>
              </a:spcBef>
              <a:buAutoNum type="arabicPeriod"/>
              <a:tabLst>
                <a:tab pos="164085" algn="l"/>
                <a:tab pos="164518" algn="l"/>
              </a:tabLst>
            </a:pPr>
            <a:r>
              <a:rPr sz="682" spc="-7" dirty="0">
                <a:latin typeface="Calibri"/>
                <a:cs typeface="Calibri"/>
              </a:rPr>
              <a:t>SBT</a:t>
            </a:r>
            <a:r>
              <a:rPr sz="682" spc="-10" dirty="0">
                <a:latin typeface="Calibri"/>
                <a:cs typeface="Calibri"/>
              </a:rPr>
              <a:t> </a:t>
            </a:r>
            <a:r>
              <a:rPr sz="682" spc="3" dirty="0">
                <a:latin typeface="Calibri"/>
                <a:cs typeface="Calibri"/>
              </a:rPr>
              <a:t>as</a:t>
            </a:r>
            <a:r>
              <a:rPr sz="682" spc="-10" dirty="0">
                <a:latin typeface="Calibri"/>
                <a:cs typeface="Calibri"/>
              </a:rPr>
              <a:t> </a:t>
            </a:r>
            <a:r>
              <a:rPr sz="682" spc="-3" dirty="0">
                <a:latin typeface="Calibri"/>
                <a:cs typeface="Calibri"/>
              </a:rPr>
              <a:t>tolerated </a:t>
            </a:r>
            <a:r>
              <a:rPr sz="682" dirty="0">
                <a:latin typeface="Calibri"/>
                <a:cs typeface="Calibri"/>
              </a:rPr>
              <a:t>up</a:t>
            </a:r>
            <a:r>
              <a:rPr sz="682" spc="-3" dirty="0">
                <a:latin typeface="Calibri"/>
                <a:cs typeface="Calibri"/>
              </a:rPr>
              <a:t> to 24</a:t>
            </a:r>
            <a:r>
              <a:rPr sz="682" dirty="0">
                <a:latin typeface="Calibri"/>
                <a:cs typeface="Calibri"/>
              </a:rPr>
              <a:t> </a:t>
            </a:r>
            <a:r>
              <a:rPr sz="682" spc="-3" dirty="0">
                <a:latin typeface="Calibri"/>
                <a:cs typeface="Calibri"/>
              </a:rPr>
              <a:t>hours</a:t>
            </a:r>
            <a:endParaRPr sz="682" dirty="0">
              <a:latin typeface="Calibri"/>
              <a:cs typeface="Calibri"/>
            </a:endParaRPr>
          </a:p>
        </p:txBody>
      </p:sp>
      <p:sp>
        <p:nvSpPr>
          <p:cNvPr id="15" name="object 15"/>
          <p:cNvSpPr/>
          <p:nvPr/>
        </p:nvSpPr>
        <p:spPr>
          <a:xfrm>
            <a:off x="2149619" y="5740978"/>
            <a:ext cx="4792807" cy="801399"/>
          </a:xfrm>
          <a:custGeom>
            <a:avLst/>
            <a:gdLst/>
            <a:ahLst/>
            <a:cxnLst/>
            <a:rect l="l" t="t" r="r" b="b"/>
            <a:pathLst>
              <a:path w="7029450" h="1175384">
                <a:moveTo>
                  <a:pt x="195897" y="0"/>
                </a:moveTo>
                <a:lnTo>
                  <a:pt x="150983" y="5176"/>
                </a:lnTo>
                <a:lnTo>
                  <a:pt x="109752" y="19918"/>
                </a:lnTo>
                <a:lnTo>
                  <a:pt x="73378" y="43047"/>
                </a:lnTo>
                <a:lnTo>
                  <a:pt x="43040" y="73383"/>
                </a:lnTo>
                <a:lnTo>
                  <a:pt x="19913" y="109745"/>
                </a:lnTo>
                <a:lnTo>
                  <a:pt x="5174" y="150955"/>
                </a:lnTo>
                <a:lnTo>
                  <a:pt x="0" y="195834"/>
                </a:lnTo>
                <a:lnTo>
                  <a:pt x="0" y="979487"/>
                </a:lnTo>
                <a:lnTo>
                  <a:pt x="5174" y="1024401"/>
                </a:lnTo>
                <a:lnTo>
                  <a:pt x="19913" y="1065632"/>
                </a:lnTo>
                <a:lnTo>
                  <a:pt x="43040" y="1102006"/>
                </a:lnTo>
                <a:lnTo>
                  <a:pt x="73378" y="1132344"/>
                </a:lnTo>
                <a:lnTo>
                  <a:pt x="109752" y="1155471"/>
                </a:lnTo>
                <a:lnTo>
                  <a:pt x="150983" y="1170210"/>
                </a:lnTo>
                <a:lnTo>
                  <a:pt x="195897" y="1175385"/>
                </a:lnTo>
                <a:lnTo>
                  <a:pt x="6833615" y="1175385"/>
                </a:lnTo>
                <a:lnTo>
                  <a:pt x="6878494" y="1170210"/>
                </a:lnTo>
                <a:lnTo>
                  <a:pt x="6919704" y="1155471"/>
                </a:lnTo>
                <a:lnTo>
                  <a:pt x="6956066" y="1132344"/>
                </a:lnTo>
                <a:lnTo>
                  <a:pt x="6986402" y="1102006"/>
                </a:lnTo>
                <a:lnTo>
                  <a:pt x="7009531" y="1065632"/>
                </a:lnTo>
                <a:lnTo>
                  <a:pt x="7024273" y="1024401"/>
                </a:lnTo>
                <a:lnTo>
                  <a:pt x="7029450" y="979487"/>
                </a:lnTo>
                <a:lnTo>
                  <a:pt x="7029450" y="195834"/>
                </a:lnTo>
                <a:lnTo>
                  <a:pt x="7024273" y="150955"/>
                </a:lnTo>
                <a:lnTo>
                  <a:pt x="7009531" y="109745"/>
                </a:lnTo>
                <a:lnTo>
                  <a:pt x="6986402" y="73383"/>
                </a:lnTo>
                <a:lnTo>
                  <a:pt x="6956066" y="43047"/>
                </a:lnTo>
                <a:lnTo>
                  <a:pt x="6919704" y="19918"/>
                </a:lnTo>
                <a:lnTo>
                  <a:pt x="6878494" y="5176"/>
                </a:lnTo>
                <a:lnTo>
                  <a:pt x="6833615" y="0"/>
                </a:lnTo>
                <a:lnTo>
                  <a:pt x="195897" y="0"/>
                </a:lnTo>
                <a:close/>
              </a:path>
            </a:pathLst>
          </a:custGeom>
          <a:ln w="9525">
            <a:solidFill>
              <a:srgbClr val="000000"/>
            </a:solidFill>
          </a:ln>
        </p:spPr>
        <p:txBody>
          <a:bodyPr wrap="square" lIns="0" tIns="0" rIns="0" bIns="0" rtlCol="0"/>
          <a:lstStyle/>
          <a:p>
            <a:endParaRPr/>
          </a:p>
        </p:txBody>
      </p:sp>
      <p:sp>
        <p:nvSpPr>
          <p:cNvPr id="16" name="object 16"/>
          <p:cNvSpPr txBox="1"/>
          <p:nvPr/>
        </p:nvSpPr>
        <p:spPr>
          <a:xfrm>
            <a:off x="2356311" y="5914159"/>
            <a:ext cx="867208" cy="239576"/>
          </a:xfrm>
          <a:prstGeom prst="rect">
            <a:avLst/>
          </a:prstGeom>
        </p:spPr>
        <p:txBody>
          <a:bodyPr vert="horz" wrap="square" lIns="0" tIns="8659" rIns="0" bIns="0" rtlCol="0">
            <a:spAutoFit/>
          </a:bodyPr>
          <a:lstStyle/>
          <a:p>
            <a:pPr marL="8659">
              <a:spcBef>
                <a:spcPts val="68"/>
              </a:spcBef>
            </a:pPr>
            <a:r>
              <a:rPr sz="750" dirty="0">
                <a:solidFill>
                  <a:srgbClr val="001F5F"/>
                </a:solidFill>
                <a:latin typeface="Calibri"/>
                <a:cs typeface="Calibri"/>
              </a:rPr>
              <a:t>AC</a:t>
            </a:r>
            <a:r>
              <a:rPr sz="750" spc="-17" dirty="0">
                <a:solidFill>
                  <a:srgbClr val="001F5F"/>
                </a:solidFill>
                <a:latin typeface="Calibri"/>
                <a:cs typeface="Calibri"/>
              </a:rPr>
              <a:t> </a:t>
            </a:r>
            <a:r>
              <a:rPr sz="750" dirty="0">
                <a:solidFill>
                  <a:srgbClr val="001F5F"/>
                </a:solidFill>
                <a:latin typeface="Calibri"/>
                <a:cs typeface="Calibri"/>
              </a:rPr>
              <a:t>–</a:t>
            </a:r>
            <a:r>
              <a:rPr sz="750" spc="-7" dirty="0">
                <a:solidFill>
                  <a:srgbClr val="001F5F"/>
                </a:solidFill>
                <a:latin typeface="Calibri"/>
                <a:cs typeface="Calibri"/>
              </a:rPr>
              <a:t> </a:t>
            </a:r>
            <a:r>
              <a:rPr sz="750" spc="-3" dirty="0">
                <a:solidFill>
                  <a:srgbClr val="001F5F"/>
                </a:solidFill>
                <a:latin typeface="Calibri"/>
                <a:cs typeface="Calibri"/>
              </a:rPr>
              <a:t>Assist</a:t>
            </a:r>
            <a:r>
              <a:rPr sz="750" spc="-10" dirty="0">
                <a:solidFill>
                  <a:srgbClr val="001F5F"/>
                </a:solidFill>
                <a:latin typeface="Calibri"/>
                <a:cs typeface="Calibri"/>
              </a:rPr>
              <a:t> </a:t>
            </a:r>
            <a:r>
              <a:rPr sz="750" dirty="0">
                <a:solidFill>
                  <a:srgbClr val="001F5F"/>
                </a:solidFill>
                <a:latin typeface="Calibri"/>
                <a:cs typeface="Calibri"/>
              </a:rPr>
              <a:t>Control</a:t>
            </a:r>
            <a:endParaRPr sz="750">
              <a:latin typeface="Calibri"/>
              <a:cs typeface="Calibri"/>
            </a:endParaRPr>
          </a:p>
          <a:p>
            <a:pPr marL="8659">
              <a:spcBef>
                <a:spcPts val="17"/>
              </a:spcBef>
            </a:pPr>
            <a:r>
              <a:rPr sz="750" dirty="0">
                <a:solidFill>
                  <a:srgbClr val="001F5F"/>
                </a:solidFill>
                <a:latin typeface="Calibri"/>
                <a:cs typeface="Calibri"/>
              </a:rPr>
              <a:t>PS</a:t>
            </a:r>
            <a:r>
              <a:rPr sz="750" spc="-14" dirty="0">
                <a:solidFill>
                  <a:srgbClr val="001F5F"/>
                </a:solidFill>
                <a:latin typeface="Calibri"/>
                <a:cs typeface="Calibri"/>
              </a:rPr>
              <a:t> </a:t>
            </a:r>
            <a:r>
              <a:rPr sz="750" dirty="0">
                <a:solidFill>
                  <a:srgbClr val="001F5F"/>
                </a:solidFill>
                <a:latin typeface="Calibri"/>
                <a:cs typeface="Calibri"/>
              </a:rPr>
              <a:t>–</a:t>
            </a:r>
            <a:r>
              <a:rPr sz="750" spc="-14" dirty="0">
                <a:solidFill>
                  <a:srgbClr val="001F5F"/>
                </a:solidFill>
                <a:latin typeface="Calibri"/>
                <a:cs typeface="Calibri"/>
              </a:rPr>
              <a:t> </a:t>
            </a:r>
            <a:r>
              <a:rPr sz="750" spc="-3" dirty="0">
                <a:solidFill>
                  <a:srgbClr val="001F5F"/>
                </a:solidFill>
                <a:latin typeface="Calibri"/>
                <a:cs typeface="Calibri"/>
              </a:rPr>
              <a:t>Pressure</a:t>
            </a:r>
            <a:r>
              <a:rPr sz="750" spc="-10" dirty="0">
                <a:solidFill>
                  <a:srgbClr val="001F5F"/>
                </a:solidFill>
                <a:latin typeface="Calibri"/>
                <a:cs typeface="Calibri"/>
              </a:rPr>
              <a:t> </a:t>
            </a:r>
            <a:r>
              <a:rPr sz="750" spc="-3" dirty="0">
                <a:solidFill>
                  <a:srgbClr val="001F5F"/>
                </a:solidFill>
                <a:latin typeface="Calibri"/>
                <a:cs typeface="Calibri"/>
              </a:rPr>
              <a:t>Support</a:t>
            </a:r>
            <a:endParaRPr sz="750">
              <a:latin typeface="Calibri"/>
              <a:cs typeface="Calibri"/>
            </a:endParaRPr>
          </a:p>
        </p:txBody>
      </p:sp>
      <p:sp>
        <p:nvSpPr>
          <p:cNvPr id="17" name="object 17"/>
          <p:cNvSpPr txBox="1"/>
          <p:nvPr/>
        </p:nvSpPr>
        <p:spPr>
          <a:xfrm>
            <a:off x="3291667" y="5797607"/>
            <a:ext cx="3418176" cy="355570"/>
          </a:xfrm>
          <a:prstGeom prst="rect">
            <a:avLst/>
          </a:prstGeom>
        </p:spPr>
        <p:txBody>
          <a:bodyPr vert="horz" wrap="square" lIns="0" tIns="8659" rIns="0" bIns="0" rtlCol="0">
            <a:spAutoFit/>
          </a:bodyPr>
          <a:lstStyle/>
          <a:p>
            <a:pPr marL="856361">
              <a:spcBef>
                <a:spcPts val="68"/>
              </a:spcBef>
            </a:pPr>
            <a:r>
              <a:rPr sz="750" spc="-3" dirty="0">
                <a:solidFill>
                  <a:srgbClr val="001F5F"/>
                </a:solidFill>
                <a:latin typeface="Calibri"/>
                <a:cs typeface="Calibri"/>
              </a:rPr>
              <a:t>LEGEND</a:t>
            </a:r>
            <a:r>
              <a:rPr sz="750" spc="-7" dirty="0">
                <a:solidFill>
                  <a:srgbClr val="001F5F"/>
                </a:solidFill>
                <a:latin typeface="Calibri"/>
                <a:cs typeface="Calibri"/>
              </a:rPr>
              <a:t> </a:t>
            </a:r>
            <a:r>
              <a:rPr sz="750" dirty="0">
                <a:solidFill>
                  <a:srgbClr val="001F5F"/>
                </a:solidFill>
                <a:latin typeface="Calibri"/>
                <a:cs typeface="Calibri"/>
              </a:rPr>
              <a:t>/</a:t>
            </a:r>
            <a:r>
              <a:rPr sz="750" spc="-10" dirty="0">
                <a:solidFill>
                  <a:srgbClr val="001F5F"/>
                </a:solidFill>
                <a:latin typeface="Calibri"/>
                <a:cs typeface="Calibri"/>
              </a:rPr>
              <a:t> </a:t>
            </a:r>
            <a:r>
              <a:rPr sz="750" spc="-3" dirty="0">
                <a:solidFill>
                  <a:srgbClr val="001F5F"/>
                </a:solidFill>
                <a:latin typeface="Calibri"/>
                <a:cs typeface="Calibri"/>
              </a:rPr>
              <a:t>GLOSSARY</a:t>
            </a:r>
            <a:endParaRPr sz="750">
              <a:latin typeface="Calibri"/>
              <a:cs typeface="Calibri"/>
            </a:endParaRPr>
          </a:p>
          <a:p>
            <a:pPr marL="30306" marR="3464" indent="-22079">
              <a:lnSpc>
                <a:spcPct val="101800"/>
              </a:lnSpc>
              <a:spcBef>
                <a:spcPts val="3"/>
              </a:spcBef>
              <a:tabLst>
                <a:tab pos="1161153" algn="l"/>
                <a:tab pos="1878973" algn="l"/>
              </a:tabLst>
            </a:pPr>
            <a:r>
              <a:rPr sz="750" dirty="0">
                <a:solidFill>
                  <a:srgbClr val="001F5F"/>
                </a:solidFill>
                <a:latin typeface="Calibri"/>
                <a:cs typeface="Calibri"/>
              </a:rPr>
              <a:t>CPAP</a:t>
            </a:r>
            <a:r>
              <a:rPr sz="750" spc="3" dirty="0">
                <a:solidFill>
                  <a:srgbClr val="001F5F"/>
                </a:solidFill>
                <a:latin typeface="Calibri"/>
                <a:cs typeface="Calibri"/>
              </a:rPr>
              <a:t> </a:t>
            </a:r>
            <a:r>
              <a:rPr sz="750" dirty="0">
                <a:solidFill>
                  <a:srgbClr val="001F5F"/>
                </a:solidFill>
                <a:latin typeface="Calibri"/>
                <a:cs typeface="Calibri"/>
              </a:rPr>
              <a:t>–</a:t>
            </a:r>
            <a:r>
              <a:rPr sz="750" spc="10" dirty="0">
                <a:solidFill>
                  <a:srgbClr val="001F5F"/>
                </a:solidFill>
                <a:latin typeface="Calibri"/>
                <a:cs typeface="Calibri"/>
              </a:rPr>
              <a:t> </a:t>
            </a:r>
            <a:r>
              <a:rPr sz="750" spc="-3" dirty="0">
                <a:solidFill>
                  <a:srgbClr val="001F5F"/>
                </a:solidFill>
                <a:latin typeface="Calibri"/>
                <a:cs typeface="Calibri"/>
              </a:rPr>
              <a:t>Continuous Positive</a:t>
            </a:r>
            <a:r>
              <a:rPr sz="750" dirty="0">
                <a:solidFill>
                  <a:srgbClr val="001F5F"/>
                </a:solidFill>
                <a:latin typeface="Calibri"/>
                <a:cs typeface="Calibri"/>
              </a:rPr>
              <a:t> Airway Pressure	</a:t>
            </a:r>
            <a:r>
              <a:rPr sz="750" spc="-3" dirty="0">
                <a:solidFill>
                  <a:srgbClr val="001F5F"/>
                </a:solidFill>
                <a:latin typeface="Calibri"/>
                <a:cs typeface="Calibri"/>
              </a:rPr>
              <a:t>PEEP </a:t>
            </a:r>
            <a:r>
              <a:rPr sz="750" dirty="0">
                <a:solidFill>
                  <a:srgbClr val="001F5F"/>
                </a:solidFill>
                <a:latin typeface="Calibri"/>
                <a:cs typeface="Calibri"/>
              </a:rPr>
              <a:t>– </a:t>
            </a:r>
            <a:r>
              <a:rPr sz="750" spc="-3" dirty="0">
                <a:solidFill>
                  <a:srgbClr val="001F5F"/>
                </a:solidFill>
                <a:latin typeface="Calibri"/>
                <a:cs typeface="Calibri"/>
              </a:rPr>
              <a:t>Positive </a:t>
            </a:r>
            <a:r>
              <a:rPr sz="750" dirty="0">
                <a:solidFill>
                  <a:srgbClr val="001F5F"/>
                </a:solidFill>
                <a:latin typeface="Calibri"/>
                <a:cs typeface="Calibri"/>
              </a:rPr>
              <a:t>End Expiratory </a:t>
            </a:r>
            <a:r>
              <a:rPr sz="750" spc="-3" dirty="0">
                <a:solidFill>
                  <a:srgbClr val="001F5F"/>
                </a:solidFill>
                <a:latin typeface="Calibri"/>
                <a:cs typeface="Calibri"/>
              </a:rPr>
              <a:t>Pressure </a:t>
            </a:r>
            <a:r>
              <a:rPr sz="750" spc="-160" dirty="0">
                <a:solidFill>
                  <a:srgbClr val="001F5F"/>
                </a:solidFill>
                <a:latin typeface="Calibri"/>
                <a:cs typeface="Calibri"/>
              </a:rPr>
              <a:t> </a:t>
            </a:r>
            <a:r>
              <a:rPr sz="750" spc="-3" dirty="0">
                <a:solidFill>
                  <a:srgbClr val="001F5F"/>
                </a:solidFill>
                <a:latin typeface="Calibri"/>
                <a:cs typeface="Calibri"/>
              </a:rPr>
              <a:t>SBT</a:t>
            </a:r>
            <a:r>
              <a:rPr sz="750" spc="7" dirty="0">
                <a:solidFill>
                  <a:srgbClr val="001F5F"/>
                </a:solidFill>
                <a:latin typeface="Calibri"/>
                <a:cs typeface="Calibri"/>
              </a:rPr>
              <a:t> </a:t>
            </a:r>
            <a:r>
              <a:rPr sz="750" dirty="0">
                <a:solidFill>
                  <a:srgbClr val="001F5F"/>
                </a:solidFill>
                <a:latin typeface="Calibri"/>
                <a:cs typeface="Calibri"/>
              </a:rPr>
              <a:t>– </a:t>
            </a:r>
            <a:r>
              <a:rPr sz="750" spc="-3" dirty="0">
                <a:solidFill>
                  <a:srgbClr val="001F5F"/>
                </a:solidFill>
                <a:latin typeface="Calibri"/>
                <a:cs typeface="Calibri"/>
              </a:rPr>
              <a:t>Self</a:t>
            </a:r>
            <a:r>
              <a:rPr sz="750" spc="3" dirty="0">
                <a:solidFill>
                  <a:srgbClr val="001F5F"/>
                </a:solidFill>
                <a:latin typeface="Calibri"/>
                <a:cs typeface="Calibri"/>
              </a:rPr>
              <a:t> </a:t>
            </a:r>
            <a:r>
              <a:rPr sz="750" spc="-3" dirty="0">
                <a:solidFill>
                  <a:srgbClr val="001F5F"/>
                </a:solidFill>
                <a:latin typeface="Calibri"/>
                <a:cs typeface="Calibri"/>
              </a:rPr>
              <a:t>Breathing</a:t>
            </a:r>
            <a:r>
              <a:rPr sz="750" spc="3" dirty="0">
                <a:solidFill>
                  <a:srgbClr val="001F5F"/>
                </a:solidFill>
                <a:latin typeface="Calibri"/>
                <a:cs typeface="Calibri"/>
              </a:rPr>
              <a:t> </a:t>
            </a:r>
            <a:r>
              <a:rPr sz="750" dirty="0">
                <a:solidFill>
                  <a:srgbClr val="001F5F"/>
                </a:solidFill>
                <a:latin typeface="Calibri"/>
                <a:cs typeface="Calibri"/>
              </a:rPr>
              <a:t>Trials	</a:t>
            </a:r>
            <a:r>
              <a:rPr sz="750" spc="-3" dirty="0">
                <a:solidFill>
                  <a:srgbClr val="001F5F"/>
                </a:solidFill>
                <a:latin typeface="Calibri"/>
                <a:cs typeface="Calibri"/>
              </a:rPr>
              <a:t>SIMV</a:t>
            </a:r>
            <a:r>
              <a:rPr sz="750" spc="3" dirty="0">
                <a:solidFill>
                  <a:srgbClr val="001F5F"/>
                </a:solidFill>
                <a:latin typeface="Calibri"/>
                <a:cs typeface="Calibri"/>
              </a:rPr>
              <a:t> </a:t>
            </a:r>
            <a:r>
              <a:rPr sz="750" dirty="0">
                <a:solidFill>
                  <a:srgbClr val="001F5F"/>
                </a:solidFill>
                <a:latin typeface="Calibri"/>
                <a:cs typeface="Calibri"/>
              </a:rPr>
              <a:t>–</a:t>
            </a:r>
            <a:r>
              <a:rPr sz="750" spc="-3" dirty="0">
                <a:solidFill>
                  <a:srgbClr val="001F5F"/>
                </a:solidFill>
                <a:latin typeface="Calibri"/>
                <a:cs typeface="Calibri"/>
              </a:rPr>
              <a:t> Synchronized</a:t>
            </a:r>
            <a:r>
              <a:rPr sz="750" dirty="0">
                <a:solidFill>
                  <a:srgbClr val="001F5F"/>
                </a:solidFill>
                <a:latin typeface="Calibri"/>
                <a:cs typeface="Calibri"/>
              </a:rPr>
              <a:t> </a:t>
            </a:r>
            <a:r>
              <a:rPr sz="750" spc="-3" dirty="0">
                <a:solidFill>
                  <a:srgbClr val="001F5F"/>
                </a:solidFill>
                <a:latin typeface="Calibri"/>
                <a:cs typeface="Calibri"/>
              </a:rPr>
              <a:t>Intermittent </a:t>
            </a:r>
            <a:r>
              <a:rPr sz="750" dirty="0">
                <a:solidFill>
                  <a:srgbClr val="001F5F"/>
                </a:solidFill>
                <a:latin typeface="Calibri"/>
                <a:cs typeface="Calibri"/>
              </a:rPr>
              <a:t>Mandatory</a:t>
            </a:r>
            <a:r>
              <a:rPr sz="750" spc="-3" dirty="0">
                <a:solidFill>
                  <a:srgbClr val="001F5F"/>
                </a:solidFill>
                <a:latin typeface="Calibri"/>
                <a:cs typeface="Calibri"/>
              </a:rPr>
              <a:t> Ventilation</a:t>
            </a:r>
            <a:endParaRPr sz="750">
              <a:latin typeface="Calibri"/>
              <a:cs typeface="Calibri"/>
            </a:endParaRPr>
          </a:p>
        </p:txBody>
      </p:sp>
      <p:sp>
        <p:nvSpPr>
          <p:cNvPr id="18" name="object 18"/>
          <p:cNvSpPr/>
          <p:nvPr/>
        </p:nvSpPr>
        <p:spPr>
          <a:xfrm>
            <a:off x="3091469" y="6159731"/>
            <a:ext cx="3700895" cy="313026"/>
          </a:xfrm>
          <a:custGeom>
            <a:avLst/>
            <a:gdLst/>
            <a:ahLst/>
            <a:cxnLst/>
            <a:rect l="l" t="t" r="r" b="b"/>
            <a:pathLst>
              <a:path w="5427980" h="459104">
                <a:moveTo>
                  <a:pt x="5427853" y="0"/>
                </a:moveTo>
                <a:lnTo>
                  <a:pt x="316992" y="0"/>
                </a:lnTo>
                <a:lnTo>
                  <a:pt x="316992" y="170688"/>
                </a:lnTo>
                <a:lnTo>
                  <a:pt x="0" y="170688"/>
                </a:lnTo>
                <a:lnTo>
                  <a:pt x="0" y="342900"/>
                </a:lnTo>
                <a:lnTo>
                  <a:pt x="911352" y="342900"/>
                </a:lnTo>
                <a:lnTo>
                  <a:pt x="911352" y="458724"/>
                </a:lnTo>
                <a:lnTo>
                  <a:pt x="3358007" y="458724"/>
                </a:lnTo>
                <a:lnTo>
                  <a:pt x="3358007" y="342900"/>
                </a:lnTo>
                <a:lnTo>
                  <a:pt x="5408041" y="342900"/>
                </a:lnTo>
                <a:lnTo>
                  <a:pt x="5408041" y="172212"/>
                </a:lnTo>
                <a:lnTo>
                  <a:pt x="5427853" y="172212"/>
                </a:lnTo>
                <a:lnTo>
                  <a:pt x="5427853" y="0"/>
                </a:lnTo>
                <a:close/>
              </a:path>
            </a:pathLst>
          </a:custGeom>
          <a:solidFill>
            <a:srgbClr val="FFFFFF"/>
          </a:solidFill>
        </p:spPr>
        <p:txBody>
          <a:bodyPr wrap="square" lIns="0" tIns="0" rIns="0" bIns="0" rtlCol="0"/>
          <a:lstStyle/>
          <a:p>
            <a:endParaRPr/>
          </a:p>
        </p:txBody>
      </p:sp>
      <p:sp>
        <p:nvSpPr>
          <p:cNvPr id="19" name="object 19"/>
          <p:cNvSpPr txBox="1"/>
          <p:nvPr/>
        </p:nvSpPr>
        <p:spPr>
          <a:xfrm>
            <a:off x="2293966" y="6146916"/>
            <a:ext cx="4508356" cy="399130"/>
          </a:xfrm>
          <a:prstGeom prst="rect">
            <a:avLst/>
          </a:prstGeom>
        </p:spPr>
        <p:txBody>
          <a:bodyPr vert="horz" wrap="square" lIns="0" tIns="7793" rIns="0" bIns="0" rtlCol="0">
            <a:spAutoFit/>
          </a:bodyPr>
          <a:lstStyle/>
          <a:p>
            <a:pPr marL="8226" marR="3464" algn="ctr">
              <a:lnSpc>
                <a:spcPct val="100899"/>
              </a:lnSpc>
              <a:spcBef>
                <a:spcPts val="61"/>
              </a:spcBef>
            </a:pPr>
            <a:r>
              <a:rPr sz="682" spc="-3" dirty="0">
                <a:solidFill>
                  <a:srgbClr val="001F5F"/>
                </a:solidFill>
                <a:latin typeface="Calibri"/>
                <a:cs typeface="Calibri"/>
              </a:rPr>
              <a:t>Passy-Muir</a:t>
            </a:r>
            <a:r>
              <a:rPr sz="682" spc="3" dirty="0">
                <a:solidFill>
                  <a:srgbClr val="001F5F"/>
                </a:solidFill>
                <a:latin typeface="Calibri"/>
                <a:cs typeface="Calibri"/>
              </a:rPr>
              <a:t> </a:t>
            </a:r>
            <a:r>
              <a:rPr sz="682" spc="-3" dirty="0">
                <a:solidFill>
                  <a:srgbClr val="001F5F"/>
                </a:solidFill>
                <a:latin typeface="Calibri"/>
                <a:cs typeface="Calibri"/>
              </a:rPr>
              <a:t>Speaking</a:t>
            </a:r>
            <a:r>
              <a:rPr sz="682" spc="3" dirty="0">
                <a:solidFill>
                  <a:srgbClr val="001F5F"/>
                </a:solidFill>
                <a:latin typeface="Calibri"/>
                <a:cs typeface="Calibri"/>
              </a:rPr>
              <a:t> </a:t>
            </a:r>
            <a:r>
              <a:rPr sz="682" spc="-3" dirty="0">
                <a:solidFill>
                  <a:srgbClr val="001F5F"/>
                </a:solidFill>
                <a:latin typeface="Calibri"/>
                <a:cs typeface="Calibri"/>
              </a:rPr>
              <a:t>Valve</a:t>
            </a:r>
            <a:r>
              <a:rPr sz="682" spc="24" dirty="0">
                <a:solidFill>
                  <a:srgbClr val="001F5F"/>
                </a:solidFill>
                <a:latin typeface="Calibri"/>
                <a:cs typeface="Calibri"/>
              </a:rPr>
              <a:t> </a:t>
            </a:r>
            <a:r>
              <a:rPr sz="750" dirty="0">
                <a:solidFill>
                  <a:srgbClr val="001F5F"/>
                </a:solidFill>
                <a:latin typeface="Calibri"/>
                <a:cs typeface="Calibri"/>
              </a:rPr>
              <a:t>–</a:t>
            </a:r>
            <a:r>
              <a:rPr sz="750" spc="-34" dirty="0">
                <a:solidFill>
                  <a:srgbClr val="001F5F"/>
                </a:solidFill>
                <a:latin typeface="Calibri"/>
                <a:cs typeface="Calibri"/>
              </a:rPr>
              <a:t> </a:t>
            </a:r>
            <a:r>
              <a:rPr sz="545" dirty="0">
                <a:solidFill>
                  <a:srgbClr val="001F5F"/>
                </a:solidFill>
                <a:latin typeface="Arial"/>
                <a:cs typeface="Arial"/>
              </a:rPr>
              <a:t>commonly</a:t>
            </a:r>
            <a:r>
              <a:rPr sz="545" spc="7" dirty="0">
                <a:solidFill>
                  <a:srgbClr val="001F5F"/>
                </a:solidFill>
                <a:latin typeface="Arial"/>
                <a:cs typeface="Arial"/>
              </a:rPr>
              <a:t> </a:t>
            </a:r>
            <a:r>
              <a:rPr sz="545" spc="-3" dirty="0">
                <a:solidFill>
                  <a:srgbClr val="001F5F"/>
                </a:solidFill>
                <a:latin typeface="Arial"/>
                <a:cs typeface="Arial"/>
              </a:rPr>
              <a:t>used</a:t>
            </a:r>
            <a:r>
              <a:rPr sz="545" spc="3" dirty="0">
                <a:solidFill>
                  <a:srgbClr val="001F5F"/>
                </a:solidFill>
                <a:latin typeface="Arial"/>
                <a:cs typeface="Arial"/>
              </a:rPr>
              <a:t> </a:t>
            </a:r>
            <a:r>
              <a:rPr sz="545" dirty="0">
                <a:solidFill>
                  <a:srgbClr val="001F5F"/>
                </a:solidFill>
                <a:latin typeface="Arial"/>
                <a:cs typeface="Arial"/>
              </a:rPr>
              <a:t>to </a:t>
            </a:r>
            <a:r>
              <a:rPr sz="545" spc="-3" dirty="0">
                <a:solidFill>
                  <a:srgbClr val="001F5F"/>
                </a:solidFill>
                <a:latin typeface="Arial"/>
                <a:cs typeface="Arial"/>
              </a:rPr>
              <a:t>help</a:t>
            </a:r>
            <a:r>
              <a:rPr sz="545" spc="3" dirty="0">
                <a:solidFill>
                  <a:srgbClr val="001F5F"/>
                </a:solidFill>
                <a:latin typeface="Arial"/>
                <a:cs typeface="Arial"/>
              </a:rPr>
              <a:t> </a:t>
            </a:r>
            <a:r>
              <a:rPr sz="545" spc="-3" dirty="0">
                <a:solidFill>
                  <a:srgbClr val="001F5F"/>
                </a:solidFill>
                <a:latin typeface="Arial"/>
                <a:cs typeface="Arial"/>
              </a:rPr>
              <a:t>patients</a:t>
            </a:r>
            <a:r>
              <a:rPr sz="545" spc="20" dirty="0">
                <a:solidFill>
                  <a:srgbClr val="001F5F"/>
                </a:solidFill>
                <a:latin typeface="Arial"/>
                <a:cs typeface="Arial"/>
              </a:rPr>
              <a:t> </a:t>
            </a:r>
            <a:r>
              <a:rPr sz="545" b="1" spc="-3" dirty="0">
                <a:solidFill>
                  <a:srgbClr val="001F5F"/>
                </a:solidFill>
                <a:latin typeface="Arial"/>
                <a:cs typeface="Arial"/>
              </a:rPr>
              <a:t>speak</a:t>
            </a:r>
            <a:r>
              <a:rPr sz="545" b="1" dirty="0">
                <a:solidFill>
                  <a:srgbClr val="001F5F"/>
                </a:solidFill>
                <a:latin typeface="Arial"/>
                <a:cs typeface="Arial"/>
              </a:rPr>
              <a:t> </a:t>
            </a:r>
            <a:r>
              <a:rPr sz="545" dirty="0">
                <a:solidFill>
                  <a:srgbClr val="001F5F"/>
                </a:solidFill>
                <a:latin typeface="Arial"/>
                <a:cs typeface="Arial"/>
              </a:rPr>
              <a:t>more</a:t>
            </a:r>
            <a:r>
              <a:rPr sz="545" spc="3" dirty="0">
                <a:solidFill>
                  <a:srgbClr val="001F5F"/>
                </a:solidFill>
                <a:latin typeface="Arial"/>
                <a:cs typeface="Arial"/>
              </a:rPr>
              <a:t> </a:t>
            </a:r>
            <a:r>
              <a:rPr sz="545" spc="-3" dirty="0">
                <a:solidFill>
                  <a:srgbClr val="001F5F"/>
                </a:solidFill>
                <a:latin typeface="Arial"/>
                <a:cs typeface="Arial"/>
              </a:rPr>
              <a:t>normally,</a:t>
            </a:r>
            <a:r>
              <a:rPr sz="545" spc="7" dirty="0">
                <a:solidFill>
                  <a:srgbClr val="001F5F"/>
                </a:solidFill>
                <a:latin typeface="Arial"/>
                <a:cs typeface="Arial"/>
              </a:rPr>
              <a:t> </a:t>
            </a:r>
            <a:r>
              <a:rPr sz="545" spc="-3" dirty="0">
                <a:solidFill>
                  <a:srgbClr val="001F5F"/>
                </a:solidFill>
                <a:latin typeface="Arial"/>
                <a:cs typeface="Arial"/>
              </a:rPr>
              <a:t>attaches</a:t>
            </a:r>
            <a:r>
              <a:rPr sz="545" spc="3" dirty="0">
                <a:solidFill>
                  <a:srgbClr val="001F5F"/>
                </a:solidFill>
                <a:latin typeface="Arial"/>
                <a:cs typeface="Arial"/>
              </a:rPr>
              <a:t> </a:t>
            </a:r>
            <a:r>
              <a:rPr sz="545" dirty="0">
                <a:solidFill>
                  <a:srgbClr val="001F5F"/>
                </a:solidFill>
                <a:latin typeface="Arial"/>
                <a:cs typeface="Arial"/>
              </a:rPr>
              <a:t>to</a:t>
            </a:r>
            <a:r>
              <a:rPr sz="545" spc="-3" dirty="0">
                <a:solidFill>
                  <a:srgbClr val="001F5F"/>
                </a:solidFill>
                <a:latin typeface="Arial"/>
                <a:cs typeface="Arial"/>
              </a:rPr>
              <a:t> the</a:t>
            </a:r>
            <a:r>
              <a:rPr sz="545" spc="7" dirty="0">
                <a:solidFill>
                  <a:srgbClr val="001F5F"/>
                </a:solidFill>
                <a:latin typeface="Arial"/>
                <a:cs typeface="Arial"/>
              </a:rPr>
              <a:t> </a:t>
            </a:r>
            <a:r>
              <a:rPr sz="545" spc="-3" dirty="0">
                <a:solidFill>
                  <a:srgbClr val="001F5F"/>
                </a:solidFill>
                <a:latin typeface="Arial"/>
                <a:cs typeface="Arial"/>
              </a:rPr>
              <a:t>outside</a:t>
            </a:r>
            <a:r>
              <a:rPr sz="545" spc="3" dirty="0">
                <a:solidFill>
                  <a:srgbClr val="001F5F"/>
                </a:solidFill>
                <a:latin typeface="Arial"/>
                <a:cs typeface="Arial"/>
              </a:rPr>
              <a:t> </a:t>
            </a:r>
            <a:r>
              <a:rPr sz="545" spc="-3" dirty="0">
                <a:solidFill>
                  <a:srgbClr val="001F5F"/>
                </a:solidFill>
                <a:latin typeface="Arial"/>
                <a:cs typeface="Arial"/>
              </a:rPr>
              <a:t>opening</a:t>
            </a:r>
            <a:r>
              <a:rPr sz="545" spc="7" dirty="0">
                <a:solidFill>
                  <a:srgbClr val="001F5F"/>
                </a:solidFill>
                <a:latin typeface="Arial"/>
                <a:cs typeface="Arial"/>
              </a:rPr>
              <a:t> </a:t>
            </a:r>
            <a:r>
              <a:rPr sz="545" spc="-3" dirty="0">
                <a:solidFill>
                  <a:srgbClr val="001F5F"/>
                </a:solidFill>
                <a:latin typeface="Arial"/>
                <a:cs typeface="Arial"/>
              </a:rPr>
              <a:t>of</a:t>
            </a:r>
            <a:r>
              <a:rPr sz="545" spc="3" dirty="0">
                <a:solidFill>
                  <a:srgbClr val="001F5F"/>
                </a:solidFill>
                <a:latin typeface="Arial"/>
                <a:cs typeface="Arial"/>
              </a:rPr>
              <a:t> </a:t>
            </a:r>
            <a:r>
              <a:rPr sz="545" dirty="0">
                <a:solidFill>
                  <a:srgbClr val="001F5F"/>
                </a:solidFill>
                <a:latin typeface="Arial"/>
                <a:cs typeface="Arial"/>
              </a:rPr>
              <a:t>the</a:t>
            </a:r>
            <a:r>
              <a:rPr sz="545" spc="10" dirty="0">
                <a:solidFill>
                  <a:srgbClr val="001F5F"/>
                </a:solidFill>
                <a:latin typeface="Arial"/>
                <a:cs typeface="Arial"/>
              </a:rPr>
              <a:t> </a:t>
            </a:r>
            <a:r>
              <a:rPr sz="545" spc="-3" dirty="0">
                <a:solidFill>
                  <a:srgbClr val="001F5F"/>
                </a:solidFill>
                <a:latin typeface="Arial"/>
                <a:cs typeface="Arial"/>
              </a:rPr>
              <a:t>tracheostomy</a:t>
            </a:r>
            <a:r>
              <a:rPr sz="545" spc="-7" dirty="0">
                <a:solidFill>
                  <a:srgbClr val="001F5F"/>
                </a:solidFill>
                <a:latin typeface="Arial"/>
                <a:cs typeface="Arial"/>
              </a:rPr>
              <a:t> </a:t>
            </a:r>
            <a:r>
              <a:rPr sz="545" spc="-3" dirty="0">
                <a:solidFill>
                  <a:srgbClr val="001F5F"/>
                </a:solidFill>
                <a:latin typeface="Arial"/>
                <a:cs typeface="Arial"/>
              </a:rPr>
              <a:t>tube</a:t>
            </a:r>
            <a:r>
              <a:rPr sz="477" spc="-3" dirty="0">
                <a:solidFill>
                  <a:srgbClr val="001F5F"/>
                </a:solidFill>
                <a:latin typeface="Arial"/>
                <a:cs typeface="Arial"/>
              </a:rPr>
              <a:t>. </a:t>
            </a:r>
            <a:r>
              <a:rPr sz="477" dirty="0">
                <a:solidFill>
                  <a:srgbClr val="001F5F"/>
                </a:solidFill>
                <a:latin typeface="Arial"/>
                <a:cs typeface="Arial"/>
              </a:rPr>
              <a:t> </a:t>
            </a:r>
            <a:r>
              <a:rPr sz="682" spc="-3" dirty="0">
                <a:solidFill>
                  <a:srgbClr val="001F5F"/>
                </a:solidFill>
                <a:latin typeface="Calibri"/>
                <a:cs typeface="Calibri"/>
              </a:rPr>
              <a:t>Ventilator</a:t>
            </a:r>
            <a:r>
              <a:rPr sz="682" spc="7" dirty="0">
                <a:solidFill>
                  <a:srgbClr val="001F5F"/>
                </a:solidFill>
                <a:latin typeface="Calibri"/>
                <a:cs typeface="Calibri"/>
              </a:rPr>
              <a:t> </a:t>
            </a:r>
            <a:r>
              <a:rPr sz="682" spc="-3" dirty="0">
                <a:solidFill>
                  <a:srgbClr val="001F5F"/>
                </a:solidFill>
                <a:latin typeface="Calibri"/>
                <a:cs typeface="Calibri"/>
              </a:rPr>
              <a:t>Weaning</a:t>
            </a:r>
            <a:r>
              <a:rPr sz="682" spc="31" dirty="0">
                <a:solidFill>
                  <a:srgbClr val="001F5F"/>
                </a:solidFill>
                <a:latin typeface="Calibri"/>
                <a:cs typeface="Calibri"/>
              </a:rPr>
              <a:t> </a:t>
            </a:r>
            <a:r>
              <a:rPr sz="750" dirty="0">
                <a:solidFill>
                  <a:srgbClr val="001F5F"/>
                </a:solidFill>
                <a:latin typeface="Calibri"/>
                <a:cs typeface="Calibri"/>
              </a:rPr>
              <a:t>–</a:t>
            </a:r>
            <a:r>
              <a:rPr sz="750" spc="14" dirty="0">
                <a:solidFill>
                  <a:srgbClr val="001F5F"/>
                </a:solidFill>
                <a:latin typeface="Calibri"/>
                <a:cs typeface="Calibri"/>
              </a:rPr>
              <a:t> </a:t>
            </a:r>
            <a:r>
              <a:rPr sz="545" spc="-3" dirty="0">
                <a:solidFill>
                  <a:srgbClr val="001F5F"/>
                </a:solidFill>
                <a:latin typeface="Arial"/>
                <a:cs typeface="Arial"/>
              </a:rPr>
              <a:t>gradual</a:t>
            </a:r>
            <a:r>
              <a:rPr sz="545" spc="14" dirty="0">
                <a:solidFill>
                  <a:srgbClr val="001F5F"/>
                </a:solidFill>
                <a:latin typeface="Arial"/>
                <a:cs typeface="Arial"/>
              </a:rPr>
              <a:t> </a:t>
            </a:r>
            <a:r>
              <a:rPr sz="545" spc="-3" dirty="0">
                <a:solidFill>
                  <a:srgbClr val="001F5F"/>
                </a:solidFill>
                <a:latin typeface="Arial"/>
                <a:cs typeface="Arial"/>
              </a:rPr>
              <a:t>withdrawal</a:t>
            </a:r>
            <a:r>
              <a:rPr sz="545" spc="10" dirty="0">
                <a:solidFill>
                  <a:srgbClr val="001F5F"/>
                </a:solidFill>
                <a:latin typeface="Arial"/>
                <a:cs typeface="Arial"/>
              </a:rPr>
              <a:t> </a:t>
            </a:r>
            <a:r>
              <a:rPr sz="545" spc="-3" dirty="0">
                <a:solidFill>
                  <a:srgbClr val="001F5F"/>
                </a:solidFill>
                <a:latin typeface="Arial"/>
                <a:cs typeface="Arial"/>
              </a:rPr>
              <a:t>of</a:t>
            </a:r>
            <a:r>
              <a:rPr sz="545" spc="24" dirty="0">
                <a:solidFill>
                  <a:srgbClr val="001F5F"/>
                </a:solidFill>
                <a:latin typeface="Arial"/>
                <a:cs typeface="Arial"/>
              </a:rPr>
              <a:t> </a:t>
            </a:r>
            <a:r>
              <a:rPr sz="545" b="1" spc="-3" dirty="0">
                <a:solidFill>
                  <a:srgbClr val="001F5F"/>
                </a:solidFill>
                <a:latin typeface="Arial"/>
                <a:cs typeface="Arial"/>
              </a:rPr>
              <a:t>mechanical</a:t>
            </a:r>
            <a:r>
              <a:rPr sz="545" b="1" spc="3" dirty="0">
                <a:solidFill>
                  <a:srgbClr val="001F5F"/>
                </a:solidFill>
                <a:latin typeface="Arial"/>
                <a:cs typeface="Arial"/>
              </a:rPr>
              <a:t> </a:t>
            </a:r>
            <a:r>
              <a:rPr sz="545" b="1" spc="-3" dirty="0">
                <a:solidFill>
                  <a:srgbClr val="001F5F"/>
                </a:solidFill>
                <a:latin typeface="Arial"/>
                <a:cs typeface="Arial"/>
              </a:rPr>
              <a:t>breathing</a:t>
            </a:r>
            <a:r>
              <a:rPr sz="545" b="1" spc="7" dirty="0">
                <a:solidFill>
                  <a:srgbClr val="001F5F"/>
                </a:solidFill>
                <a:latin typeface="Arial"/>
                <a:cs typeface="Arial"/>
              </a:rPr>
              <a:t> </a:t>
            </a:r>
            <a:r>
              <a:rPr sz="545" spc="-3" dirty="0">
                <a:solidFill>
                  <a:srgbClr val="001F5F"/>
                </a:solidFill>
                <a:latin typeface="Arial"/>
                <a:cs typeface="Arial"/>
              </a:rPr>
              <a:t>support</a:t>
            </a:r>
            <a:r>
              <a:rPr sz="545" spc="3" dirty="0">
                <a:solidFill>
                  <a:srgbClr val="001F5F"/>
                </a:solidFill>
                <a:latin typeface="Arial"/>
                <a:cs typeface="Arial"/>
              </a:rPr>
              <a:t> </a:t>
            </a:r>
            <a:r>
              <a:rPr sz="545" spc="-3" dirty="0">
                <a:solidFill>
                  <a:srgbClr val="001F5F"/>
                </a:solidFill>
                <a:latin typeface="Arial"/>
                <a:cs typeface="Arial"/>
              </a:rPr>
              <a:t>through</a:t>
            </a:r>
            <a:r>
              <a:rPr sz="545" spc="10" dirty="0">
                <a:solidFill>
                  <a:srgbClr val="001F5F"/>
                </a:solidFill>
                <a:latin typeface="Arial"/>
                <a:cs typeface="Arial"/>
              </a:rPr>
              <a:t> </a:t>
            </a:r>
            <a:r>
              <a:rPr sz="545" spc="-3" dirty="0">
                <a:solidFill>
                  <a:srgbClr val="001F5F"/>
                </a:solidFill>
                <a:latin typeface="Arial"/>
                <a:cs typeface="Arial"/>
              </a:rPr>
              <a:t>utilization</a:t>
            </a:r>
            <a:r>
              <a:rPr sz="545" spc="10" dirty="0">
                <a:solidFill>
                  <a:srgbClr val="001F5F"/>
                </a:solidFill>
                <a:latin typeface="Arial"/>
                <a:cs typeface="Arial"/>
              </a:rPr>
              <a:t> </a:t>
            </a:r>
            <a:r>
              <a:rPr sz="545" spc="-3" dirty="0">
                <a:solidFill>
                  <a:srgbClr val="001F5F"/>
                </a:solidFill>
                <a:latin typeface="Arial"/>
                <a:cs typeface="Arial"/>
              </a:rPr>
              <a:t>of</a:t>
            </a:r>
            <a:r>
              <a:rPr sz="545" spc="3" dirty="0">
                <a:solidFill>
                  <a:srgbClr val="001F5F"/>
                </a:solidFill>
                <a:latin typeface="Arial"/>
                <a:cs typeface="Arial"/>
              </a:rPr>
              <a:t> </a:t>
            </a:r>
            <a:r>
              <a:rPr sz="545" dirty="0">
                <a:solidFill>
                  <a:srgbClr val="001F5F"/>
                </a:solidFill>
                <a:latin typeface="Arial"/>
                <a:cs typeface="Arial"/>
              </a:rPr>
              <a:t>a</a:t>
            </a:r>
            <a:r>
              <a:rPr sz="545" spc="3" dirty="0">
                <a:solidFill>
                  <a:srgbClr val="001F5F"/>
                </a:solidFill>
                <a:latin typeface="Arial"/>
                <a:cs typeface="Arial"/>
              </a:rPr>
              <a:t> </a:t>
            </a:r>
            <a:r>
              <a:rPr sz="545" spc="-3" dirty="0">
                <a:solidFill>
                  <a:srgbClr val="001F5F"/>
                </a:solidFill>
                <a:latin typeface="Arial"/>
                <a:cs typeface="Arial"/>
              </a:rPr>
              <a:t>variety</a:t>
            </a:r>
            <a:r>
              <a:rPr sz="545" spc="3" dirty="0">
                <a:solidFill>
                  <a:srgbClr val="001F5F"/>
                </a:solidFill>
                <a:latin typeface="Arial"/>
                <a:cs typeface="Arial"/>
              </a:rPr>
              <a:t> </a:t>
            </a:r>
            <a:r>
              <a:rPr sz="545" spc="-3" dirty="0">
                <a:solidFill>
                  <a:srgbClr val="001F5F"/>
                </a:solidFill>
                <a:latin typeface="Arial"/>
                <a:cs typeface="Arial"/>
              </a:rPr>
              <a:t>of</a:t>
            </a:r>
            <a:r>
              <a:rPr sz="545" spc="24" dirty="0">
                <a:solidFill>
                  <a:srgbClr val="001F5F"/>
                </a:solidFill>
                <a:latin typeface="Arial"/>
                <a:cs typeface="Arial"/>
              </a:rPr>
              <a:t> </a:t>
            </a:r>
            <a:r>
              <a:rPr sz="545" b="1" spc="-3" dirty="0">
                <a:solidFill>
                  <a:srgbClr val="001F5F"/>
                </a:solidFill>
                <a:latin typeface="Arial"/>
                <a:cs typeface="Arial"/>
              </a:rPr>
              <a:t>ventilator</a:t>
            </a:r>
            <a:r>
              <a:rPr sz="545" b="1" spc="3" dirty="0">
                <a:solidFill>
                  <a:srgbClr val="001F5F"/>
                </a:solidFill>
                <a:latin typeface="Arial"/>
                <a:cs typeface="Arial"/>
              </a:rPr>
              <a:t> </a:t>
            </a:r>
            <a:r>
              <a:rPr sz="545" spc="-3" dirty="0">
                <a:solidFill>
                  <a:srgbClr val="001F5F"/>
                </a:solidFill>
                <a:latin typeface="Arial"/>
                <a:cs typeface="Arial"/>
              </a:rPr>
              <a:t>modes,</a:t>
            </a:r>
            <a:r>
              <a:rPr sz="545" spc="14" dirty="0">
                <a:solidFill>
                  <a:srgbClr val="001F5F"/>
                </a:solidFill>
                <a:latin typeface="Arial"/>
                <a:cs typeface="Arial"/>
              </a:rPr>
              <a:t> </a:t>
            </a:r>
            <a:r>
              <a:rPr sz="545" spc="-3" dirty="0">
                <a:solidFill>
                  <a:srgbClr val="001F5F"/>
                </a:solidFill>
                <a:latin typeface="Arial"/>
                <a:cs typeface="Arial"/>
              </a:rPr>
              <a:t>periods</a:t>
            </a:r>
            <a:r>
              <a:rPr sz="545" spc="17" dirty="0">
                <a:solidFill>
                  <a:srgbClr val="001F5F"/>
                </a:solidFill>
                <a:latin typeface="Arial"/>
                <a:cs typeface="Arial"/>
              </a:rPr>
              <a:t> </a:t>
            </a:r>
            <a:r>
              <a:rPr sz="545" spc="-3" dirty="0">
                <a:solidFill>
                  <a:srgbClr val="001F5F"/>
                </a:solidFill>
                <a:latin typeface="Arial"/>
                <a:cs typeface="Arial"/>
              </a:rPr>
              <a:t>of</a:t>
            </a:r>
            <a:r>
              <a:rPr sz="545" spc="3" dirty="0">
                <a:solidFill>
                  <a:srgbClr val="001F5F"/>
                </a:solidFill>
                <a:latin typeface="Arial"/>
                <a:cs typeface="Arial"/>
              </a:rPr>
              <a:t> </a:t>
            </a:r>
            <a:r>
              <a:rPr sz="545" spc="-3" dirty="0">
                <a:solidFill>
                  <a:srgbClr val="001F5F"/>
                </a:solidFill>
                <a:latin typeface="Arial"/>
                <a:cs typeface="Arial"/>
              </a:rPr>
              <a:t>total </a:t>
            </a:r>
            <a:r>
              <a:rPr sz="545" dirty="0">
                <a:solidFill>
                  <a:srgbClr val="001F5F"/>
                </a:solidFill>
                <a:latin typeface="Arial"/>
                <a:cs typeface="Arial"/>
              </a:rPr>
              <a:t> </a:t>
            </a:r>
            <a:r>
              <a:rPr sz="545" spc="-3" dirty="0">
                <a:solidFill>
                  <a:srgbClr val="001F5F"/>
                </a:solidFill>
                <a:latin typeface="Arial"/>
                <a:cs typeface="Arial"/>
              </a:rPr>
              <a:t>spontaneous</a:t>
            </a:r>
            <a:r>
              <a:rPr sz="545" spc="3" dirty="0">
                <a:solidFill>
                  <a:srgbClr val="001F5F"/>
                </a:solidFill>
                <a:latin typeface="Arial"/>
                <a:cs typeface="Arial"/>
              </a:rPr>
              <a:t> </a:t>
            </a:r>
            <a:r>
              <a:rPr sz="545" b="1" spc="-3" dirty="0">
                <a:solidFill>
                  <a:srgbClr val="001F5F"/>
                </a:solidFill>
                <a:latin typeface="Arial"/>
                <a:cs typeface="Arial"/>
              </a:rPr>
              <a:t>ventilation</a:t>
            </a:r>
            <a:r>
              <a:rPr sz="545" spc="-3" dirty="0">
                <a:solidFill>
                  <a:srgbClr val="001F5F"/>
                </a:solidFill>
                <a:latin typeface="Arial"/>
                <a:cs typeface="Arial"/>
              </a:rPr>
              <a:t>,</a:t>
            </a:r>
            <a:r>
              <a:rPr sz="545" spc="3" dirty="0">
                <a:solidFill>
                  <a:srgbClr val="001F5F"/>
                </a:solidFill>
                <a:latin typeface="Arial"/>
                <a:cs typeface="Arial"/>
              </a:rPr>
              <a:t> </a:t>
            </a:r>
            <a:r>
              <a:rPr sz="545" spc="-3" dirty="0">
                <a:solidFill>
                  <a:srgbClr val="001F5F"/>
                </a:solidFill>
                <a:latin typeface="Arial"/>
                <a:cs typeface="Arial"/>
              </a:rPr>
              <a:t>and</a:t>
            </a:r>
            <a:r>
              <a:rPr sz="545" dirty="0">
                <a:solidFill>
                  <a:srgbClr val="001F5F"/>
                </a:solidFill>
                <a:latin typeface="Arial"/>
                <a:cs typeface="Arial"/>
              </a:rPr>
              <a:t> </a:t>
            </a:r>
            <a:r>
              <a:rPr sz="545" spc="-3" dirty="0">
                <a:solidFill>
                  <a:srgbClr val="001F5F"/>
                </a:solidFill>
                <a:latin typeface="Arial"/>
                <a:cs typeface="Arial"/>
              </a:rPr>
              <a:t>appropriate</a:t>
            </a:r>
            <a:r>
              <a:rPr sz="545" dirty="0">
                <a:solidFill>
                  <a:srgbClr val="001F5F"/>
                </a:solidFill>
                <a:latin typeface="Arial"/>
                <a:cs typeface="Arial"/>
              </a:rPr>
              <a:t> </a:t>
            </a:r>
            <a:r>
              <a:rPr sz="545" spc="-3" dirty="0">
                <a:solidFill>
                  <a:srgbClr val="001F5F"/>
                </a:solidFill>
                <a:latin typeface="Arial"/>
                <a:cs typeface="Arial"/>
              </a:rPr>
              <a:t>rest periods</a:t>
            </a:r>
            <a:endParaRPr sz="545" dirty="0">
              <a:latin typeface="Arial"/>
              <a:cs typeface="Arial"/>
            </a:endParaRPr>
          </a:p>
          <a:p>
            <a:pPr>
              <a:spcBef>
                <a:spcPts val="3"/>
              </a:spcBef>
            </a:pPr>
            <a:endParaRPr sz="477" dirty="0">
              <a:latin typeface="Arial"/>
              <a:cs typeface="Arial"/>
            </a:endParaRPr>
          </a:p>
        </p:txBody>
      </p:sp>
      <p:grpSp>
        <p:nvGrpSpPr>
          <p:cNvPr id="20" name="object 20"/>
          <p:cNvGrpSpPr/>
          <p:nvPr/>
        </p:nvGrpSpPr>
        <p:grpSpPr>
          <a:xfrm>
            <a:off x="3703926" y="3707823"/>
            <a:ext cx="3119438" cy="1981200"/>
            <a:chOff x="2613025" y="5438140"/>
            <a:chExt cx="4575175" cy="2905760"/>
          </a:xfrm>
        </p:grpSpPr>
        <p:sp>
          <p:nvSpPr>
            <p:cNvPr id="21" name="object 21"/>
            <p:cNvSpPr/>
            <p:nvPr/>
          </p:nvSpPr>
          <p:spPr>
            <a:xfrm>
              <a:off x="2619375" y="5444490"/>
              <a:ext cx="4562475" cy="2893060"/>
            </a:xfrm>
            <a:custGeom>
              <a:avLst/>
              <a:gdLst/>
              <a:ahLst/>
              <a:cxnLst/>
              <a:rect l="l" t="t" r="r" b="b"/>
              <a:pathLst>
                <a:path w="4562475" h="2893059">
                  <a:moveTo>
                    <a:pt x="4080255" y="0"/>
                  </a:moveTo>
                  <a:lnTo>
                    <a:pt x="482219" y="0"/>
                  </a:lnTo>
                  <a:lnTo>
                    <a:pt x="432915" y="2489"/>
                  </a:lnTo>
                  <a:lnTo>
                    <a:pt x="385035" y="9797"/>
                  </a:lnTo>
                  <a:lnTo>
                    <a:pt x="338823" y="21679"/>
                  </a:lnTo>
                  <a:lnTo>
                    <a:pt x="294518" y="37895"/>
                  </a:lnTo>
                  <a:lnTo>
                    <a:pt x="252366" y="58201"/>
                  </a:lnTo>
                  <a:lnTo>
                    <a:pt x="212607" y="82356"/>
                  </a:lnTo>
                  <a:lnTo>
                    <a:pt x="175484" y="110116"/>
                  </a:lnTo>
                  <a:lnTo>
                    <a:pt x="141239" y="141239"/>
                  </a:lnTo>
                  <a:lnTo>
                    <a:pt x="110116" y="175484"/>
                  </a:lnTo>
                  <a:lnTo>
                    <a:pt x="82356" y="212607"/>
                  </a:lnTo>
                  <a:lnTo>
                    <a:pt x="58201" y="252366"/>
                  </a:lnTo>
                  <a:lnTo>
                    <a:pt x="37895" y="294518"/>
                  </a:lnTo>
                  <a:lnTo>
                    <a:pt x="21679" y="338823"/>
                  </a:lnTo>
                  <a:lnTo>
                    <a:pt x="9797" y="385035"/>
                  </a:lnTo>
                  <a:lnTo>
                    <a:pt x="2489" y="432915"/>
                  </a:lnTo>
                  <a:lnTo>
                    <a:pt x="0" y="482219"/>
                  </a:lnTo>
                  <a:lnTo>
                    <a:pt x="0" y="2410841"/>
                  </a:lnTo>
                  <a:lnTo>
                    <a:pt x="2489" y="2460144"/>
                  </a:lnTo>
                  <a:lnTo>
                    <a:pt x="9797" y="2508024"/>
                  </a:lnTo>
                  <a:lnTo>
                    <a:pt x="21679" y="2554236"/>
                  </a:lnTo>
                  <a:lnTo>
                    <a:pt x="37895" y="2598541"/>
                  </a:lnTo>
                  <a:lnTo>
                    <a:pt x="58201" y="2640693"/>
                  </a:lnTo>
                  <a:lnTo>
                    <a:pt x="82356" y="2680452"/>
                  </a:lnTo>
                  <a:lnTo>
                    <a:pt x="110116" y="2717575"/>
                  </a:lnTo>
                  <a:lnTo>
                    <a:pt x="141239" y="2751820"/>
                  </a:lnTo>
                  <a:lnTo>
                    <a:pt x="175484" y="2782943"/>
                  </a:lnTo>
                  <a:lnTo>
                    <a:pt x="212607" y="2810703"/>
                  </a:lnTo>
                  <a:lnTo>
                    <a:pt x="252366" y="2834858"/>
                  </a:lnTo>
                  <a:lnTo>
                    <a:pt x="294518" y="2855164"/>
                  </a:lnTo>
                  <a:lnTo>
                    <a:pt x="338823" y="2871380"/>
                  </a:lnTo>
                  <a:lnTo>
                    <a:pt x="385035" y="2883262"/>
                  </a:lnTo>
                  <a:lnTo>
                    <a:pt x="432915" y="2890570"/>
                  </a:lnTo>
                  <a:lnTo>
                    <a:pt x="482219" y="2893060"/>
                  </a:lnTo>
                  <a:lnTo>
                    <a:pt x="4080255" y="2893060"/>
                  </a:lnTo>
                  <a:lnTo>
                    <a:pt x="4129559" y="2890570"/>
                  </a:lnTo>
                  <a:lnTo>
                    <a:pt x="4177439" y="2883262"/>
                  </a:lnTo>
                  <a:lnTo>
                    <a:pt x="4223651" y="2871380"/>
                  </a:lnTo>
                  <a:lnTo>
                    <a:pt x="4267956" y="2855164"/>
                  </a:lnTo>
                  <a:lnTo>
                    <a:pt x="4310108" y="2834858"/>
                  </a:lnTo>
                  <a:lnTo>
                    <a:pt x="4349867" y="2810703"/>
                  </a:lnTo>
                  <a:lnTo>
                    <a:pt x="4386990" y="2782943"/>
                  </a:lnTo>
                  <a:lnTo>
                    <a:pt x="4421235" y="2751820"/>
                  </a:lnTo>
                  <a:lnTo>
                    <a:pt x="4452358" y="2717575"/>
                  </a:lnTo>
                  <a:lnTo>
                    <a:pt x="4480118" y="2680452"/>
                  </a:lnTo>
                  <a:lnTo>
                    <a:pt x="4504273" y="2640693"/>
                  </a:lnTo>
                  <a:lnTo>
                    <a:pt x="4524579" y="2598541"/>
                  </a:lnTo>
                  <a:lnTo>
                    <a:pt x="4540795" y="2554236"/>
                  </a:lnTo>
                  <a:lnTo>
                    <a:pt x="4552677" y="2508024"/>
                  </a:lnTo>
                  <a:lnTo>
                    <a:pt x="4559985" y="2460144"/>
                  </a:lnTo>
                  <a:lnTo>
                    <a:pt x="4562475" y="2410841"/>
                  </a:lnTo>
                  <a:lnTo>
                    <a:pt x="4562475" y="482219"/>
                  </a:lnTo>
                  <a:lnTo>
                    <a:pt x="4559985" y="432915"/>
                  </a:lnTo>
                  <a:lnTo>
                    <a:pt x="4552677" y="385035"/>
                  </a:lnTo>
                  <a:lnTo>
                    <a:pt x="4540795" y="338823"/>
                  </a:lnTo>
                  <a:lnTo>
                    <a:pt x="4524579" y="294518"/>
                  </a:lnTo>
                  <a:lnTo>
                    <a:pt x="4504273" y="252366"/>
                  </a:lnTo>
                  <a:lnTo>
                    <a:pt x="4480118" y="212607"/>
                  </a:lnTo>
                  <a:lnTo>
                    <a:pt x="4452358" y="175484"/>
                  </a:lnTo>
                  <a:lnTo>
                    <a:pt x="4421235" y="141239"/>
                  </a:lnTo>
                  <a:lnTo>
                    <a:pt x="4386990" y="110116"/>
                  </a:lnTo>
                  <a:lnTo>
                    <a:pt x="4349867" y="82356"/>
                  </a:lnTo>
                  <a:lnTo>
                    <a:pt x="4310108" y="58201"/>
                  </a:lnTo>
                  <a:lnTo>
                    <a:pt x="4267956" y="37895"/>
                  </a:lnTo>
                  <a:lnTo>
                    <a:pt x="4223651" y="21679"/>
                  </a:lnTo>
                  <a:lnTo>
                    <a:pt x="4177439" y="9797"/>
                  </a:lnTo>
                  <a:lnTo>
                    <a:pt x="4129559" y="2489"/>
                  </a:lnTo>
                  <a:lnTo>
                    <a:pt x="4080255" y="0"/>
                  </a:lnTo>
                  <a:close/>
                </a:path>
              </a:pathLst>
            </a:custGeom>
            <a:solidFill>
              <a:srgbClr val="E26C09"/>
            </a:solidFill>
          </p:spPr>
          <p:txBody>
            <a:bodyPr wrap="square" lIns="0" tIns="0" rIns="0" bIns="0" rtlCol="0"/>
            <a:lstStyle/>
            <a:p>
              <a:endParaRPr/>
            </a:p>
          </p:txBody>
        </p:sp>
        <p:sp>
          <p:nvSpPr>
            <p:cNvPr id="22" name="object 22"/>
            <p:cNvSpPr/>
            <p:nvPr/>
          </p:nvSpPr>
          <p:spPr>
            <a:xfrm>
              <a:off x="2619375" y="5444490"/>
              <a:ext cx="4562475" cy="2893060"/>
            </a:xfrm>
            <a:custGeom>
              <a:avLst/>
              <a:gdLst/>
              <a:ahLst/>
              <a:cxnLst/>
              <a:rect l="l" t="t" r="r" b="b"/>
              <a:pathLst>
                <a:path w="4562475" h="2893059">
                  <a:moveTo>
                    <a:pt x="482219" y="0"/>
                  </a:moveTo>
                  <a:lnTo>
                    <a:pt x="432915" y="2489"/>
                  </a:lnTo>
                  <a:lnTo>
                    <a:pt x="385035" y="9797"/>
                  </a:lnTo>
                  <a:lnTo>
                    <a:pt x="338823" y="21679"/>
                  </a:lnTo>
                  <a:lnTo>
                    <a:pt x="294518" y="37895"/>
                  </a:lnTo>
                  <a:lnTo>
                    <a:pt x="252366" y="58201"/>
                  </a:lnTo>
                  <a:lnTo>
                    <a:pt x="212607" y="82356"/>
                  </a:lnTo>
                  <a:lnTo>
                    <a:pt x="175484" y="110116"/>
                  </a:lnTo>
                  <a:lnTo>
                    <a:pt x="141239" y="141239"/>
                  </a:lnTo>
                  <a:lnTo>
                    <a:pt x="110116" y="175484"/>
                  </a:lnTo>
                  <a:lnTo>
                    <a:pt x="82356" y="212607"/>
                  </a:lnTo>
                  <a:lnTo>
                    <a:pt x="58201" y="252366"/>
                  </a:lnTo>
                  <a:lnTo>
                    <a:pt x="37895" y="294518"/>
                  </a:lnTo>
                  <a:lnTo>
                    <a:pt x="21679" y="338823"/>
                  </a:lnTo>
                  <a:lnTo>
                    <a:pt x="9797" y="385035"/>
                  </a:lnTo>
                  <a:lnTo>
                    <a:pt x="2489" y="432915"/>
                  </a:lnTo>
                  <a:lnTo>
                    <a:pt x="0" y="482219"/>
                  </a:lnTo>
                  <a:lnTo>
                    <a:pt x="0" y="2410841"/>
                  </a:lnTo>
                  <a:lnTo>
                    <a:pt x="2489" y="2460144"/>
                  </a:lnTo>
                  <a:lnTo>
                    <a:pt x="9797" y="2508024"/>
                  </a:lnTo>
                  <a:lnTo>
                    <a:pt x="21679" y="2554236"/>
                  </a:lnTo>
                  <a:lnTo>
                    <a:pt x="37895" y="2598541"/>
                  </a:lnTo>
                  <a:lnTo>
                    <a:pt x="58201" y="2640693"/>
                  </a:lnTo>
                  <a:lnTo>
                    <a:pt x="82356" y="2680452"/>
                  </a:lnTo>
                  <a:lnTo>
                    <a:pt x="110116" y="2717575"/>
                  </a:lnTo>
                  <a:lnTo>
                    <a:pt x="141239" y="2751820"/>
                  </a:lnTo>
                  <a:lnTo>
                    <a:pt x="175484" y="2782943"/>
                  </a:lnTo>
                  <a:lnTo>
                    <a:pt x="212607" y="2810703"/>
                  </a:lnTo>
                  <a:lnTo>
                    <a:pt x="252366" y="2834858"/>
                  </a:lnTo>
                  <a:lnTo>
                    <a:pt x="294518" y="2855164"/>
                  </a:lnTo>
                  <a:lnTo>
                    <a:pt x="338823" y="2871380"/>
                  </a:lnTo>
                  <a:lnTo>
                    <a:pt x="385035" y="2883262"/>
                  </a:lnTo>
                  <a:lnTo>
                    <a:pt x="432915" y="2890570"/>
                  </a:lnTo>
                  <a:lnTo>
                    <a:pt x="482219" y="2893060"/>
                  </a:lnTo>
                  <a:lnTo>
                    <a:pt x="4080255" y="2893060"/>
                  </a:lnTo>
                  <a:lnTo>
                    <a:pt x="4129559" y="2890570"/>
                  </a:lnTo>
                  <a:lnTo>
                    <a:pt x="4177439" y="2883262"/>
                  </a:lnTo>
                  <a:lnTo>
                    <a:pt x="4223651" y="2871380"/>
                  </a:lnTo>
                  <a:lnTo>
                    <a:pt x="4267956" y="2855164"/>
                  </a:lnTo>
                  <a:lnTo>
                    <a:pt x="4310108" y="2834858"/>
                  </a:lnTo>
                  <a:lnTo>
                    <a:pt x="4349867" y="2810703"/>
                  </a:lnTo>
                  <a:lnTo>
                    <a:pt x="4386990" y="2782943"/>
                  </a:lnTo>
                  <a:lnTo>
                    <a:pt x="4421235" y="2751820"/>
                  </a:lnTo>
                  <a:lnTo>
                    <a:pt x="4452358" y="2717575"/>
                  </a:lnTo>
                  <a:lnTo>
                    <a:pt x="4480118" y="2680452"/>
                  </a:lnTo>
                  <a:lnTo>
                    <a:pt x="4504273" y="2640693"/>
                  </a:lnTo>
                  <a:lnTo>
                    <a:pt x="4524579" y="2598541"/>
                  </a:lnTo>
                  <a:lnTo>
                    <a:pt x="4540795" y="2554236"/>
                  </a:lnTo>
                  <a:lnTo>
                    <a:pt x="4552677" y="2508024"/>
                  </a:lnTo>
                  <a:lnTo>
                    <a:pt x="4559985" y="2460144"/>
                  </a:lnTo>
                  <a:lnTo>
                    <a:pt x="4562475" y="2410841"/>
                  </a:lnTo>
                  <a:lnTo>
                    <a:pt x="4562475" y="482219"/>
                  </a:lnTo>
                  <a:lnTo>
                    <a:pt x="4559985" y="432915"/>
                  </a:lnTo>
                  <a:lnTo>
                    <a:pt x="4552677" y="385035"/>
                  </a:lnTo>
                  <a:lnTo>
                    <a:pt x="4540795" y="338823"/>
                  </a:lnTo>
                  <a:lnTo>
                    <a:pt x="4524579" y="294518"/>
                  </a:lnTo>
                  <a:lnTo>
                    <a:pt x="4504273" y="252366"/>
                  </a:lnTo>
                  <a:lnTo>
                    <a:pt x="4480118" y="212607"/>
                  </a:lnTo>
                  <a:lnTo>
                    <a:pt x="4452358" y="175484"/>
                  </a:lnTo>
                  <a:lnTo>
                    <a:pt x="4421235" y="141239"/>
                  </a:lnTo>
                  <a:lnTo>
                    <a:pt x="4386990" y="110116"/>
                  </a:lnTo>
                  <a:lnTo>
                    <a:pt x="4349867" y="82356"/>
                  </a:lnTo>
                  <a:lnTo>
                    <a:pt x="4310108" y="58201"/>
                  </a:lnTo>
                  <a:lnTo>
                    <a:pt x="4267956" y="37895"/>
                  </a:lnTo>
                  <a:lnTo>
                    <a:pt x="4223651" y="21679"/>
                  </a:lnTo>
                  <a:lnTo>
                    <a:pt x="4177439" y="9797"/>
                  </a:lnTo>
                  <a:lnTo>
                    <a:pt x="4129559" y="2489"/>
                  </a:lnTo>
                  <a:lnTo>
                    <a:pt x="4080255" y="0"/>
                  </a:lnTo>
                  <a:lnTo>
                    <a:pt x="482219" y="0"/>
                  </a:lnTo>
                  <a:close/>
                </a:path>
              </a:pathLst>
            </a:custGeom>
            <a:ln w="12700">
              <a:solidFill>
                <a:srgbClr val="808080"/>
              </a:solidFill>
            </a:ln>
          </p:spPr>
          <p:txBody>
            <a:bodyPr wrap="square" lIns="0" tIns="0" rIns="0" bIns="0" rtlCol="0"/>
            <a:lstStyle/>
            <a:p>
              <a:endParaRPr/>
            </a:p>
          </p:txBody>
        </p:sp>
      </p:grpSp>
      <p:sp>
        <p:nvSpPr>
          <p:cNvPr id="23" name="object 23"/>
          <p:cNvSpPr txBox="1"/>
          <p:nvPr/>
        </p:nvSpPr>
        <p:spPr>
          <a:xfrm>
            <a:off x="3859270" y="3788501"/>
            <a:ext cx="2775672" cy="510659"/>
          </a:xfrm>
          <a:prstGeom prst="rect">
            <a:avLst/>
          </a:prstGeom>
        </p:spPr>
        <p:txBody>
          <a:bodyPr vert="horz" wrap="square" lIns="0" tIns="45027" rIns="0" bIns="0" rtlCol="0">
            <a:spAutoFit/>
          </a:bodyPr>
          <a:lstStyle/>
          <a:p>
            <a:pPr marL="8659">
              <a:spcBef>
                <a:spcPts val="355"/>
              </a:spcBef>
            </a:pPr>
            <a:r>
              <a:rPr sz="1091" b="1" spc="-3" dirty="0">
                <a:latin typeface="Calibri"/>
                <a:cs typeface="Calibri"/>
              </a:rPr>
              <a:t>C:</a:t>
            </a:r>
            <a:r>
              <a:rPr sz="1091" b="1" spc="-20" dirty="0">
                <a:latin typeface="Calibri"/>
                <a:cs typeface="Calibri"/>
              </a:rPr>
              <a:t> </a:t>
            </a:r>
            <a:r>
              <a:rPr sz="1091" b="1" spc="-3" dirty="0">
                <a:latin typeface="Calibri"/>
                <a:cs typeface="Calibri"/>
              </a:rPr>
              <a:t>SIMV/PS</a:t>
            </a:r>
            <a:r>
              <a:rPr sz="1091" b="1" spc="-17" dirty="0">
                <a:latin typeface="Calibri"/>
                <a:cs typeface="Calibri"/>
              </a:rPr>
              <a:t> </a:t>
            </a:r>
            <a:r>
              <a:rPr sz="1091" b="1" spc="-3" dirty="0">
                <a:latin typeface="Calibri"/>
                <a:cs typeface="Calibri"/>
              </a:rPr>
              <a:t>TRIALS</a:t>
            </a:r>
            <a:endParaRPr sz="1091">
              <a:latin typeface="Calibri"/>
              <a:cs typeface="Calibri"/>
            </a:endParaRPr>
          </a:p>
          <a:p>
            <a:pPr marL="8659">
              <a:spcBef>
                <a:spcPts val="201"/>
              </a:spcBef>
            </a:pPr>
            <a:r>
              <a:rPr sz="750" b="1" i="1" spc="-3" dirty="0">
                <a:latin typeface="Calibri"/>
                <a:cs typeface="Calibri"/>
              </a:rPr>
              <a:t>Reduction</a:t>
            </a:r>
            <a:r>
              <a:rPr sz="750" b="1" i="1" dirty="0">
                <a:latin typeface="Calibri"/>
                <a:cs typeface="Calibri"/>
              </a:rPr>
              <a:t> of </a:t>
            </a:r>
            <a:r>
              <a:rPr sz="750" b="1" i="1" spc="-3" dirty="0">
                <a:latin typeface="Calibri"/>
                <a:cs typeface="Calibri"/>
              </a:rPr>
              <a:t>ventilator</a:t>
            </a:r>
            <a:r>
              <a:rPr sz="750" b="1" i="1" dirty="0">
                <a:latin typeface="Calibri"/>
                <a:cs typeface="Calibri"/>
              </a:rPr>
              <a:t> </a:t>
            </a:r>
            <a:r>
              <a:rPr sz="750" b="1" i="1" spc="-3" dirty="0">
                <a:latin typeface="Calibri"/>
                <a:cs typeface="Calibri"/>
              </a:rPr>
              <a:t>support:</a:t>
            </a:r>
            <a:r>
              <a:rPr sz="750" b="1" i="1" dirty="0">
                <a:latin typeface="Calibri"/>
                <a:cs typeface="Calibri"/>
              </a:rPr>
              <a:t> </a:t>
            </a:r>
            <a:r>
              <a:rPr sz="750" b="1" i="1" spc="-3" dirty="0">
                <a:latin typeface="Calibri"/>
                <a:cs typeface="Calibri"/>
              </a:rPr>
              <a:t>up</a:t>
            </a:r>
            <a:r>
              <a:rPr sz="750" b="1" i="1" dirty="0">
                <a:latin typeface="Calibri"/>
                <a:cs typeface="Calibri"/>
              </a:rPr>
              <a:t> to 3</a:t>
            </a:r>
            <a:r>
              <a:rPr sz="750" b="1" i="1" spc="10" dirty="0">
                <a:latin typeface="Calibri"/>
                <a:cs typeface="Calibri"/>
              </a:rPr>
              <a:t> </a:t>
            </a:r>
            <a:r>
              <a:rPr sz="750" b="1" i="1" spc="-3" dirty="0">
                <a:latin typeface="Calibri"/>
                <a:cs typeface="Calibri"/>
              </a:rPr>
              <a:t>steps</a:t>
            </a:r>
            <a:r>
              <a:rPr sz="750" b="1" i="1" spc="-7" dirty="0">
                <a:latin typeface="Calibri"/>
                <a:cs typeface="Calibri"/>
              </a:rPr>
              <a:t> </a:t>
            </a:r>
            <a:r>
              <a:rPr sz="750" b="1" i="1" dirty="0">
                <a:latin typeface="Calibri"/>
                <a:cs typeface="Calibri"/>
              </a:rPr>
              <a:t>per</a:t>
            </a:r>
            <a:r>
              <a:rPr sz="750" b="1" i="1" spc="-3" dirty="0">
                <a:latin typeface="Calibri"/>
                <a:cs typeface="Calibri"/>
              </a:rPr>
              <a:t> day</a:t>
            </a:r>
            <a:r>
              <a:rPr sz="750" b="1" i="1" spc="3" dirty="0">
                <a:latin typeface="Calibri"/>
                <a:cs typeface="Calibri"/>
              </a:rPr>
              <a:t> </a:t>
            </a:r>
            <a:r>
              <a:rPr sz="750" b="1" i="1" dirty="0">
                <a:latin typeface="Calibri"/>
                <a:cs typeface="Calibri"/>
              </a:rPr>
              <a:t>at</a:t>
            </a:r>
            <a:r>
              <a:rPr sz="750" b="1" i="1" spc="3" dirty="0">
                <a:latin typeface="Calibri"/>
                <a:cs typeface="Calibri"/>
              </a:rPr>
              <a:t> </a:t>
            </a:r>
            <a:r>
              <a:rPr sz="750" b="1" i="1" spc="-3" dirty="0">
                <a:latin typeface="Calibri"/>
                <a:cs typeface="Calibri"/>
              </a:rPr>
              <a:t>Q3h intervals</a:t>
            </a:r>
            <a:endParaRPr sz="750">
              <a:latin typeface="Calibri"/>
              <a:cs typeface="Calibri"/>
            </a:endParaRPr>
          </a:p>
          <a:p>
            <a:pPr marL="675391">
              <a:spcBef>
                <a:spcPts val="436"/>
              </a:spcBef>
            </a:pPr>
            <a:r>
              <a:rPr sz="682" b="1" i="1" spc="-3" dirty="0">
                <a:latin typeface="Calibri"/>
                <a:cs typeface="Calibri"/>
              </a:rPr>
              <a:t>Reduction</a:t>
            </a:r>
            <a:r>
              <a:rPr sz="682" b="1" i="1" spc="-14" dirty="0">
                <a:latin typeface="Calibri"/>
                <a:cs typeface="Calibri"/>
              </a:rPr>
              <a:t> </a:t>
            </a:r>
            <a:r>
              <a:rPr sz="682" b="1" i="1" spc="-3" dirty="0">
                <a:latin typeface="Calibri"/>
                <a:cs typeface="Calibri"/>
              </a:rPr>
              <a:t>of</a:t>
            </a:r>
            <a:r>
              <a:rPr sz="682" b="1" i="1" spc="-17" dirty="0">
                <a:latin typeface="Calibri"/>
                <a:cs typeface="Calibri"/>
              </a:rPr>
              <a:t> </a:t>
            </a:r>
            <a:r>
              <a:rPr sz="682" b="1" i="1" spc="-3" dirty="0">
                <a:latin typeface="Calibri"/>
                <a:cs typeface="Calibri"/>
              </a:rPr>
              <a:t>SIMV:</a:t>
            </a:r>
            <a:endParaRPr sz="682">
              <a:latin typeface="Calibri"/>
              <a:cs typeface="Calibri"/>
            </a:endParaRPr>
          </a:p>
        </p:txBody>
      </p:sp>
      <p:sp>
        <p:nvSpPr>
          <p:cNvPr id="24" name="object 24"/>
          <p:cNvSpPr txBox="1"/>
          <p:nvPr/>
        </p:nvSpPr>
        <p:spPr>
          <a:xfrm>
            <a:off x="5145837" y="4292744"/>
            <a:ext cx="633413" cy="218236"/>
          </a:xfrm>
          <a:prstGeom prst="rect">
            <a:avLst/>
          </a:prstGeom>
        </p:spPr>
        <p:txBody>
          <a:bodyPr vert="horz" wrap="square" lIns="0" tIns="8226" rIns="0" bIns="0" rtlCol="0">
            <a:spAutoFit/>
          </a:bodyPr>
          <a:lstStyle/>
          <a:p>
            <a:pPr marL="8659">
              <a:spcBef>
                <a:spcPts val="65"/>
              </a:spcBef>
            </a:pPr>
            <a:r>
              <a:rPr sz="682" spc="-3" dirty="0">
                <a:latin typeface="Calibri"/>
                <a:cs typeface="Calibri"/>
              </a:rPr>
              <a:t>2.</a:t>
            </a:r>
            <a:r>
              <a:rPr sz="682" spc="136" dirty="0">
                <a:latin typeface="Calibri"/>
                <a:cs typeface="Calibri"/>
              </a:rPr>
              <a:t> </a:t>
            </a:r>
            <a:r>
              <a:rPr sz="682" spc="-7" dirty="0">
                <a:latin typeface="Calibri"/>
                <a:cs typeface="Calibri"/>
              </a:rPr>
              <a:t>SIMV</a:t>
            </a:r>
            <a:r>
              <a:rPr sz="682" spc="-10" dirty="0">
                <a:latin typeface="Calibri"/>
                <a:cs typeface="Calibri"/>
              </a:rPr>
              <a:t> </a:t>
            </a:r>
            <a:r>
              <a:rPr sz="682" spc="-3" dirty="0">
                <a:latin typeface="Calibri"/>
                <a:cs typeface="Calibri"/>
              </a:rPr>
              <a:t>8</a:t>
            </a:r>
            <a:r>
              <a:rPr sz="682" spc="-7"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10" dirty="0">
                <a:latin typeface="Calibri"/>
                <a:cs typeface="Calibri"/>
              </a:rPr>
              <a:t> </a:t>
            </a:r>
            <a:r>
              <a:rPr sz="682" spc="-3" dirty="0">
                <a:latin typeface="Calibri"/>
                <a:cs typeface="Calibri"/>
              </a:rPr>
              <a:t>20</a:t>
            </a:r>
            <a:endParaRPr sz="682">
              <a:latin typeface="Calibri"/>
              <a:cs typeface="Calibri"/>
            </a:endParaRPr>
          </a:p>
          <a:p>
            <a:pPr marL="8659">
              <a:spcBef>
                <a:spcPts val="17"/>
              </a:spcBef>
            </a:pPr>
            <a:r>
              <a:rPr sz="682" spc="-3" dirty="0">
                <a:latin typeface="Calibri"/>
                <a:cs typeface="Calibri"/>
              </a:rPr>
              <a:t>4.</a:t>
            </a:r>
            <a:r>
              <a:rPr sz="682" spc="136" dirty="0">
                <a:latin typeface="Calibri"/>
                <a:cs typeface="Calibri"/>
              </a:rPr>
              <a:t> </a:t>
            </a:r>
            <a:r>
              <a:rPr sz="682" spc="-7" dirty="0">
                <a:latin typeface="Calibri"/>
                <a:cs typeface="Calibri"/>
              </a:rPr>
              <a:t>SIMV</a:t>
            </a:r>
            <a:r>
              <a:rPr sz="682" spc="-10" dirty="0">
                <a:latin typeface="Calibri"/>
                <a:cs typeface="Calibri"/>
              </a:rPr>
              <a:t> </a:t>
            </a:r>
            <a:r>
              <a:rPr sz="682" spc="-3" dirty="0">
                <a:latin typeface="Calibri"/>
                <a:cs typeface="Calibri"/>
              </a:rPr>
              <a:t>4</a:t>
            </a:r>
            <a:r>
              <a:rPr sz="682" spc="-7"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10" dirty="0">
                <a:latin typeface="Calibri"/>
                <a:cs typeface="Calibri"/>
              </a:rPr>
              <a:t> </a:t>
            </a:r>
            <a:r>
              <a:rPr sz="682" spc="-3" dirty="0">
                <a:latin typeface="Calibri"/>
                <a:cs typeface="Calibri"/>
              </a:rPr>
              <a:t>20</a:t>
            </a:r>
            <a:endParaRPr sz="682">
              <a:latin typeface="Calibri"/>
              <a:cs typeface="Calibri"/>
            </a:endParaRPr>
          </a:p>
        </p:txBody>
      </p:sp>
      <p:sp>
        <p:nvSpPr>
          <p:cNvPr id="25" name="object 25"/>
          <p:cNvSpPr txBox="1"/>
          <p:nvPr/>
        </p:nvSpPr>
        <p:spPr>
          <a:xfrm>
            <a:off x="5145837" y="4609927"/>
            <a:ext cx="633413" cy="218236"/>
          </a:xfrm>
          <a:prstGeom prst="rect">
            <a:avLst/>
          </a:prstGeom>
        </p:spPr>
        <p:txBody>
          <a:bodyPr vert="horz" wrap="square" lIns="0" tIns="8226" rIns="0" bIns="0" rtlCol="0">
            <a:spAutoFit/>
          </a:bodyPr>
          <a:lstStyle/>
          <a:p>
            <a:pPr marL="8659">
              <a:spcBef>
                <a:spcPts val="65"/>
              </a:spcBef>
            </a:pPr>
            <a:r>
              <a:rPr sz="682" spc="-3" dirty="0">
                <a:latin typeface="Calibri"/>
                <a:cs typeface="Calibri"/>
              </a:rPr>
              <a:t>6.</a:t>
            </a:r>
            <a:r>
              <a:rPr sz="682" spc="136" dirty="0">
                <a:latin typeface="Calibri"/>
                <a:cs typeface="Calibri"/>
              </a:rPr>
              <a:t> </a:t>
            </a:r>
            <a:r>
              <a:rPr sz="682" spc="-7" dirty="0">
                <a:latin typeface="Calibri"/>
                <a:cs typeface="Calibri"/>
              </a:rPr>
              <a:t>SIMV</a:t>
            </a:r>
            <a:r>
              <a:rPr sz="682" spc="-10" dirty="0">
                <a:latin typeface="Calibri"/>
                <a:cs typeface="Calibri"/>
              </a:rPr>
              <a:t> </a:t>
            </a:r>
            <a:r>
              <a:rPr sz="682" spc="-3" dirty="0">
                <a:latin typeface="Calibri"/>
                <a:cs typeface="Calibri"/>
              </a:rPr>
              <a:t>4</a:t>
            </a:r>
            <a:r>
              <a:rPr sz="682" spc="-7"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10" dirty="0">
                <a:latin typeface="Calibri"/>
                <a:cs typeface="Calibri"/>
              </a:rPr>
              <a:t> </a:t>
            </a:r>
            <a:r>
              <a:rPr sz="682" spc="-3" dirty="0">
                <a:latin typeface="Calibri"/>
                <a:cs typeface="Calibri"/>
              </a:rPr>
              <a:t>16</a:t>
            </a:r>
            <a:endParaRPr sz="682">
              <a:latin typeface="Calibri"/>
              <a:cs typeface="Calibri"/>
            </a:endParaRPr>
          </a:p>
          <a:p>
            <a:pPr marL="8659">
              <a:spcBef>
                <a:spcPts val="17"/>
              </a:spcBef>
            </a:pPr>
            <a:r>
              <a:rPr sz="682" spc="-3" dirty="0">
                <a:latin typeface="Calibri"/>
                <a:cs typeface="Calibri"/>
              </a:rPr>
              <a:t>8.</a:t>
            </a:r>
            <a:r>
              <a:rPr sz="682" spc="136" dirty="0">
                <a:latin typeface="Calibri"/>
                <a:cs typeface="Calibri"/>
              </a:rPr>
              <a:t> </a:t>
            </a:r>
            <a:r>
              <a:rPr sz="682" spc="-7" dirty="0">
                <a:latin typeface="Calibri"/>
                <a:cs typeface="Calibri"/>
              </a:rPr>
              <a:t>SIMV</a:t>
            </a:r>
            <a:r>
              <a:rPr sz="682" spc="-10" dirty="0">
                <a:latin typeface="Calibri"/>
                <a:cs typeface="Calibri"/>
              </a:rPr>
              <a:t> </a:t>
            </a:r>
            <a:r>
              <a:rPr sz="682" spc="-3" dirty="0">
                <a:latin typeface="Calibri"/>
                <a:cs typeface="Calibri"/>
              </a:rPr>
              <a:t>4</a:t>
            </a:r>
            <a:r>
              <a:rPr sz="682" spc="-7"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10" dirty="0">
                <a:latin typeface="Calibri"/>
                <a:cs typeface="Calibri"/>
              </a:rPr>
              <a:t> </a:t>
            </a:r>
            <a:r>
              <a:rPr sz="682" spc="-3" dirty="0">
                <a:latin typeface="Calibri"/>
                <a:cs typeface="Calibri"/>
              </a:rPr>
              <a:t>12</a:t>
            </a:r>
            <a:endParaRPr sz="682">
              <a:latin typeface="Calibri"/>
              <a:cs typeface="Calibri"/>
            </a:endParaRPr>
          </a:p>
        </p:txBody>
      </p:sp>
      <p:sp>
        <p:nvSpPr>
          <p:cNvPr id="26" name="object 26"/>
          <p:cNvSpPr txBox="1"/>
          <p:nvPr/>
        </p:nvSpPr>
        <p:spPr>
          <a:xfrm>
            <a:off x="3859270" y="4292744"/>
            <a:ext cx="1297565" cy="638094"/>
          </a:xfrm>
          <a:prstGeom prst="rect">
            <a:avLst/>
          </a:prstGeom>
        </p:spPr>
        <p:txBody>
          <a:bodyPr vert="horz" wrap="square" lIns="0" tIns="8226" rIns="0" bIns="0" rtlCol="0">
            <a:spAutoFit/>
          </a:bodyPr>
          <a:lstStyle/>
          <a:p>
            <a:pPr marL="8659">
              <a:spcBef>
                <a:spcPts val="65"/>
              </a:spcBef>
            </a:pPr>
            <a:r>
              <a:rPr sz="682" spc="-3" dirty="0">
                <a:latin typeface="Calibri"/>
                <a:cs typeface="Calibri"/>
              </a:rPr>
              <a:t>1.</a:t>
            </a:r>
            <a:r>
              <a:rPr sz="682" spc="-10" dirty="0">
                <a:latin typeface="Calibri"/>
                <a:cs typeface="Calibri"/>
              </a:rPr>
              <a:t> </a:t>
            </a:r>
            <a:r>
              <a:rPr sz="682" spc="-3" dirty="0">
                <a:latin typeface="Calibri"/>
                <a:cs typeface="Calibri"/>
              </a:rPr>
              <a:t>AC</a:t>
            </a:r>
            <a:r>
              <a:rPr sz="682" spc="-7" dirty="0">
                <a:latin typeface="Calibri"/>
                <a:cs typeface="Calibri"/>
              </a:rPr>
              <a:t> </a:t>
            </a:r>
            <a:r>
              <a:rPr sz="682" spc="-3" dirty="0">
                <a:latin typeface="Calibri"/>
                <a:cs typeface="Calibri"/>
              </a:rPr>
              <a:t>to</a:t>
            </a:r>
            <a:r>
              <a:rPr sz="682" spc="-7" dirty="0">
                <a:latin typeface="Calibri"/>
                <a:cs typeface="Calibri"/>
              </a:rPr>
              <a:t> </a:t>
            </a:r>
            <a:r>
              <a:rPr sz="682" spc="-3" dirty="0">
                <a:latin typeface="Calibri"/>
                <a:cs typeface="Calibri"/>
              </a:rPr>
              <a:t>SIMV</a:t>
            </a:r>
            <a:r>
              <a:rPr sz="682" spc="-7" dirty="0">
                <a:latin typeface="Calibri"/>
                <a:cs typeface="Calibri"/>
              </a:rPr>
              <a:t> </a:t>
            </a:r>
            <a:r>
              <a:rPr sz="682" spc="-3" dirty="0">
                <a:latin typeface="Calibri"/>
                <a:cs typeface="Calibri"/>
              </a:rPr>
              <a:t>10</a:t>
            </a:r>
            <a:r>
              <a:rPr sz="682" spc="3"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7" dirty="0">
                <a:latin typeface="Calibri"/>
                <a:cs typeface="Calibri"/>
              </a:rPr>
              <a:t> </a:t>
            </a:r>
            <a:r>
              <a:rPr sz="682" spc="-3" dirty="0">
                <a:latin typeface="Calibri"/>
                <a:cs typeface="Calibri"/>
              </a:rPr>
              <a:t>20</a:t>
            </a:r>
            <a:endParaRPr sz="682">
              <a:latin typeface="Calibri"/>
              <a:cs typeface="Calibri"/>
            </a:endParaRPr>
          </a:p>
          <a:p>
            <a:pPr marL="8659">
              <a:spcBef>
                <a:spcPts val="17"/>
              </a:spcBef>
            </a:pPr>
            <a:r>
              <a:rPr sz="682" spc="-3" dirty="0">
                <a:latin typeface="Calibri"/>
                <a:cs typeface="Calibri"/>
              </a:rPr>
              <a:t>3.</a:t>
            </a:r>
            <a:r>
              <a:rPr sz="682" spc="-14" dirty="0">
                <a:latin typeface="Calibri"/>
                <a:cs typeface="Calibri"/>
              </a:rPr>
              <a:t> </a:t>
            </a:r>
            <a:r>
              <a:rPr sz="682" spc="-3" dirty="0">
                <a:latin typeface="Calibri"/>
                <a:cs typeface="Calibri"/>
              </a:rPr>
              <a:t>SIMV</a:t>
            </a:r>
            <a:r>
              <a:rPr sz="682" spc="-10" dirty="0">
                <a:latin typeface="Calibri"/>
                <a:cs typeface="Calibri"/>
              </a:rPr>
              <a:t> </a:t>
            </a:r>
            <a:r>
              <a:rPr sz="682" spc="-3" dirty="0">
                <a:latin typeface="Calibri"/>
                <a:cs typeface="Calibri"/>
              </a:rPr>
              <a:t>6</a:t>
            </a:r>
            <a:r>
              <a:rPr sz="682" spc="-7"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14" dirty="0">
                <a:latin typeface="Calibri"/>
                <a:cs typeface="Calibri"/>
              </a:rPr>
              <a:t> </a:t>
            </a:r>
            <a:r>
              <a:rPr sz="682" dirty="0">
                <a:latin typeface="Calibri"/>
                <a:cs typeface="Calibri"/>
              </a:rPr>
              <a:t>20</a:t>
            </a:r>
            <a:endParaRPr sz="682">
              <a:latin typeface="Calibri"/>
              <a:cs typeface="Calibri"/>
            </a:endParaRPr>
          </a:p>
          <a:p>
            <a:pPr marL="655909">
              <a:spcBef>
                <a:spcPts val="10"/>
              </a:spcBef>
            </a:pPr>
            <a:r>
              <a:rPr sz="682" b="1" i="1" spc="-3" dirty="0">
                <a:latin typeface="Calibri"/>
                <a:cs typeface="Calibri"/>
              </a:rPr>
              <a:t>Reduction</a:t>
            </a:r>
            <a:r>
              <a:rPr sz="682" b="1" i="1" spc="-27" dirty="0">
                <a:latin typeface="Calibri"/>
                <a:cs typeface="Calibri"/>
              </a:rPr>
              <a:t> </a:t>
            </a:r>
            <a:r>
              <a:rPr sz="682" b="1" i="1" spc="-3" dirty="0">
                <a:latin typeface="Calibri"/>
                <a:cs typeface="Calibri"/>
              </a:rPr>
              <a:t>of</a:t>
            </a:r>
            <a:r>
              <a:rPr sz="682" b="1" i="1" spc="-17" dirty="0">
                <a:latin typeface="Calibri"/>
                <a:cs typeface="Calibri"/>
              </a:rPr>
              <a:t> </a:t>
            </a:r>
            <a:r>
              <a:rPr sz="682" b="1" i="1" spc="-3" dirty="0">
                <a:latin typeface="Calibri"/>
                <a:cs typeface="Calibri"/>
              </a:rPr>
              <a:t>PSV:</a:t>
            </a:r>
            <a:endParaRPr sz="682">
              <a:latin typeface="Calibri"/>
              <a:cs typeface="Calibri"/>
            </a:endParaRPr>
          </a:p>
          <a:p>
            <a:pPr marL="8659">
              <a:spcBef>
                <a:spcPts val="17"/>
              </a:spcBef>
            </a:pPr>
            <a:r>
              <a:rPr sz="682" spc="-3" dirty="0">
                <a:latin typeface="Calibri"/>
                <a:cs typeface="Calibri"/>
              </a:rPr>
              <a:t>5.</a:t>
            </a:r>
            <a:r>
              <a:rPr sz="682" spc="139" dirty="0">
                <a:latin typeface="Calibri"/>
                <a:cs typeface="Calibri"/>
              </a:rPr>
              <a:t> </a:t>
            </a:r>
            <a:r>
              <a:rPr sz="682" spc="-7" dirty="0">
                <a:latin typeface="Calibri"/>
                <a:cs typeface="Calibri"/>
              </a:rPr>
              <a:t>SIMV</a:t>
            </a:r>
            <a:r>
              <a:rPr sz="682" spc="-10" dirty="0">
                <a:latin typeface="Calibri"/>
                <a:cs typeface="Calibri"/>
              </a:rPr>
              <a:t> </a:t>
            </a:r>
            <a:r>
              <a:rPr sz="682" spc="-3" dirty="0">
                <a:latin typeface="Calibri"/>
                <a:cs typeface="Calibri"/>
              </a:rPr>
              <a:t>4</a:t>
            </a:r>
            <a:r>
              <a:rPr sz="682" spc="-7"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10" dirty="0">
                <a:latin typeface="Calibri"/>
                <a:cs typeface="Calibri"/>
              </a:rPr>
              <a:t> </a:t>
            </a:r>
            <a:r>
              <a:rPr sz="682" spc="-3" dirty="0">
                <a:latin typeface="Calibri"/>
                <a:cs typeface="Calibri"/>
              </a:rPr>
              <a:t>18</a:t>
            </a:r>
            <a:endParaRPr sz="682">
              <a:latin typeface="Calibri"/>
              <a:cs typeface="Calibri"/>
            </a:endParaRPr>
          </a:p>
          <a:p>
            <a:pPr marL="8659">
              <a:spcBef>
                <a:spcPts val="14"/>
              </a:spcBef>
            </a:pPr>
            <a:r>
              <a:rPr sz="682" spc="-3" dirty="0">
                <a:latin typeface="Calibri"/>
                <a:cs typeface="Calibri"/>
              </a:rPr>
              <a:t>7.</a:t>
            </a:r>
            <a:r>
              <a:rPr sz="682" spc="139" dirty="0">
                <a:latin typeface="Calibri"/>
                <a:cs typeface="Calibri"/>
              </a:rPr>
              <a:t> </a:t>
            </a:r>
            <a:r>
              <a:rPr sz="682" spc="-7" dirty="0">
                <a:latin typeface="Calibri"/>
                <a:cs typeface="Calibri"/>
              </a:rPr>
              <a:t>SIMV</a:t>
            </a:r>
            <a:r>
              <a:rPr sz="682" spc="-10" dirty="0">
                <a:latin typeface="Calibri"/>
                <a:cs typeface="Calibri"/>
              </a:rPr>
              <a:t> </a:t>
            </a:r>
            <a:r>
              <a:rPr sz="682" spc="-3" dirty="0">
                <a:latin typeface="Calibri"/>
                <a:cs typeface="Calibri"/>
              </a:rPr>
              <a:t>4</a:t>
            </a:r>
            <a:r>
              <a:rPr sz="682" spc="-7"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10" dirty="0">
                <a:latin typeface="Calibri"/>
                <a:cs typeface="Calibri"/>
              </a:rPr>
              <a:t> </a:t>
            </a:r>
            <a:r>
              <a:rPr sz="682" spc="-3" dirty="0">
                <a:latin typeface="Calibri"/>
                <a:cs typeface="Calibri"/>
              </a:rPr>
              <a:t>14</a:t>
            </a:r>
            <a:endParaRPr sz="682">
              <a:latin typeface="Calibri"/>
              <a:cs typeface="Calibri"/>
            </a:endParaRPr>
          </a:p>
          <a:p>
            <a:pPr marL="8659">
              <a:spcBef>
                <a:spcPts val="17"/>
              </a:spcBef>
            </a:pPr>
            <a:r>
              <a:rPr sz="682" spc="-3" dirty="0">
                <a:latin typeface="Calibri"/>
                <a:cs typeface="Calibri"/>
              </a:rPr>
              <a:t>9.</a:t>
            </a:r>
            <a:r>
              <a:rPr sz="682" spc="139" dirty="0">
                <a:latin typeface="Calibri"/>
                <a:cs typeface="Calibri"/>
              </a:rPr>
              <a:t> </a:t>
            </a:r>
            <a:r>
              <a:rPr sz="682" spc="-7" dirty="0">
                <a:latin typeface="Calibri"/>
                <a:cs typeface="Calibri"/>
              </a:rPr>
              <a:t>SIMV</a:t>
            </a:r>
            <a:r>
              <a:rPr sz="682" spc="-10" dirty="0">
                <a:latin typeface="Calibri"/>
                <a:cs typeface="Calibri"/>
              </a:rPr>
              <a:t> </a:t>
            </a:r>
            <a:r>
              <a:rPr sz="682" spc="-3" dirty="0">
                <a:latin typeface="Calibri"/>
                <a:cs typeface="Calibri"/>
              </a:rPr>
              <a:t>4</a:t>
            </a:r>
            <a:r>
              <a:rPr sz="682" spc="-7"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10" dirty="0">
                <a:latin typeface="Calibri"/>
                <a:cs typeface="Calibri"/>
              </a:rPr>
              <a:t> </a:t>
            </a:r>
            <a:r>
              <a:rPr sz="682" spc="-3" dirty="0">
                <a:latin typeface="Calibri"/>
                <a:cs typeface="Calibri"/>
              </a:rPr>
              <a:t>10</a:t>
            </a:r>
            <a:endParaRPr sz="682">
              <a:latin typeface="Calibri"/>
              <a:cs typeface="Calibri"/>
            </a:endParaRPr>
          </a:p>
        </p:txBody>
      </p:sp>
      <p:sp>
        <p:nvSpPr>
          <p:cNvPr id="27" name="object 27"/>
          <p:cNvSpPr txBox="1"/>
          <p:nvPr/>
        </p:nvSpPr>
        <p:spPr>
          <a:xfrm>
            <a:off x="3859271" y="5032836"/>
            <a:ext cx="474085" cy="533130"/>
          </a:xfrm>
          <a:prstGeom prst="rect">
            <a:avLst/>
          </a:prstGeom>
        </p:spPr>
        <p:txBody>
          <a:bodyPr vert="horz" wrap="square" lIns="0" tIns="8226" rIns="0" bIns="0" rtlCol="0">
            <a:spAutoFit/>
          </a:bodyPr>
          <a:lstStyle/>
          <a:p>
            <a:pPr marL="8659">
              <a:spcBef>
                <a:spcPts val="65"/>
              </a:spcBef>
            </a:pPr>
            <a:r>
              <a:rPr sz="682" spc="-3" dirty="0">
                <a:latin typeface="Calibri"/>
                <a:cs typeface="Calibri"/>
              </a:rPr>
              <a:t>10.</a:t>
            </a:r>
            <a:r>
              <a:rPr sz="682" spc="126" dirty="0">
                <a:latin typeface="Calibri"/>
                <a:cs typeface="Calibri"/>
              </a:rPr>
              <a:t> </a:t>
            </a:r>
            <a:r>
              <a:rPr sz="682" spc="-3" dirty="0">
                <a:latin typeface="Calibri"/>
                <a:cs typeface="Calibri"/>
              </a:rPr>
              <a:t>1</a:t>
            </a:r>
            <a:r>
              <a:rPr sz="682" spc="-14" dirty="0">
                <a:latin typeface="Calibri"/>
                <a:cs typeface="Calibri"/>
              </a:rPr>
              <a:t> </a:t>
            </a:r>
            <a:r>
              <a:rPr sz="682" spc="-3" dirty="0">
                <a:latin typeface="Calibri"/>
                <a:cs typeface="Calibri"/>
              </a:rPr>
              <a:t>hour</a:t>
            </a:r>
            <a:endParaRPr sz="682">
              <a:latin typeface="Calibri"/>
              <a:cs typeface="Calibri"/>
            </a:endParaRPr>
          </a:p>
          <a:p>
            <a:pPr marL="8659">
              <a:spcBef>
                <a:spcPts val="17"/>
              </a:spcBef>
            </a:pPr>
            <a:r>
              <a:rPr sz="682" spc="-3" dirty="0">
                <a:latin typeface="Calibri"/>
                <a:cs typeface="Calibri"/>
              </a:rPr>
              <a:t>12.</a:t>
            </a:r>
            <a:r>
              <a:rPr sz="682" spc="116" dirty="0">
                <a:latin typeface="Calibri"/>
                <a:cs typeface="Calibri"/>
              </a:rPr>
              <a:t> </a:t>
            </a:r>
            <a:r>
              <a:rPr sz="682" spc="-3" dirty="0">
                <a:latin typeface="Calibri"/>
                <a:cs typeface="Calibri"/>
              </a:rPr>
              <a:t>4</a:t>
            </a:r>
            <a:r>
              <a:rPr sz="682" spc="-20" dirty="0">
                <a:latin typeface="Calibri"/>
                <a:cs typeface="Calibri"/>
              </a:rPr>
              <a:t> </a:t>
            </a:r>
            <a:r>
              <a:rPr sz="682" spc="-3" dirty="0">
                <a:latin typeface="Calibri"/>
                <a:cs typeface="Calibri"/>
              </a:rPr>
              <a:t>hours</a:t>
            </a:r>
            <a:endParaRPr sz="682">
              <a:latin typeface="Calibri"/>
              <a:cs typeface="Calibri"/>
            </a:endParaRPr>
          </a:p>
          <a:p>
            <a:pPr marL="8659">
              <a:spcBef>
                <a:spcPts val="17"/>
              </a:spcBef>
            </a:pPr>
            <a:r>
              <a:rPr sz="682" spc="-3" dirty="0">
                <a:latin typeface="Calibri"/>
                <a:cs typeface="Calibri"/>
              </a:rPr>
              <a:t>14.</a:t>
            </a:r>
            <a:r>
              <a:rPr sz="682" spc="116" dirty="0">
                <a:latin typeface="Calibri"/>
                <a:cs typeface="Calibri"/>
              </a:rPr>
              <a:t> </a:t>
            </a:r>
            <a:r>
              <a:rPr sz="682" spc="-3" dirty="0">
                <a:latin typeface="Calibri"/>
                <a:cs typeface="Calibri"/>
              </a:rPr>
              <a:t>8</a:t>
            </a:r>
            <a:r>
              <a:rPr sz="682" spc="-20" dirty="0">
                <a:latin typeface="Calibri"/>
                <a:cs typeface="Calibri"/>
              </a:rPr>
              <a:t> </a:t>
            </a:r>
            <a:r>
              <a:rPr sz="682" spc="-3" dirty="0">
                <a:latin typeface="Calibri"/>
                <a:cs typeface="Calibri"/>
              </a:rPr>
              <a:t>hours</a:t>
            </a:r>
            <a:endParaRPr sz="682">
              <a:latin typeface="Calibri"/>
              <a:cs typeface="Calibri"/>
            </a:endParaRPr>
          </a:p>
          <a:p>
            <a:pPr marL="8659">
              <a:spcBef>
                <a:spcPts val="7"/>
              </a:spcBef>
            </a:pPr>
            <a:r>
              <a:rPr sz="682" spc="-3" dirty="0">
                <a:latin typeface="Calibri"/>
                <a:cs typeface="Calibri"/>
              </a:rPr>
              <a:t>16.</a:t>
            </a:r>
            <a:r>
              <a:rPr sz="682" spc="116" dirty="0">
                <a:latin typeface="Calibri"/>
                <a:cs typeface="Calibri"/>
              </a:rPr>
              <a:t> </a:t>
            </a:r>
            <a:r>
              <a:rPr sz="682" spc="-3" dirty="0">
                <a:latin typeface="Calibri"/>
                <a:cs typeface="Calibri"/>
              </a:rPr>
              <a:t>12</a:t>
            </a:r>
            <a:r>
              <a:rPr sz="682" spc="-20" dirty="0">
                <a:latin typeface="Calibri"/>
                <a:cs typeface="Calibri"/>
              </a:rPr>
              <a:t> </a:t>
            </a:r>
            <a:r>
              <a:rPr sz="682" spc="-3" dirty="0">
                <a:latin typeface="Calibri"/>
                <a:cs typeface="Calibri"/>
              </a:rPr>
              <a:t>hours</a:t>
            </a:r>
            <a:endParaRPr sz="682">
              <a:latin typeface="Calibri"/>
              <a:cs typeface="Calibri"/>
            </a:endParaRPr>
          </a:p>
          <a:p>
            <a:pPr marL="8659">
              <a:spcBef>
                <a:spcPts val="17"/>
              </a:spcBef>
            </a:pPr>
            <a:r>
              <a:rPr sz="682" spc="-3" dirty="0">
                <a:latin typeface="Calibri"/>
                <a:cs typeface="Calibri"/>
              </a:rPr>
              <a:t>18.</a:t>
            </a:r>
            <a:r>
              <a:rPr sz="682" spc="116" dirty="0">
                <a:latin typeface="Calibri"/>
                <a:cs typeface="Calibri"/>
              </a:rPr>
              <a:t> </a:t>
            </a:r>
            <a:r>
              <a:rPr sz="682" spc="-3" dirty="0">
                <a:latin typeface="Calibri"/>
                <a:cs typeface="Calibri"/>
              </a:rPr>
              <a:t>20</a:t>
            </a:r>
            <a:r>
              <a:rPr sz="682" spc="-20" dirty="0">
                <a:latin typeface="Calibri"/>
                <a:cs typeface="Calibri"/>
              </a:rPr>
              <a:t> </a:t>
            </a:r>
            <a:r>
              <a:rPr sz="682" spc="-3" dirty="0">
                <a:latin typeface="Calibri"/>
                <a:cs typeface="Calibri"/>
              </a:rPr>
              <a:t>hours</a:t>
            </a:r>
            <a:endParaRPr sz="682">
              <a:latin typeface="Calibri"/>
              <a:cs typeface="Calibri"/>
            </a:endParaRPr>
          </a:p>
        </p:txBody>
      </p:sp>
      <p:sp>
        <p:nvSpPr>
          <p:cNvPr id="28" name="object 28"/>
          <p:cNvSpPr txBox="1"/>
          <p:nvPr/>
        </p:nvSpPr>
        <p:spPr>
          <a:xfrm>
            <a:off x="4467139" y="4926849"/>
            <a:ext cx="2096799" cy="638094"/>
          </a:xfrm>
          <a:prstGeom prst="rect">
            <a:avLst/>
          </a:prstGeom>
        </p:spPr>
        <p:txBody>
          <a:bodyPr vert="horz" wrap="square" lIns="0" tIns="8226" rIns="0" bIns="0" rtlCol="0">
            <a:spAutoFit/>
          </a:bodyPr>
          <a:lstStyle/>
          <a:p>
            <a:pPr marL="8659">
              <a:spcBef>
                <a:spcPts val="65"/>
              </a:spcBef>
            </a:pPr>
            <a:r>
              <a:rPr sz="682" b="1" i="1" spc="-3" dirty="0">
                <a:latin typeface="Calibri"/>
                <a:cs typeface="Calibri"/>
              </a:rPr>
              <a:t>Self</a:t>
            </a:r>
            <a:r>
              <a:rPr sz="682" b="1" i="1" spc="-24" dirty="0">
                <a:latin typeface="Calibri"/>
                <a:cs typeface="Calibri"/>
              </a:rPr>
              <a:t> </a:t>
            </a:r>
            <a:r>
              <a:rPr sz="682" b="1" i="1" spc="-3" dirty="0">
                <a:latin typeface="Calibri"/>
                <a:cs typeface="Calibri"/>
              </a:rPr>
              <a:t>Breathing</a:t>
            </a:r>
            <a:r>
              <a:rPr sz="682" b="1" i="1" spc="-14" dirty="0">
                <a:latin typeface="Calibri"/>
                <a:cs typeface="Calibri"/>
              </a:rPr>
              <a:t> </a:t>
            </a:r>
            <a:r>
              <a:rPr sz="682" b="1" i="1" spc="-3" dirty="0">
                <a:latin typeface="Calibri"/>
                <a:cs typeface="Calibri"/>
              </a:rPr>
              <a:t>Trials:</a:t>
            </a:r>
            <a:endParaRPr sz="682">
              <a:latin typeface="Calibri"/>
              <a:cs typeface="Calibri"/>
            </a:endParaRPr>
          </a:p>
          <a:p>
            <a:pPr marL="667597">
              <a:spcBef>
                <a:spcPts val="17"/>
              </a:spcBef>
            </a:pPr>
            <a:r>
              <a:rPr sz="682" spc="-3" dirty="0">
                <a:latin typeface="Calibri"/>
                <a:cs typeface="Calibri"/>
              </a:rPr>
              <a:t>11.</a:t>
            </a:r>
            <a:r>
              <a:rPr sz="682" spc="153" dirty="0">
                <a:latin typeface="Calibri"/>
                <a:cs typeface="Calibri"/>
              </a:rPr>
              <a:t> </a:t>
            </a:r>
            <a:r>
              <a:rPr sz="682" spc="-3" dirty="0">
                <a:latin typeface="Calibri"/>
                <a:cs typeface="Calibri"/>
              </a:rPr>
              <a:t>2 hours</a:t>
            </a:r>
            <a:r>
              <a:rPr sz="682" spc="153" dirty="0">
                <a:latin typeface="Calibri"/>
                <a:cs typeface="Calibri"/>
              </a:rPr>
              <a:t> </a:t>
            </a:r>
            <a:r>
              <a:rPr sz="682" spc="-3" dirty="0">
                <a:latin typeface="Wingdings"/>
                <a:cs typeface="Wingdings"/>
              </a:rPr>
              <a:t></a:t>
            </a:r>
            <a:r>
              <a:rPr sz="682" spc="143" dirty="0">
                <a:latin typeface="Times New Roman"/>
                <a:cs typeface="Times New Roman"/>
              </a:rPr>
              <a:t> </a:t>
            </a:r>
            <a:r>
              <a:rPr sz="682" i="1" spc="-7" dirty="0">
                <a:latin typeface="Calibri"/>
                <a:cs typeface="Calibri"/>
              </a:rPr>
              <a:t>(ABG</a:t>
            </a:r>
            <a:r>
              <a:rPr sz="682" i="1" spc="-3" dirty="0">
                <a:latin typeface="Calibri"/>
                <a:cs typeface="Calibri"/>
              </a:rPr>
              <a:t> with</a:t>
            </a:r>
            <a:r>
              <a:rPr sz="682" i="1" spc="3" dirty="0">
                <a:latin typeface="Calibri"/>
                <a:cs typeface="Calibri"/>
              </a:rPr>
              <a:t> </a:t>
            </a:r>
            <a:r>
              <a:rPr sz="682" i="1" spc="-3" dirty="0">
                <a:latin typeface="Calibri"/>
                <a:cs typeface="Calibri"/>
              </a:rPr>
              <a:t>result</a:t>
            </a:r>
            <a:r>
              <a:rPr sz="682" i="1" dirty="0">
                <a:latin typeface="Calibri"/>
                <a:cs typeface="Calibri"/>
              </a:rPr>
              <a:t> </a:t>
            </a:r>
            <a:r>
              <a:rPr sz="682" i="1" spc="-3" dirty="0">
                <a:latin typeface="Calibri"/>
                <a:cs typeface="Calibri"/>
              </a:rPr>
              <a:t>to</a:t>
            </a:r>
            <a:r>
              <a:rPr sz="682" i="1" spc="3" dirty="0">
                <a:latin typeface="Calibri"/>
                <a:cs typeface="Calibri"/>
              </a:rPr>
              <a:t> </a:t>
            </a:r>
            <a:r>
              <a:rPr sz="682" i="1" spc="-7" dirty="0">
                <a:latin typeface="Calibri"/>
                <a:cs typeface="Calibri"/>
              </a:rPr>
              <a:t>MD)</a:t>
            </a:r>
            <a:endParaRPr sz="682">
              <a:latin typeface="Calibri"/>
              <a:cs typeface="Calibri"/>
            </a:endParaRPr>
          </a:p>
          <a:p>
            <a:pPr marL="667597">
              <a:spcBef>
                <a:spcPts val="14"/>
              </a:spcBef>
            </a:pPr>
            <a:r>
              <a:rPr sz="682" spc="-3" dirty="0">
                <a:latin typeface="Calibri"/>
                <a:cs typeface="Calibri"/>
              </a:rPr>
              <a:t>13.</a:t>
            </a:r>
            <a:r>
              <a:rPr sz="682" spc="130" dirty="0">
                <a:latin typeface="Calibri"/>
                <a:cs typeface="Calibri"/>
              </a:rPr>
              <a:t> </a:t>
            </a:r>
            <a:r>
              <a:rPr sz="682" spc="-3" dirty="0">
                <a:latin typeface="Calibri"/>
                <a:cs typeface="Calibri"/>
              </a:rPr>
              <a:t>6</a:t>
            </a:r>
            <a:r>
              <a:rPr sz="682" spc="-14" dirty="0">
                <a:latin typeface="Calibri"/>
                <a:cs typeface="Calibri"/>
              </a:rPr>
              <a:t> </a:t>
            </a:r>
            <a:r>
              <a:rPr sz="682" spc="-3" dirty="0">
                <a:latin typeface="Calibri"/>
                <a:cs typeface="Calibri"/>
              </a:rPr>
              <a:t>hours</a:t>
            </a:r>
            <a:endParaRPr sz="682">
              <a:latin typeface="Calibri"/>
              <a:cs typeface="Calibri"/>
            </a:endParaRPr>
          </a:p>
          <a:p>
            <a:pPr marL="667597">
              <a:spcBef>
                <a:spcPts val="17"/>
              </a:spcBef>
            </a:pPr>
            <a:r>
              <a:rPr sz="682" spc="-3" dirty="0">
                <a:latin typeface="Calibri"/>
                <a:cs typeface="Calibri"/>
              </a:rPr>
              <a:t>15.</a:t>
            </a:r>
            <a:r>
              <a:rPr sz="682" spc="116" dirty="0">
                <a:latin typeface="Calibri"/>
                <a:cs typeface="Calibri"/>
              </a:rPr>
              <a:t> </a:t>
            </a:r>
            <a:r>
              <a:rPr sz="682" spc="-3" dirty="0">
                <a:latin typeface="Calibri"/>
                <a:cs typeface="Calibri"/>
              </a:rPr>
              <a:t>10</a:t>
            </a:r>
            <a:r>
              <a:rPr sz="682" spc="-20" dirty="0">
                <a:latin typeface="Calibri"/>
                <a:cs typeface="Calibri"/>
              </a:rPr>
              <a:t> </a:t>
            </a:r>
            <a:r>
              <a:rPr sz="682" spc="-3" dirty="0">
                <a:latin typeface="Calibri"/>
                <a:cs typeface="Calibri"/>
              </a:rPr>
              <a:t>hours</a:t>
            </a:r>
            <a:endParaRPr sz="682">
              <a:latin typeface="Calibri"/>
              <a:cs typeface="Calibri"/>
            </a:endParaRPr>
          </a:p>
          <a:p>
            <a:pPr marL="667597">
              <a:spcBef>
                <a:spcPts val="10"/>
              </a:spcBef>
            </a:pPr>
            <a:r>
              <a:rPr sz="682" spc="-3" dirty="0">
                <a:latin typeface="Calibri"/>
                <a:cs typeface="Calibri"/>
              </a:rPr>
              <a:t>17.</a:t>
            </a:r>
            <a:r>
              <a:rPr sz="682" spc="116" dirty="0">
                <a:latin typeface="Calibri"/>
                <a:cs typeface="Calibri"/>
              </a:rPr>
              <a:t> </a:t>
            </a:r>
            <a:r>
              <a:rPr sz="682" spc="-3" dirty="0">
                <a:latin typeface="Calibri"/>
                <a:cs typeface="Calibri"/>
              </a:rPr>
              <a:t>16</a:t>
            </a:r>
            <a:r>
              <a:rPr sz="682" spc="-20" dirty="0">
                <a:latin typeface="Calibri"/>
                <a:cs typeface="Calibri"/>
              </a:rPr>
              <a:t> </a:t>
            </a:r>
            <a:r>
              <a:rPr sz="682" spc="-3" dirty="0">
                <a:latin typeface="Calibri"/>
                <a:cs typeface="Calibri"/>
              </a:rPr>
              <a:t>hours</a:t>
            </a:r>
            <a:endParaRPr sz="682">
              <a:latin typeface="Calibri"/>
              <a:cs typeface="Calibri"/>
            </a:endParaRPr>
          </a:p>
          <a:p>
            <a:pPr marL="667597">
              <a:spcBef>
                <a:spcPts val="17"/>
              </a:spcBef>
            </a:pPr>
            <a:r>
              <a:rPr sz="682" spc="-3" dirty="0">
                <a:latin typeface="Calibri"/>
                <a:cs typeface="Calibri"/>
              </a:rPr>
              <a:t>19.</a:t>
            </a:r>
            <a:r>
              <a:rPr sz="682" spc="116" dirty="0">
                <a:latin typeface="Calibri"/>
                <a:cs typeface="Calibri"/>
              </a:rPr>
              <a:t> </a:t>
            </a:r>
            <a:r>
              <a:rPr sz="682" spc="-3" dirty="0">
                <a:latin typeface="Calibri"/>
                <a:cs typeface="Calibri"/>
              </a:rPr>
              <a:t>24</a:t>
            </a:r>
            <a:r>
              <a:rPr sz="682" spc="-20" dirty="0">
                <a:latin typeface="Calibri"/>
                <a:cs typeface="Calibri"/>
              </a:rPr>
              <a:t> </a:t>
            </a:r>
            <a:r>
              <a:rPr sz="682" spc="-3" dirty="0">
                <a:latin typeface="Calibri"/>
                <a:cs typeface="Calibri"/>
              </a:rPr>
              <a:t>hours</a:t>
            </a:r>
            <a:endParaRPr sz="682">
              <a:latin typeface="Calibri"/>
              <a:cs typeface="Calibri"/>
            </a:endParaRPr>
          </a:p>
        </p:txBody>
      </p:sp>
      <p:grpSp>
        <p:nvGrpSpPr>
          <p:cNvPr id="29" name="object 29"/>
          <p:cNvGrpSpPr/>
          <p:nvPr/>
        </p:nvGrpSpPr>
        <p:grpSpPr>
          <a:xfrm>
            <a:off x="3742892" y="2610283"/>
            <a:ext cx="3035011" cy="1106199"/>
            <a:chOff x="2670175" y="3828415"/>
            <a:chExt cx="4451350" cy="1622425"/>
          </a:xfrm>
        </p:grpSpPr>
        <p:sp>
          <p:nvSpPr>
            <p:cNvPr id="30" name="object 30"/>
            <p:cNvSpPr/>
            <p:nvPr/>
          </p:nvSpPr>
          <p:spPr>
            <a:xfrm>
              <a:off x="2676525" y="3834765"/>
              <a:ext cx="4438650" cy="1609725"/>
            </a:xfrm>
            <a:custGeom>
              <a:avLst/>
              <a:gdLst/>
              <a:ahLst/>
              <a:cxnLst/>
              <a:rect l="l" t="t" r="r" b="b"/>
              <a:pathLst>
                <a:path w="4438650" h="1609725">
                  <a:moveTo>
                    <a:pt x="4170426" y="0"/>
                  </a:moveTo>
                  <a:lnTo>
                    <a:pt x="268224" y="0"/>
                  </a:lnTo>
                  <a:lnTo>
                    <a:pt x="220024" y="4323"/>
                  </a:lnTo>
                  <a:lnTo>
                    <a:pt x="174653" y="16788"/>
                  </a:lnTo>
                  <a:lnTo>
                    <a:pt x="132870" y="36637"/>
                  </a:lnTo>
                  <a:lnTo>
                    <a:pt x="95432" y="63111"/>
                  </a:lnTo>
                  <a:lnTo>
                    <a:pt x="63100" y="95454"/>
                  </a:lnTo>
                  <a:lnTo>
                    <a:pt x="36632" y="132907"/>
                  </a:lnTo>
                  <a:lnTo>
                    <a:pt x="16786" y="174713"/>
                  </a:lnTo>
                  <a:lnTo>
                    <a:pt x="4323" y="220113"/>
                  </a:lnTo>
                  <a:lnTo>
                    <a:pt x="0" y="268351"/>
                  </a:lnTo>
                  <a:lnTo>
                    <a:pt x="0" y="1341374"/>
                  </a:lnTo>
                  <a:lnTo>
                    <a:pt x="4323" y="1389611"/>
                  </a:lnTo>
                  <a:lnTo>
                    <a:pt x="16786" y="1435011"/>
                  </a:lnTo>
                  <a:lnTo>
                    <a:pt x="36632" y="1476817"/>
                  </a:lnTo>
                  <a:lnTo>
                    <a:pt x="63100" y="1514270"/>
                  </a:lnTo>
                  <a:lnTo>
                    <a:pt x="95432" y="1546613"/>
                  </a:lnTo>
                  <a:lnTo>
                    <a:pt x="132870" y="1573087"/>
                  </a:lnTo>
                  <a:lnTo>
                    <a:pt x="174653" y="1592936"/>
                  </a:lnTo>
                  <a:lnTo>
                    <a:pt x="220024" y="1605401"/>
                  </a:lnTo>
                  <a:lnTo>
                    <a:pt x="268224" y="1609725"/>
                  </a:lnTo>
                  <a:lnTo>
                    <a:pt x="4170426" y="1609725"/>
                  </a:lnTo>
                  <a:lnTo>
                    <a:pt x="4218625" y="1605401"/>
                  </a:lnTo>
                  <a:lnTo>
                    <a:pt x="4263996" y="1592936"/>
                  </a:lnTo>
                  <a:lnTo>
                    <a:pt x="4305779" y="1573087"/>
                  </a:lnTo>
                  <a:lnTo>
                    <a:pt x="4343217" y="1546613"/>
                  </a:lnTo>
                  <a:lnTo>
                    <a:pt x="4375549" y="1514270"/>
                  </a:lnTo>
                  <a:lnTo>
                    <a:pt x="4402017" y="1476817"/>
                  </a:lnTo>
                  <a:lnTo>
                    <a:pt x="4421863" y="1435011"/>
                  </a:lnTo>
                  <a:lnTo>
                    <a:pt x="4434326" y="1389611"/>
                  </a:lnTo>
                  <a:lnTo>
                    <a:pt x="4438650" y="1341374"/>
                  </a:lnTo>
                  <a:lnTo>
                    <a:pt x="4438650" y="268351"/>
                  </a:lnTo>
                  <a:lnTo>
                    <a:pt x="4434326" y="220113"/>
                  </a:lnTo>
                  <a:lnTo>
                    <a:pt x="4421863" y="174713"/>
                  </a:lnTo>
                  <a:lnTo>
                    <a:pt x="4402017" y="132907"/>
                  </a:lnTo>
                  <a:lnTo>
                    <a:pt x="4375549" y="95454"/>
                  </a:lnTo>
                  <a:lnTo>
                    <a:pt x="4343217" y="63111"/>
                  </a:lnTo>
                  <a:lnTo>
                    <a:pt x="4305779" y="36637"/>
                  </a:lnTo>
                  <a:lnTo>
                    <a:pt x="4263996" y="16788"/>
                  </a:lnTo>
                  <a:lnTo>
                    <a:pt x="4218625" y="4323"/>
                  </a:lnTo>
                  <a:lnTo>
                    <a:pt x="4170426" y="0"/>
                  </a:lnTo>
                  <a:close/>
                </a:path>
              </a:pathLst>
            </a:custGeom>
            <a:solidFill>
              <a:srgbClr val="FFCC00"/>
            </a:solidFill>
          </p:spPr>
          <p:txBody>
            <a:bodyPr wrap="square" lIns="0" tIns="0" rIns="0" bIns="0" rtlCol="0"/>
            <a:lstStyle/>
            <a:p>
              <a:endParaRPr/>
            </a:p>
          </p:txBody>
        </p:sp>
        <p:sp>
          <p:nvSpPr>
            <p:cNvPr id="31" name="object 31"/>
            <p:cNvSpPr/>
            <p:nvPr/>
          </p:nvSpPr>
          <p:spPr>
            <a:xfrm>
              <a:off x="2676525" y="3834765"/>
              <a:ext cx="4438650" cy="1609725"/>
            </a:xfrm>
            <a:custGeom>
              <a:avLst/>
              <a:gdLst/>
              <a:ahLst/>
              <a:cxnLst/>
              <a:rect l="l" t="t" r="r" b="b"/>
              <a:pathLst>
                <a:path w="4438650" h="1609725">
                  <a:moveTo>
                    <a:pt x="268224" y="0"/>
                  </a:moveTo>
                  <a:lnTo>
                    <a:pt x="220024" y="4323"/>
                  </a:lnTo>
                  <a:lnTo>
                    <a:pt x="174653" y="16788"/>
                  </a:lnTo>
                  <a:lnTo>
                    <a:pt x="132870" y="36637"/>
                  </a:lnTo>
                  <a:lnTo>
                    <a:pt x="95432" y="63111"/>
                  </a:lnTo>
                  <a:lnTo>
                    <a:pt x="63100" y="95454"/>
                  </a:lnTo>
                  <a:lnTo>
                    <a:pt x="36632" y="132907"/>
                  </a:lnTo>
                  <a:lnTo>
                    <a:pt x="16786" y="174713"/>
                  </a:lnTo>
                  <a:lnTo>
                    <a:pt x="4323" y="220113"/>
                  </a:lnTo>
                  <a:lnTo>
                    <a:pt x="0" y="268351"/>
                  </a:lnTo>
                  <a:lnTo>
                    <a:pt x="0" y="1341374"/>
                  </a:lnTo>
                  <a:lnTo>
                    <a:pt x="4323" y="1389611"/>
                  </a:lnTo>
                  <a:lnTo>
                    <a:pt x="16786" y="1435011"/>
                  </a:lnTo>
                  <a:lnTo>
                    <a:pt x="36632" y="1476817"/>
                  </a:lnTo>
                  <a:lnTo>
                    <a:pt x="63100" y="1514270"/>
                  </a:lnTo>
                  <a:lnTo>
                    <a:pt x="95432" y="1546613"/>
                  </a:lnTo>
                  <a:lnTo>
                    <a:pt x="132870" y="1573087"/>
                  </a:lnTo>
                  <a:lnTo>
                    <a:pt x="174653" y="1592936"/>
                  </a:lnTo>
                  <a:lnTo>
                    <a:pt x="220024" y="1605401"/>
                  </a:lnTo>
                  <a:lnTo>
                    <a:pt x="268224" y="1609725"/>
                  </a:lnTo>
                  <a:lnTo>
                    <a:pt x="4170426" y="1609725"/>
                  </a:lnTo>
                  <a:lnTo>
                    <a:pt x="4218625" y="1605401"/>
                  </a:lnTo>
                  <a:lnTo>
                    <a:pt x="4263996" y="1592936"/>
                  </a:lnTo>
                  <a:lnTo>
                    <a:pt x="4305779" y="1573087"/>
                  </a:lnTo>
                  <a:lnTo>
                    <a:pt x="4343217" y="1546613"/>
                  </a:lnTo>
                  <a:lnTo>
                    <a:pt x="4375549" y="1514270"/>
                  </a:lnTo>
                  <a:lnTo>
                    <a:pt x="4402017" y="1476817"/>
                  </a:lnTo>
                  <a:lnTo>
                    <a:pt x="4421863" y="1435011"/>
                  </a:lnTo>
                  <a:lnTo>
                    <a:pt x="4434326" y="1389611"/>
                  </a:lnTo>
                  <a:lnTo>
                    <a:pt x="4438650" y="1341374"/>
                  </a:lnTo>
                  <a:lnTo>
                    <a:pt x="4438650" y="268351"/>
                  </a:lnTo>
                  <a:lnTo>
                    <a:pt x="4434326" y="220113"/>
                  </a:lnTo>
                  <a:lnTo>
                    <a:pt x="4421863" y="174713"/>
                  </a:lnTo>
                  <a:lnTo>
                    <a:pt x="4402017" y="132907"/>
                  </a:lnTo>
                  <a:lnTo>
                    <a:pt x="4375549" y="95454"/>
                  </a:lnTo>
                  <a:lnTo>
                    <a:pt x="4343217" y="63111"/>
                  </a:lnTo>
                  <a:lnTo>
                    <a:pt x="4305779" y="36637"/>
                  </a:lnTo>
                  <a:lnTo>
                    <a:pt x="4263996" y="16788"/>
                  </a:lnTo>
                  <a:lnTo>
                    <a:pt x="4218625" y="4323"/>
                  </a:lnTo>
                  <a:lnTo>
                    <a:pt x="4170426" y="0"/>
                  </a:lnTo>
                  <a:lnTo>
                    <a:pt x="268224" y="0"/>
                  </a:lnTo>
                  <a:close/>
                </a:path>
              </a:pathLst>
            </a:custGeom>
            <a:ln w="12700">
              <a:solidFill>
                <a:srgbClr val="808080"/>
              </a:solidFill>
            </a:ln>
          </p:spPr>
          <p:txBody>
            <a:bodyPr wrap="square" lIns="0" tIns="0" rIns="0" bIns="0" rtlCol="0"/>
            <a:lstStyle/>
            <a:p>
              <a:endParaRPr/>
            </a:p>
          </p:txBody>
        </p:sp>
      </p:grpSp>
      <p:sp>
        <p:nvSpPr>
          <p:cNvPr id="32" name="object 32"/>
          <p:cNvSpPr txBox="1"/>
          <p:nvPr/>
        </p:nvSpPr>
        <p:spPr>
          <a:xfrm>
            <a:off x="3856153" y="2685097"/>
            <a:ext cx="1090180" cy="176173"/>
          </a:xfrm>
          <a:prstGeom prst="rect">
            <a:avLst/>
          </a:prstGeom>
        </p:spPr>
        <p:txBody>
          <a:bodyPr vert="horz" wrap="square" lIns="0" tIns="8226" rIns="0" bIns="0" rtlCol="0">
            <a:spAutoFit/>
          </a:bodyPr>
          <a:lstStyle/>
          <a:p>
            <a:pPr marL="8659">
              <a:spcBef>
                <a:spcPts val="65"/>
              </a:spcBef>
            </a:pPr>
            <a:r>
              <a:rPr sz="1091" b="1" spc="-3" dirty="0">
                <a:latin typeface="Calibri"/>
                <a:cs typeface="Calibri"/>
              </a:rPr>
              <a:t>B:</a:t>
            </a:r>
            <a:r>
              <a:rPr sz="1091" b="1" spc="-10" dirty="0">
                <a:latin typeface="Calibri"/>
                <a:cs typeface="Calibri"/>
              </a:rPr>
              <a:t> </a:t>
            </a:r>
            <a:r>
              <a:rPr sz="1091" b="1" spc="-7" dirty="0">
                <a:latin typeface="Calibri"/>
                <a:cs typeface="Calibri"/>
              </a:rPr>
              <a:t>CPAP/PS</a:t>
            </a:r>
            <a:r>
              <a:rPr sz="1091" b="1" spc="-14" dirty="0">
                <a:latin typeface="Calibri"/>
                <a:cs typeface="Calibri"/>
              </a:rPr>
              <a:t> </a:t>
            </a:r>
            <a:r>
              <a:rPr sz="1091" b="1" spc="-3" dirty="0">
                <a:latin typeface="Calibri"/>
                <a:cs typeface="Calibri"/>
              </a:rPr>
              <a:t>TRIALS</a:t>
            </a:r>
            <a:endParaRPr sz="1091">
              <a:latin typeface="Calibri"/>
              <a:cs typeface="Calibri"/>
            </a:endParaRPr>
          </a:p>
        </p:txBody>
      </p:sp>
      <p:sp>
        <p:nvSpPr>
          <p:cNvPr id="33" name="object 33"/>
          <p:cNvSpPr txBox="1"/>
          <p:nvPr/>
        </p:nvSpPr>
        <p:spPr>
          <a:xfrm>
            <a:off x="3856153" y="2857587"/>
            <a:ext cx="2279506" cy="763962"/>
          </a:xfrm>
          <a:prstGeom prst="rect">
            <a:avLst/>
          </a:prstGeom>
        </p:spPr>
        <p:txBody>
          <a:bodyPr vert="horz" wrap="square" lIns="0" tIns="8226" rIns="0" bIns="0" rtlCol="0">
            <a:spAutoFit/>
          </a:bodyPr>
          <a:lstStyle/>
          <a:p>
            <a:pPr marL="164518" indent="-155859">
              <a:spcBef>
                <a:spcPts val="65"/>
              </a:spcBef>
              <a:buAutoNum type="arabicPeriod"/>
              <a:tabLst>
                <a:tab pos="164085" algn="l"/>
                <a:tab pos="164518" algn="l"/>
              </a:tabLst>
            </a:pPr>
            <a:r>
              <a:rPr sz="682" spc="-3" dirty="0">
                <a:latin typeface="Calibri"/>
                <a:cs typeface="Calibri"/>
              </a:rPr>
              <a:t>AC to</a:t>
            </a:r>
            <a:r>
              <a:rPr sz="682" dirty="0">
                <a:latin typeface="Calibri"/>
                <a:cs typeface="Calibri"/>
              </a:rPr>
              <a:t> </a:t>
            </a:r>
            <a:r>
              <a:rPr sz="682" spc="-7" dirty="0">
                <a:latin typeface="Calibri"/>
                <a:cs typeface="Calibri"/>
              </a:rPr>
              <a:t>CPAP</a:t>
            </a:r>
            <a:r>
              <a:rPr sz="682" dirty="0">
                <a:latin typeface="Calibri"/>
                <a:cs typeface="Calibri"/>
              </a:rPr>
              <a:t> </a:t>
            </a:r>
            <a:r>
              <a:rPr sz="682" spc="-3" dirty="0">
                <a:latin typeface="Calibri"/>
                <a:cs typeface="Calibri"/>
              </a:rPr>
              <a:t>5</a:t>
            </a:r>
            <a:r>
              <a:rPr sz="682" dirty="0">
                <a:latin typeface="Calibri"/>
                <a:cs typeface="Calibri"/>
              </a:rPr>
              <a:t> </a:t>
            </a:r>
            <a:r>
              <a:rPr sz="682" spc="-3" dirty="0">
                <a:latin typeface="Calibri"/>
                <a:cs typeface="Calibri"/>
              </a:rPr>
              <a:t>w /</a:t>
            </a:r>
            <a:r>
              <a:rPr sz="682" dirty="0">
                <a:latin typeface="Calibri"/>
                <a:cs typeface="Calibri"/>
              </a:rPr>
              <a:t> PS</a:t>
            </a:r>
            <a:r>
              <a:rPr sz="682" spc="-3" dirty="0">
                <a:latin typeface="Calibri"/>
                <a:cs typeface="Calibri"/>
              </a:rPr>
              <a:t> 20</a:t>
            </a:r>
            <a:r>
              <a:rPr sz="682" dirty="0">
                <a:latin typeface="Calibri"/>
                <a:cs typeface="Calibri"/>
              </a:rPr>
              <a:t> </a:t>
            </a:r>
            <a:r>
              <a:rPr sz="682" spc="-3" dirty="0">
                <a:latin typeface="Calibri"/>
                <a:cs typeface="Calibri"/>
              </a:rPr>
              <a:t>not</a:t>
            </a:r>
            <a:r>
              <a:rPr sz="682" dirty="0">
                <a:latin typeface="Calibri"/>
                <a:cs typeface="Calibri"/>
              </a:rPr>
              <a:t> </a:t>
            </a:r>
            <a:r>
              <a:rPr sz="682" spc="-3" dirty="0">
                <a:latin typeface="Calibri"/>
                <a:cs typeface="Calibri"/>
              </a:rPr>
              <a:t>to</a:t>
            </a:r>
            <a:r>
              <a:rPr sz="682" dirty="0">
                <a:latin typeface="Calibri"/>
                <a:cs typeface="Calibri"/>
              </a:rPr>
              <a:t> </a:t>
            </a:r>
            <a:r>
              <a:rPr sz="682" spc="-3" dirty="0">
                <a:latin typeface="Calibri"/>
                <a:cs typeface="Calibri"/>
              </a:rPr>
              <a:t>exceed</a:t>
            </a:r>
            <a:r>
              <a:rPr sz="682" dirty="0">
                <a:latin typeface="Calibri"/>
                <a:cs typeface="Calibri"/>
              </a:rPr>
              <a:t> 10-12 </a:t>
            </a:r>
            <a:r>
              <a:rPr sz="682" spc="-3" dirty="0">
                <a:latin typeface="Calibri"/>
                <a:cs typeface="Calibri"/>
              </a:rPr>
              <a:t>hours</a:t>
            </a:r>
            <a:endParaRPr sz="682" dirty="0">
              <a:latin typeface="Calibri"/>
              <a:cs typeface="Calibri"/>
            </a:endParaRPr>
          </a:p>
          <a:p>
            <a:pPr marL="164518" indent="-155859">
              <a:spcBef>
                <a:spcPts val="7"/>
              </a:spcBef>
              <a:buAutoNum type="arabicPeriod"/>
              <a:tabLst>
                <a:tab pos="164085" algn="l"/>
                <a:tab pos="164518" algn="l"/>
              </a:tabLst>
            </a:pPr>
            <a:r>
              <a:rPr sz="682" spc="-7" dirty="0">
                <a:latin typeface="Calibri"/>
                <a:cs typeface="Calibri"/>
              </a:rPr>
              <a:t>CPAP</a:t>
            </a:r>
            <a:r>
              <a:rPr sz="682" spc="-3" dirty="0">
                <a:latin typeface="Calibri"/>
                <a:cs typeface="Calibri"/>
              </a:rPr>
              <a:t> w/</a:t>
            </a:r>
            <a:r>
              <a:rPr sz="682" dirty="0">
                <a:latin typeface="Calibri"/>
                <a:cs typeface="Calibri"/>
              </a:rPr>
              <a:t> </a:t>
            </a:r>
            <a:r>
              <a:rPr sz="682" spc="-3" dirty="0">
                <a:latin typeface="Calibri"/>
                <a:cs typeface="Calibri"/>
              </a:rPr>
              <a:t>PEEP</a:t>
            </a:r>
            <a:r>
              <a:rPr sz="682" spc="3" dirty="0">
                <a:latin typeface="Calibri"/>
                <a:cs typeface="Calibri"/>
              </a:rPr>
              <a:t> </a:t>
            </a:r>
            <a:r>
              <a:rPr sz="682" spc="-3" dirty="0">
                <a:latin typeface="Calibri"/>
                <a:cs typeface="Calibri"/>
              </a:rPr>
              <a:t>5 /</a:t>
            </a:r>
            <a:r>
              <a:rPr sz="682" spc="3" dirty="0">
                <a:latin typeface="Calibri"/>
                <a:cs typeface="Calibri"/>
              </a:rPr>
              <a:t> </a:t>
            </a:r>
            <a:r>
              <a:rPr sz="682" spc="-3" dirty="0">
                <a:latin typeface="Calibri"/>
                <a:cs typeface="Calibri"/>
              </a:rPr>
              <a:t>PS</a:t>
            </a:r>
            <a:r>
              <a:rPr sz="682" dirty="0">
                <a:latin typeface="Calibri"/>
                <a:cs typeface="Calibri"/>
              </a:rPr>
              <a:t> </a:t>
            </a:r>
            <a:r>
              <a:rPr sz="682" spc="-3" dirty="0">
                <a:latin typeface="Calibri"/>
                <a:cs typeface="Calibri"/>
              </a:rPr>
              <a:t>18</a:t>
            </a:r>
            <a:r>
              <a:rPr sz="682" dirty="0">
                <a:latin typeface="Calibri"/>
                <a:cs typeface="Calibri"/>
              </a:rPr>
              <a:t> </a:t>
            </a:r>
            <a:r>
              <a:rPr sz="682" spc="-3" dirty="0">
                <a:latin typeface="Calibri"/>
                <a:cs typeface="Calibri"/>
              </a:rPr>
              <a:t>not</a:t>
            </a:r>
            <a:r>
              <a:rPr sz="682" spc="3" dirty="0">
                <a:latin typeface="Calibri"/>
                <a:cs typeface="Calibri"/>
              </a:rPr>
              <a:t> </a:t>
            </a:r>
            <a:r>
              <a:rPr sz="682" spc="-3" dirty="0">
                <a:latin typeface="Calibri"/>
                <a:cs typeface="Calibri"/>
              </a:rPr>
              <a:t>to</a:t>
            </a:r>
            <a:r>
              <a:rPr sz="682" spc="14" dirty="0">
                <a:latin typeface="Calibri"/>
                <a:cs typeface="Calibri"/>
              </a:rPr>
              <a:t> </a:t>
            </a:r>
            <a:r>
              <a:rPr sz="682" spc="-3" dirty="0">
                <a:latin typeface="Calibri"/>
                <a:cs typeface="Calibri"/>
              </a:rPr>
              <a:t>exceed</a:t>
            </a:r>
            <a:r>
              <a:rPr sz="682" dirty="0">
                <a:latin typeface="Calibri"/>
                <a:cs typeface="Calibri"/>
              </a:rPr>
              <a:t> </a:t>
            </a:r>
            <a:r>
              <a:rPr sz="682" spc="-3" dirty="0">
                <a:latin typeface="Calibri"/>
                <a:cs typeface="Calibri"/>
              </a:rPr>
              <a:t>10-12hours</a:t>
            </a:r>
            <a:endParaRPr sz="682" dirty="0">
              <a:latin typeface="Calibri"/>
              <a:cs typeface="Calibri"/>
            </a:endParaRPr>
          </a:p>
          <a:p>
            <a:pPr marL="164518" indent="-155859">
              <a:spcBef>
                <a:spcPts val="17"/>
              </a:spcBef>
              <a:buAutoNum type="arabicPeriod"/>
              <a:tabLst>
                <a:tab pos="164085" algn="l"/>
                <a:tab pos="164518" algn="l"/>
              </a:tabLst>
            </a:pPr>
            <a:r>
              <a:rPr sz="682" spc="-7" dirty="0">
                <a:latin typeface="Calibri"/>
                <a:cs typeface="Calibri"/>
              </a:rPr>
              <a:t>CPAP</a:t>
            </a:r>
            <a:r>
              <a:rPr sz="682" spc="-3" dirty="0">
                <a:latin typeface="Calibri"/>
                <a:cs typeface="Calibri"/>
              </a:rPr>
              <a:t> w/ PEEP</a:t>
            </a:r>
            <a:r>
              <a:rPr sz="682" dirty="0">
                <a:latin typeface="Calibri"/>
                <a:cs typeface="Calibri"/>
              </a:rPr>
              <a:t> </a:t>
            </a:r>
            <a:r>
              <a:rPr sz="682" spc="-3" dirty="0">
                <a:latin typeface="Calibri"/>
                <a:cs typeface="Calibri"/>
              </a:rPr>
              <a:t>5</a:t>
            </a:r>
            <a:r>
              <a:rPr sz="682" dirty="0">
                <a:latin typeface="Calibri"/>
                <a:cs typeface="Calibri"/>
              </a:rPr>
              <a:t> </a:t>
            </a:r>
            <a:r>
              <a:rPr sz="682" spc="-3" dirty="0">
                <a:latin typeface="Calibri"/>
                <a:cs typeface="Calibri"/>
              </a:rPr>
              <a:t>/</a:t>
            </a:r>
            <a:r>
              <a:rPr sz="682" dirty="0">
                <a:latin typeface="Calibri"/>
                <a:cs typeface="Calibri"/>
              </a:rPr>
              <a:t> </a:t>
            </a:r>
            <a:r>
              <a:rPr sz="682" spc="-3" dirty="0">
                <a:latin typeface="Calibri"/>
                <a:cs typeface="Calibri"/>
              </a:rPr>
              <a:t>PS 16</a:t>
            </a:r>
            <a:r>
              <a:rPr sz="682" dirty="0">
                <a:latin typeface="Calibri"/>
                <a:cs typeface="Calibri"/>
              </a:rPr>
              <a:t> </a:t>
            </a:r>
            <a:r>
              <a:rPr sz="682" spc="-3" dirty="0">
                <a:latin typeface="Calibri"/>
                <a:cs typeface="Calibri"/>
              </a:rPr>
              <a:t>not</a:t>
            </a:r>
            <a:r>
              <a:rPr sz="682" spc="3" dirty="0">
                <a:latin typeface="Calibri"/>
                <a:cs typeface="Calibri"/>
              </a:rPr>
              <a:t> </a:t>
            </a:r>
            <a:r>
              <a:rPr sz="682" spc="-3" dirty="0">
                <a:latin typeface="Calibri"/>
                <a:cs typeface="Calibri"/>
              </a:rPr>
              <a:t>to</a:t>
            </a:r>
            <a:r>
              <a:rPr sz="682" spc="10" dirty="0">
                <a:latin typeface="Calibri"/>
                <a:cs typeface="Calibri"/>
              </a:rPr>
              <a:t> </a:t>
            </a:r>
            <a:r>
              <a:rPr sz="682" spc="-3" dirty="0">
                <a:latin typeface="Calibri"/>
                <a:cs typeface="Calibri"/>
              </a:rPr>
              <a:t>exceed</a:t>
            </a:r>
            <a:r>
              <a:rPr sz="682" dirty="0">
                <a:latin typeface="Calibri"/>
                <a:cs typeface="Calibri"/>
              </a:rPr>
              <a:t> 10-12</a:t>
            </a:r>
            <a:r>
              <a:rPr sz="682" spc="-3" dirty="0">
                <a:latin typeface="Calibri"/>
                <a:cs typeface="Calibri"/>
              </a:rPr>
              <a:t> hours</a:t>
            </a:r>
            <a:endParaRPr sz="682" dirty="0">
              <a:latin typeface="Calibri"/>
              <a:cs typeface="Calibri"/>
            </a:endParaRPr>
          </a:p>
          <a:p>
            <a:pPr marL="164518" indent="-155859">
              <a:spcBef>
                <a:spcPts val="17"/>
              </a:spcBef>
              <a:buAutoNum type="arabicPeriod"/>
              <a:tabLst>
                <a:tab pos="164085" algn="l"/>
                <a:tab pos="164518" algn="l"/>
              </a:tabLst>
            </a:pPr>
            <a:r>
              <a:rPr sz="682" spc="-7" dirty="0">
                <a:latin typeface="Calibri"/>
                <a:cs typeface="Calibri"/>
              </a:rPr>
              <a:t>CPAP</a:t>
            </a:r>
            <a:r>
              <a:rPr sz="682" spc="-3" dirty="0">
                <a:latin typeface="Calibri"/>
                <a:cs typeface="Calibri"/>
              </a:rPr>
              <a:t> w/ PEEP</a:t>
            </a:r>
            <a:r>
              <a:rPr sz="682" dirty="0">
                <a:latin typeface="Calibri"/>
                <a:cs typeface="Calibri"/>
              </a:rPr>
              <a:t> </a:t>
            </a:r>
            <a:r>
              <a:rPr sz="682" spc="-3" dirty="0">
                <a:latin typeface="Calibri"/>
                <a:cs typeface="Calibri"/>
              </a:rPr>
              <a:t>5</a:t>
            </a:r>
            <a:r>
              <a:rPr sz="682" dirty="0">
                <a:latin typeface="Calibri"/>
                <a:cs typeface="Calibri"/>
              </a:rPr>
              <a:t> </a:t>
            </a:r>
            <a:r>
              <a:rPr sz="682" spc="-3" dirty="0">
                <a:latin typeface="Calibri"/>
                <a:cs typeface="Calibri"/>
              </a:rPr>
              <a:t>/</a:t>
            </a:r>
            <a:r>
              <a:rPr sz="682" dirty="0">
                <a:latin typeface="Calibri"/>
                <a:cs typeface="Calibri"/>
              </a:rPr>
              <a:t> </a:t>
            </a:r>
            <a:r>
              <a:rPr sz="682" spc="-3" dirty="0">
                <a:latin typeface="Calibri"/>
                <a:cs typeface="Calibri"/>
              </a:rPr>
              <a:t>PS 14</a:t>
            </a:r>
            <a:r>
              <a:rPr sz="682" dirty="0">
                <a:latin typeface="Calibri"/>
                <a:cs typeface="Calibri"/>
              </a:rPr>
              <a:t> </a:t>
            </a:r>
            <a:r>
              <a:rPr sz="682" spc="-3" dirty="0">
                <a:latin typeface="Calibri"/>
                <a:cs typeface="Calibri"/>
              </a:rPr>
              <a:t>not</a:t>
            </a:r>
            <a:r>
              <a:rPr sz="682" spc="3" dirty="0">
                <a:latin typeface="Calibri"/>
                <a:cs typeface="Calibri"/>
              </a:rPr>
              <a:t> </a:t>
            </a:r>
            <a:r>
              <a:rPr sz="682" spc="-3" dirty="0">
                <a:latin typeface="Calibri"/>
                <a:cs typeface="Calibri"/>
              </a:rPr>
              <a:t>to</a:t>
            </a:r>
            <a:r>
              <a:rPr sz="682" spc="10" dirty="0">
                <a:latin typeface="Calibri"/>
                <a:cs typeface="Calibri"/>
              </a:rPr>
              <a:t> </a:t>
            </a:r>
            <a:r>
              <a:rPr sz="682" spc="-3" dirty="0">
                <a:latin typeface="Calibri"/>
                <a:cs typeface="Calibri"/>
              </a:rPr>
              <a:t>exceed</a:t>
            </a:r>
            <a:r>
              <a:rPr sz="682" dirty="0">
                <a:latin typeface="Calibri"/>
                <a:cs typeface="Calibri"/>
              </a:rPr>
              <a:t> 10-12</a:t>
            </a:r>
            <a:r>
              <a:rPr sz="682" spc="-3" dirty="0">
                <a:latin typeface="Calibri"/>
                <a:cs typeface="Calibri"/>
              </a:rPr>
              <a:t> hours</a:t>
            </a:r>
            <a:endParaRPr sz="682" dirty="0">
              <a:latin typeface="Calibri"/>
              <a:cs typeface="Calibri"/>
            </a:endParaRPr>
          </a:p>
          <a:p>
            <a:pPr marL="164518" indent="-155859">
              <a:spcBef>
                <a:spcPts val="10"/>
              </a:spcBef>
              <a:buAutoNum type="arabicPeriod"/>
              <a:tabLst>
                <a:tab pos="164085" algn="l"/>
                <a:tab pos="164518" algn="l"/>
              </a:tabLst>
            </a:pPr>
            <a:r>
              <a:rPr sz="682" spc="-7" dirty="0">
                <a:latin typeface="Calibri"/>
                <a:cs typeface="Calibri"/>
              </a:rPr>
              <a:t>CPAP</a:t>
            </a:r>
            <a:r>
              <a:rPr sz="682" spc="-3" dirty="0">
                <a:latin typeface="Calibri"/>
                <a:cs typeface="Calibri"/>
              </a:rPr>
              <a:t> w/ PEEP</a:t>
            </a:r>
            <a:r>
              <a:rPr sz="682" dirty="0">
                <a:latin typeface="Calibri"/>
                <a:cs typeface="Calibri"/>
              </a:rPr>
              <a:t> </a:t>
            </a:r>
            <a:r>
              <a:rPr sz="682" spc="-3" dirty="0">
                <a:latin typeface="Calibri"/>
                <a:cs typeface="Calibri"/>
              </a:rPr>
              <a:t>5</a:t>
            </a:r>
            <a:r>
              <a:rPr sz="682" dirty="0">
                <a:latin typeface="Calibri"/>
                <a:cs typeface="Calibri"/>
              </a:rPr>
              <a:t> </a:t>
            </a:r>
            <a:r>
              <a:rPr sz="682" spc="-3" dirty="0">
                <a:latin typeface="Calibri"/>
                <a:cs typeface="Calibri"/>
              </a:rPr>
              <a:t>/</a:t>
            </a:r>
            <a:r>
              <a:rPr sz="682" dirty="0">
                <a:latin typeface="Calibri"/>
                <a:cs typeface="Calibri"/>
              </a:rPr>
              <a:t> </a:t>
            </a:r>
            <a:r>
              <a:rPr sz="682" spc="-3" dirty="0">
                <a:latin typeface="Calibri"/>
                <a:cs typeface="Calibri"/>
              </a:rPr>
              <a:t>PS 12</a:t>
            </a:r>
            <a:r>
              <a:rPr sz="682" dirty="0">
                <a:latin typeface="Calibri"/>
                <a:cs typeface="Calibri"/>
              </a:rPr>
              <a:t> </a:t>
            </a:r>
            <a:r>
              <a:rPr sz="682" spc="-3" dirty="0">
                <a:latin typeface="Calibri"/>
                <a:cs typeface="Calibri"/>
              </a:rPr>
              <a:t>not</a:t>
            </a:r>
            <a:r>
              <a:rPr sz="682" spc="3" dirty="0">
                <a:latin typeface="Calibri"/>
                <a:cs typeface="Calibri"/>
              </a:rPr>
              <a:t> </a:t>
            </a:r>
            <a:r>
              <a:rPr sz="682" spc="-3" dirty="0">
                <a:latin typeface="Calibri"/>
                <a:cs typeface="Calibri"/>
              </a:rPr>
              <a:t>to</a:t>
            </a:r>
            <a:r>
              <a:rPr sz="682" spc="10" dirty="0">
                <a:latin typeface="Calibri"/>
                <a:cs typeface="Calibri"/>
              </a:rPr>
              <a:t> </a:t>
            </a:r>
            <a:r>
              <a:rPr sz="682" spc="-3" dirty="0">
                <a:latin typeface="Calibri"/>
                <a:cs typeface="Calibri"/>
              </a:rPr>
              <a:t>exceed</a:t>
            </a:r>
            <a:r>
              <a:rPr sz="682" dirty="0">
                <a:latin typeface="Calibri"/>
                <a:cs typeface="Calibri"/>
              </a:rPr>
              <a:t> 10-12</a:t>
            </a:r>
            <a:r>
              <a:rPr sz="682" spc="-3" dirty="0">
                <a:latin typeface="Calibri"/>
                <a:cs typeface="Calibri"/>
              </a:rPr>
              <a:t> hours</a:t>
            </a:r>
            <a:endParaRPr sz="682" dirty="0">
              <a:latin typeface="Calibri"/>
              <a:cs typeface="Calibri"/>
            </a:endParaRPr>
          </a:p>
          <a:p>
            <a:pPr marL="164518" indent="-155859">
              <a:spcBef>
                <a:spcPts val="17"/>
              </a:spcBef>
              <a:buAutoNum type="arabicPeriod"/>
              <a:tabLst>
                <a:tab pos="164085" algn="l"/>
                <a:tab pos="164518" algn="l"/>
              </a:tabLst>
            </a:pPr>
            <a:r>
              <a:rPr sz="682" spc="-7" dirty="0">
                <a:latin typeface="Calibri"/>
                <a:cs typeface="Calibri"/>
              </a:rPr>
              <a:t>CPAP </a:t>
            </a:r>
            <a:r>
              <a:rPr sz="682" spc="-3" dirty="0">
                <a:latin typeface="Calibri"/>
                <a:cs typeface="Calibri"/>
              </a:rPr>
              <a:t>w/ PEEP 5 /</a:t>
            </a:r>
            <a:r>
              <a:rPr sz="682" dirty="0">
                <a:latin typeface="Calibri"/>
                <a:cs typeface="Calibri"/>
              </a:rPr>
              <a:t> </a:t>
            </a:r>
            <a:r>
              <a:rPr sz="682" spc="-3" dirty="0">
                <a:latin typeface="Calibri"/>
                <a:cs typeface="Calibri"/>
              </a:rPr>
              <a:t>PS</a:t>
            </a:r>
            <a:r>
              <a:rPr sz="682" spc="-7" dirty="0">
                <a:latin typeface="Calibri"/>
                <a:cs typeface="Calibri"/>
              </a:rPr>
              <a:t> </a:t>
            </a:r>
            <a:r>
              <a:rPr sz="682" spc="-3" dirty="0">
                <a:latin typeface="Calibri"/>
                <a:cs typeface="Calibri"/>
              </a:rPr>
              <a:t>10</a:t>
            </a:r>
            <a:r>
              <a:rPr sz="682" spc="7" dirty="0">
                <a:latin typeface="Calibri"/>
                <a:cs typeface="Calibri"/>
              </a:rPr>
              <a:t> </a:t>
            </a:r>
            <a:r>
              <a:rPr sz="682" spc="-3" dirty="0">
                <a:latin typeface="Calibri"/>
                <a:cs typeface="Calibri"/>
              </a:rPr>
              <a:t>for</a:t>
            </a:r>
            <a:r>
              <a:rPr sz="682" dirty="0">
                <a:latin typeface="Calibri"/>
                <a:cs typeface="Calibri"/>
              </a:rPr>
              <a:t> 10-12</a:t>
            </a:r>
            <a:r>
              <a:rPr sz="682" spc="150" dirty="0">
                <a:latin typeface="Calibri"/>
                <a:cs typeface="Calibri"/>
              </a:rPr>
              <a:t> </a:t>
            </a:r>
            <a:r>
              <a:rPr sz="682" spc="-3" dirty="0">
                <a:latin typeface="Calibri"/>
                <a:cs typeface="Calibri"/>
              </a:rPr>
              <a:t>hours</a:t>
            </a:r>
            <a:endParaRPr sz="682" dirty="0">
              <a:latin typeface="Calibri"/>
              <a:cs typeface="Calibri"/>
            </a:endParaRPr>
          </a:p>
          <a:p>
            <a:pPr marL="1216136">
              <a:spcBef>
                <a:spcPts val="10"/>
              </a:spcBef>
            </a:pPr>
            <a:r>
              <a:rPr sz="818" b="1" i="1" spc="-3" dirty="0">
                <a:latin typeface="Calibri"/>
                <a:cs typeface="Calibri"/>
              </a:rPr>
              <a:t>Continue</a:t>
            </a:r>
            <a:r>
              <a:rPr sz="818" b="1" i="1" spc="-7" dirty="0">
                <a:latin typeface="Calibri"/>
                <a:cs typeface="Calibri"/>
              </a:rPr>
              <a:t> </a:t>
            </a:r>
            <a:r>
              <a:rPr sz="818" b="1" i="1" spc="-3" dirty="0">
                <a:latin typeface="Calibri"/>
                <a:cs typeface="Calibri"/>
              </a:rPr>
              <a:t>to</a:t>
            </a:r>
            <a:r>
              <a:rPr sz="818" b="1" i="1" spc="-14" dirty="0">
                <a:latin typeface="Calibri"/>
                <a:cs typeface="Calibri"/>
              </a:rPr>
              <a:t> </a:t>
            </a:r>
            <a:r>
              <a:rPr sz="818" b="1" i="1" dirty="0">
                <a:latin typeface="Calibri"/>
                <a:cs typeface="Calibri"/>
              </a:rPr>
              <a:t>A:</a:t>
            </a:r>
            <a:r>
              <a:rPr sz="818" b="1" i="1" spc="-10" dirty="0">
                <a:latin typeface="Calibri"/>
                <a:cs typeface="Calibri"/>
              </a:rPr>
              <a:t> </a:t>
            </a:r>
            <a:r>
              <a:rPr sz="818" b="1" i="1" dirty="0">
                <a:latin typeface="Calibri"/>
                <a:cs typeface="Calibri"/>
              </a:rPr>
              <a:t>SBT</a:t>
            </a:r>
            <a:r>
              <a:rPr sz="818" b="1" i="1" spc="-10" dirty="0">
                <a:latin typeface="Calibri"/>
                <a:cs typeface="Calibri"/>
              </a:rPr>
              <a:t> </a:t>
            </a:r>
            <a:r>
              <a:rPr sz="818" b="1" i="1" spc="-3" dirty="0">
                <a:latin typeface="Calibri"/>
                <a:cs typeface="Calibri"/>
              </a:rPr>
              <a:t>Trials</a:t>
            </a:r>
            <a:endParaRPr sz="818" dirty="0">
              <a:latin typeface="Calibri"/>
              <a:cs typeface="Calibri"/>
            </a:endParaRPr>
          </a:p>
        </p:txBody>
      </p:sp>
      <p:grpSp>
        <p:nvGrpSpPr>
          <p:cNvPr id="34" name="object 34"/>
          <p:cNvGrpSpPr/>
          <p:nvPr/>
        </p:nvGrpSpPr>
        <p:grpSpPr>
          <a:xfrm>
            <a:off x="6179344" y="2750344"/>
            <a:ext cx="539028" cy="844261"/>
            <a:chOff x="6243637" y="4033837"/>
            <a:chExt cx="790575" cy="1238250"/>
          </a:xfrm>
        </p:grpSpPr>
        <p:sp>
          <p:nvSpPr>
            <p:cNvPr id="35" name="object 35"/>
            <p:cNvSpPr/>
            <p:nvPr/>
          </p:nvSpPr>
          <p:spPr>
            <a:xfrm>
              <a:off x="6248400" y="4038600"/>
              <a:ext cx="781050" cy="1228725"/>
            </a:xfrm>
            <a:custGeom>
              <a:avLst/>
              <a:gdLst/>
              <a:ahLst/>
              <a:cxnLst/>
              <a:rect l="l" t="t" r="r" b="b"/>
              <a:pathLst>
                <a:path w="781050" h="1228725">
                  <a:moveTo>
                    <a:pt x="557911" y="0"/>
                  </a:moveTo>
                  <a:lnTo>
                    <a:pt x="334772" y="526542"/>
                  </a:lnTo>
                  <a:lnTo>
                    <a:pt x="503047" y="526542"/>
                  </a:lnTo>
                  <a:lnTo>
                    <a:pt x="503047" y="1008634"/>
                  </a:lnTo>
                  <a:lnTo>
                    <a:pt x="0" y="1008634"/>
                  </a:lnTo>
                  <a:lnTo>
                    <a:pt x="0" y="1228725"/>
                  </a:lnTo>
                  <a:lnTo>
                    <a:pt x="612775" y="1228725"/>
                  </a:lnTo>
                  <a:lnTo>
                    <a:pt x="612775" y="526542"/>
                  </a:lnTo>
                  <a:lnTo>
                    <a:pt x="781050" y="526542"/>
                  </a:lnTo>
                  <a:lnTo>
                    <a:pt x="557911" y="0"/>
                  </a:lnTo>
                  <a:close/>
                </a:path>
              </a:pathLst>
            </a:custGeom>
            <a:solidFill>
              <a:srgbClr val="30849B"/>
            </a:solidFill>
          </p:spPr>
          <p:txBody>
            <a:bodyPr wrap="square" lIns="0" tIns="0" rIns="0" bIns="0" rtlCol="0"/>
            <a:lstStyle/>
            <a:p>
              <a:endParaRPr/>
            </a:p>
          </p:txBody>
        </p:sp>
        <p:sp>
          <p:nvSpPr>
            <p:cNvPr id="36" name="object 36"/>
            <p:cNvSpPr/>
            <p:nvPr/>
          </p:nvSpPr>
          <p:spPr>
            <a:xfrm>
              <a:off x="6248400" y="4038600"/>
              <a:ext cx="781050" cy="1228725"/>
            </a:xfrm>
            <a:custGeom>
              <a:avLst/>
              <a:gdLst/>
              <a:ahLst/>
              <a:cxnLst/>
              <a:rect l="l" t="t" r="r" b="b"/>
              <a:pathLst>
                <a:path w="781050" h="1228725">
                  <a:moveTo>
                    <a:pt x="557911" y="0"/>
                  </a:moveTo>
                  <a:lnTo>
                    <a:pt x="334772" y="526542"/>
                  </a:lnTo>
                  <a:lnTo>
                    <a:pt x="503047" y="526542"/>
                  </a:lnTo>
                  <a:lnTo>
                    <a:pt x="503047" y="1008634"/>
                  </a:lnTo>
                  <a:lnTo>
                    <a:pt x="0" y="1008634"/>
                  </a:lnTo>
                  <a:lnTo>
                    <a:pt x="0" y="1228725"/>
                  </a:lnTo>
                  <a:lnTo>
                    <a:pt x="612775" y="1228725"/>
                  </a:lnTo>
                  <a:lnTo>
                    <a:pt x="612775" y="526542"/>
                  </a:lnTo>
                  <a:lnTo>
                    <a:pt x="781050" y="526542"/>
                  </a:lnTo>
                  <a:lnTo>
                    <a:pt x="557911" y="0"/>
                  </a:lnTo>
                  <a:close/>
                </a:path>
              </a:pathLst>
            </a:custGeom>
            <a:ln w="9525">
              <a:solidFill>
                <a:srgbClr val="000000"/>
              </a:solidFill>
            </a:ln>
          </p:spPr>
          <p:txBody>
            <a:bodyPr wrap="square" lIns="0" tIns="0" rIns="0" bIns="0" rtlCol="0"/>
            <a:lstStyle/>
            <a:p>
              <a:endParaRPr/>
            </a:p>
          </p:txBody>
        </p:sp>
      </p:grpSp>
      <p:pic>
        <p:nvPicPr>
          <p:cNvPr id="38" name="Picture 37">
            <a:extLst>
              <a:ext uri="{FF2B5EF4-FFF2-40B4-BE49-F238E27FC236}">
                <a16:creationId xmlns:a16="http://schemas.microsoft.com/office/drawing/2014/main" id="{354E7711-964D-4BD4-8D27-6127B3648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42" y="6000586"/>
            <a:ext cx="1371600" cy="485775"/>
          </a:xfrm>
          <a:prstGeom prst="rect">
            <a:avLst/>
          </a:prstGeom>
        </p:spPr>
      </p:pic>
      <p:sp>
        <p:nvSpPr>
          <p:cNvPr id="40" name="TextBox 39">
            <a:extLst>
              <a:ext uri="{FF2B5EF4-FFF2-40B4-BE49-F238E27FC236}">
                <a16:creationId xmlns:a16="http://schemas.microsoft.com/office/drawing/2014/main" id="{3F3C0741-ED3C-4916-9D53-712B17AE3013}"/>
              </a:ext>
            </a:extLst>
          </p:cNvPr>
          <p:cNvSpPr txBox="1"/>
          <p:nvPr/>
        </p:nvSpPr>
        <p:spPr>
          <a:xfrm>
            <a:off x="0" y="-13960"/>
            <a:ext cx="9143999" cy="1354217"/>
          </a:xfrm>
          <a:prstGeom prst="rect">
            <a:avLst/>
          </a:prstGeom>
          <a:solidFill>
            <a:srgbClr val="002060"/>
          </a:solidFill>
        </p:spPr>
        <p:txBody>
          <a:bodyPr wrap="square" rtlCol="0">
            <a:spAutoFit/>
          </a:bodyPr>
          <a:lstStyle/>
          <a:p>
            <a:pPr marL="34635" algn="ctr"/>
            <a:br>
              <a:rPr lang="en-US" sz="1000" b="1" spc="-3" dirty="0">
                <a:solidFill>
                  <a:schemeClr val="bg1"/>
                </a:solidFill>
                <a:latin typeface="Calibri"/>
                <a:cs typeface="Calibri"/>
              </a:rPr>
            </a:br>
            <a:r>
              <a:rPr lang="en-US" sz="2800" b="1" spc="-3" dirty="0">
                <a:solidFill>
                  <a:schemeClr val="bg1"/>
                </a:solidFill>
                <a:cs typeface="Arial" panose="020B0604020202020204" pitchFamily="34" charset="0"/>
              </a:rPr>
              <a:t>THERAPIST-IMPLEMENTED</a:t>
            </a:r>
            <a:r>
              <a:rPr lang="en-US" sz="2800" b="1" spc="3" dirty="0">
                <a:solidFill>
                  <a:schemeClr val="bg1"/>
                </a:solidFill>
                <a:cs typeface="Arial" panose="020B0604020202020204" pitchFamily="34" charset="0"/>
              </a:rPr>
              <a:t> </a:t>
            </a:r>
            <a:r>
              <a:rPr lang="en-US" sz="2800" b="1" spc="-3" dirty="0">
                <a:solidFill>
                  <a:schemeClr val="bg1"/>
                </a:solidFill>
                <a:cs typeface="Arial" panose="020B0604020202020204" pitchFamily="34" charset="0"/>
              </a:rPr>
              <a:t>PATIENT-SPECIFIC  </a:t>
            </a:r>
            <a:r>
              <a:rPr lang="en-US" sz="2800" b="1" dirty="0">
                <a:solidFill>
                  <a:schemeClr val="bg1"/>
                </a:solidFill>
                <a:cs typeface="Arial" panose="020B0604020202020204" pitchFamily="34" charset="0"/>
              </a:rPr>
              <a:t>(TIPS</a:t>
            </a:r>
            <a:r>
              <a:rPr lang="en-US" sz="2800" b="1" baseline="41062" dirty="0">
                <a:solidFill>
                  <a:schemeClr val="bg1"/>
                </a:solidFill>
                <a:cs typeface="Arial" panose="020B0604020202020204" pitchFamily="34" charset="0"/>
              </a:rPr>
              <a:t>©</a:t>
            </a:r>
            <a:r>
              <a:rPr lang="en-US" sz="2800" b="1" dirty="0">
                <a:solidFill>
                  <a:schemeClr val="bg1"/>
                </a:solidFill>
                <a:cs typeface="Arial" panose="020B0604020202020204" pitchFamily="34" charset="0"/>
              </a:rPr>
              <a:t>)</a:t>
            </a:r>
            <a:r>
              <a:rPr lang="en-US" sz="2800" b="1" spc="3" dirty="0">
                <a:solidFill>
                  <a:schemeClr val="bg1"/>
                </a:solidFill>
                <a:cs typeface="Arial" panose="020B0604020202020204" pitchFamily="34" charset="0"/>
              </a:rPr>
              <a:t> </a:t>
            </a:r>
            <a:r>
              <a:rPr lang="en-US" sz="2800" b="1" spc="-3" dirty="0">
                <a:solidFill>
                  <a:schemeClr val="bg1"/>
                </a:solidFill>
                <a:cs typeface="Arial" panose="020B0604020202020204" pitchFamily="34" charset="0"/>
              </a:rPr>
              <a:t>PROTOCOL</a:t>
            </a:r>
            <a:r>
              <a:rPr lang="en-US" sz="2800" b="1" spc="3" dirty="0">
                <a:solidFill>
                  <a:schemeClr val="bg1"/>
                </a:solidFill>
                <a:cs typeface="Arial" panose="020B0604020202020204" pitchFamily="34" charset="0"/>
              </a:rPr>
              <a:t> </a:t>
            </a:r>
            <a:r>
              <a:rPr lang="en-US" sz="2800" b="1" dirty="0">
                <a:solidFill>
                  <a:schemeClr val="bg1"/>
                </a:solidFill>
                <a:cs typeface="Arial" panose="020B0604020202020204" pitchFamily="34" charset="0"/>
              </a:rPr>
              <a:t>2.0</a:t>
            </a:r>
            <a:r>
              <a:rPr lang="en-US" sz="2800" b="1" spc="7" dirty="0">
                <a:solidFill>
                  <a:schemeClr val="bg1"/>
                </a:solidFill>
                <a:cs typeface="Arial" panose="020B0604020202020204" pitchFamily="34" charset="0"/>
              </a:rPr>
              <a:t> </a:t>
            </a:r>
            <a:r>
              <a:rPr lang="en-US" sz="2800" b="1" dirty="0">
                <a:solidFill>
                  <a:schemeClr val="bg1"/>
                </a:solidFill>
                <a:cs typeface="Arial" panose="020B0604020202020204" pitchFamily="34" charset="0"/>
              </a:rPr>
              <a:t>*</a:t>
            </a:r>
          </a:p>
          <a:p>
            <a:pPr marL="34635" algn="ctr"/>
            <a:r>
              <a:rPr lang="en-US" sz="1600" spc="-3" dirty="0">
                <a:solidFill>
                  <a:schemeClr val="bg1"/>
                </a:solidFill>
                <a:latin typeface="Calibri"/>
                <a:cs typeface="Calibri"/>
              </a:rPr>
              <a:t>*Physician</a:t>
            </a:r>
            <a:r>
              <a:rPr lang="en-US" sz="1600" spc="3" dirty="0">
                <a:solidFill>
                  <a:schemeClr val="bg1"/>
                </a:solidFill>
                <a:latin typeface="Calibri"/>
                <a:cs typeface="Calibri"/>
              </a:rPr>
              <a:t> </a:t>
            </a:r>
            <a:r>
              <a:rPr lang="en-US" sz="1600" spc="-3" dirty="0">
                <a:solidFill>
                  <a:schemeClr val="bg1"/>
                </a:solidFill>
                <a:latin typeface="Calibri"/>
                <a:cs typeface="Calibri"/>
              </a:rPr>
              <a:t>order</a:t>
            </a:r>
            <a:r>
              <a:rPr lang="en-US" sz="1600" spc="10" dirty="0">
                <a:solidFill>
                  <a:schemeClr val="bg1"/>
                </a:solidFill>
                <a:latin typeface="Calibri"/>
                <a:cs typeface="Calibri"/>
              </a:rPr>
              <a:t> </a:t>
            </a:r>
            <a:r>
              <a:rPr lang="en-US" sz="1600" spc="-3" dirty="0">
                <a:solidFill>
                  <a:schemeClr val="bg1"/>
                </a:solidFill>
                <a:latin typeface="Calibri"/>
                <a:cs typeface="Calibri"/>
              </a:rPr>
              <a:t>for</a:t>
            </a:r>
            <a:r>
              <a:rPr lang="en-US" sz="1600" dirty="0">
                <a:solidFill>
                  <a:schemeClr val="bg1"/>
                </a:solidFill>
                <a:latin typeface="Calibri"/>
                <a:cs typeface="Calibri"/>
              </a:rPr>
              <a:t> </a:t>
            </a:r>
            <a:r>
              <a:rPr lang="en-US" sz="1600" spc="-3" dirty="0">
                <a:solidFill>
                  <a:schemeClr val="bg1"/>
                </a:solidFill>
                <a:latin typeface="Calibri"/>
                <a:cs typeface="Calibri"/>
              </a:rPr>
              <a:t>TIPS</a:t>
            </a:r>
            <a:r>
              <a:rPr lang="en-US" sz="1600" spc="-5" baseline="38194" dirty="0">
                <a:solidFill>
                  <a:schemeClr val="bg1"/>
                </a:solidFill>
                <a:latin typeface="Calibri"/>
                <a:cs typeface="Calibri"/>
              </a:rPr>
              <a:t>©</a:t>
            </a:r>
            <a:r>
              <a:rPr lang="en-US" sz="1600" spc="5" baseline="38194" dirty="0">
                <a:solidFill>
                  <a:schemeClr val="bg1"/>
                </a:solidFill>
                <a:latin typeface="Calibri"/>
                <a:cs typeface="Calibri"/>
              </a:rPr>
              <a:t> </a:t>
            </a:r>
            <a:r>
              <a:rPr lang="en-US" sz="1600" spc="-3" dirty="0">
                <a:solidFill>
                  <a:schemeClr val="bg1"/>
                </a:solidFill>
                <a:latin typeface="Calibri"/>
                <a:cs typeface="Calibri"/>
              </a:rPr>
              <a:t>Protocol</a:t>
            </a:r>
            <a:r>
              <a:rPr lang="en-US" sz="1600" dirty="0">
                <a:solidFill>
                  <a:schemeClr val="bg1"/>
                </a:solidFill>
                <a:latin typeface="Calibri"/>
                <a:cs typeface="Calibri"/>
              </a:rPr>
              <a:t> triggers</a:t>
            </a:r>
            <a:r>
              <a:rPr lang="en-US" sz="1600" spc="10" dirty="0">
                <a:solidFill>
                  <a:schemeClr val="bg1"/>
                </a:solidFill>
                <a:latin typeface="Calibri"/>
                <a:cs typeface="Calibri"/>
              </a:rPr>
              <a:t> </a:t>
            </a:r>
            <a:r>
              <a:rPr lang="en-US" sz="1600" spc="-7" dirty="0">
                <a:solidFill>
                  <a:schemeClr val="bg1"/>
                </a:solidFill>
                <a:latin typeface="Calibri"/>
                <a:cs typeface="Calibri"/>
              </a:rPr>
              <a:t>Speech</a:t>
            </a:r>
            <a:r>
              <a:rPr lang="en-US" sz="1600" spc="14" dirty="0">
                <a:solidFill>
                  <a:schemeClr val="bg1"/>
                </a:solidFill>
                <a:latin typeface="Calibri"/>
                <a:cs typeface="Calibri"/>
              </a:rPr>
              <a:t> </a:t>
            </a:r>
            <a:r>
              <a:rPr lang="en-US" sz="1600" spc="-3" dirty="0">
                <a:solidFill>
                  <a:schemeClr val="bg1"/>
                </a:solidFill>
                <a:latin typeface="Calibri"/>
                <a:cs typeface="Calibri"/>
              </a:rPr>
              <a:t>Therapist</a:t>
            </a:r>
            <a:r>
              <a:rPr lang="en-US" sz="1600" spc="3" dirty="0">
                <a:solidFill>
                  <a:schemeClr val="bg1"/>
                </a:solidFill>
                <a:latin typeface="Calibri"/>
                <a:cs typeface="Calibri"/>
              </a:rPr>
              <a:t> </a:t>
            </a:r>
            <a:r>
              <a:rPr lang="en-US" sz="1600" spc="-3" dirty="0">
                <a:solidFill>
                  <a:schemeClr val="bg1"/>
                </a:solidFill>
                <a:latin typeface="Calibri"/>
                <a:cs typeface="Calibri"/>
              </a:rPr>
              <a:t>evaluation</a:t>
            </a:r>
            <a:r>
              <a:rPr lang="en-US" sz="1600" spc="7" dirty="0">
                <a:solidFill>
                  <a:schemeClr val="bg1"/>
                </a:solidFill>
                <a:latin typeface="Calibri"/>
                <a:cs typeface="Calibri"/>
              </a:rPr>
              <a:t> </a:t>
            </a:r>
            <a:r>
              <a:rPr lang="en-US" sz="1600" spc="-3" dirty="0">
                <a:solidFill>
                  <a:schemeClr val="bg1"/>
                </a:solidFill>
                <a:latin typeface="Calibri"/>
                <a:cs typeface="Calibri"/>
              </a:rPr>
              <a:t>for</a:t>
            </a:r>
            <a:r>
              <a:rPr lang="en-US" sz="1600" spc="10" dirty="0">
                <a:solidFill>
                  <a:schemeClr val="bg1"/>
                </a:solidFill>
                <a:latin typeface="Calibri"/>
                <a:cs typeface="Calibri"/>
              </a:rPr>
              <a:t> </a:t>
            </a:r>
            <a:r>
              <a:rPr lang="en-US" sz="1600" dirty="0">
                <a:solidFill>
                  <a:schemeClr val="bg1"/>
                </a:solidFill>
                <a:latin typeface="Calibri"/>
                <a:cs typeface="Calibri"/>
              </a:rPr>
              <a:t>Passy-Muir</a:t>
            </a:r>
            <a:r>
              <a:rPr lang="en-US" sz="1600" spc="10" dirty="0">
                <a:solidFill>
                  <a:schemeClr val="bg1"/>
                </a:solidFill>
                <a:latin typeface="Calibri"/>
                <a:cs typeface="Calibri"/>
              </a:rPr>
              <a:t> </a:t>
            </a:r>
            <a:r>
              <a:rPr lang="en-US" sz="1600" spc="-3" dirty="0">
                <a:solidFill>
                  <a:schemeClr val="bg1"/>
                </a:solidFill>
                <a:latin typeface="Calibri"/>
                <a:cs typeface="Calibri"/>
              </a:rPr>
              <a:t>Speaking</a:t>
            </a:r>
            <a:r>
              <a:rPr lang="en-US" sz="1600" dirty="0">
                <a:solidFill>
                  <a:schemeClr val="bg1"/>
                </a:solidFill>
                <a:latin typeface="Calibri"/>
                <a:cs typeface="Calibri"/>
              </a:rPr>
              <a:t> </a:t>
            </a:r>
            <a:r>
              <a:rPr lang="en-US" sz="1600" spc="-3" dirty="0">
                <a:solidFill>
                  <a:schemeClr val="bg1"/>
                </a:solidFill>
                <a:latin typeface="Calibri"/>
                <a:cs typeface="Calibri"/>
              </a:rPr>
              <a:t>Valve</a:t>
            </a:r>
            <a:endParaRPr lang="en-US" sz="1600" dirty="0">
              <a:solidFill>
                <a:schemeClr val="bg1"/>
              </a:solidFill>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002060"/>
          </a:solidFill>
        </p:spPr>
        <p:txBody>
          <a:bodyPr/>
          <a:lstStyle/>
          <a:p>
            <a:pPr algn="l"/>
            <a:r>
              <a:rPr lang="en-US" sz="4000" dirty="0">
                <a:solidFill>
                  <a:schemeClr val="bg1"/>
                </a:solidFill>
              </a:rPr>
              <a:t> </a:t>
            </a:r>
            <a:r>
              <a:rPr lang="en-US" sz="4000" dirty="0">
                <a:solidFill>
                  <a:schemeClr val="bg1"/>
                </a:solidFill>
                <a:latin typeface="Arial" panose="020B0604020202020204" pitchFamily="34" charset="0"/>
                <a:cs typeface="Arial" panose="020B0604020202020204" pitchFamily="34" charset="0"/>
              </a:rPr>
              <a:t>Established Expertise: Volume Matters</a:t>
            </a:r>
          </a:p>
        </p:txBody>
      </p:sp>
      <p:sp>
        <p:nvSpPr>
          <p:cNvPr id="3" name="Content Placeholder 2"/>
          <p:cNvSpPr>
            <a:spLocks noGrp="1"/>
          </p:cNvSpPr>
          <p:nvPr>
            <p:ph idx="1"/>
          </p:nvPr>
        </p:nvSpPr>
        <p:spPr>
          <a:xfrm>
            <a:off x="0" y="1066800"/>
            <a:ext cx="9144000" cy="5791200"/>
          </a:xfrm>
          <a:solidFill>
            <a:srgbClr val="D6D0D2"/>
          </a:solidFill>
        </p:spPr>
        <p:txBody>
          <a:bodyPr/>
          <a:lstStyle/>
          <a:p>
            <a:pPr>
              <a:spcBef>
                <a:spcPts val="600"/>
              </a:spcBef>
              <a:buNone/>
            </a:pPr>
            <a:r>
              <a:rPr lang="en-US" sz="2000" b="1" dirty="0">
                <a:solidFill>
                  <a:schemeClr val="accent3">
                    <a:lumMod val="75000"/>
                  </a:schemeClr>
                </a:solidFill>
              </a:rPr>
              <a:t>	 2021</a:t>
            </a:r>
          </a:p>
          <a:p>
            <a:pPr marL="400050" lvl="1" indent="0">
              <a:spcBef>
                <a:spcPts val="0"/>
              </a:spcBef>
              <a:buNone/>
            </a:pPr>
            <a:r>
              <a:rPr lang="en-US" sz="1800" dirty="0"/>
              <a:t>Total Patients				681</a:t>
            </a:r>
          </a:p>
          <a:p>
            <a:pPr marL="400050" lvl="1" indent="0">
              <a:spcBef>
                <a:spcPts val="0"/>
              </a:spcBef>
              <a:buNone/>
            </a:pPr>
            <a:r>
              <a:rPr lang="en-US" sz="1800" dirty="0"/>
              <a:t>Ventilator Weaning Program		240</a:t>
            </a:r>
          </a:p>
          <a:p>
            <a:pPr marL="400050" lvl="1" indent="0">
              <a:spcBef>
                <a:spcPts val="0"/>
              </a:spcBef>
              <a:buNone/>
            </a:pPr>
            <a:r>
              <a:rPr lang="en-US" sz="1800" dirty="0"/>
              <a:t>Weaning Success Rate			71%</a:t>
            </a:r>
          </a:p>
          <a:p>
            <a:pPr marL="400050" lvl="1" indent="0">
              <a:spcBef>
                <a:spcPts val="0"/>
              </a:spcBef>
              <a:buNone/>
            </a:pPr>
            <a:endParaRPr lang="en-US" sz="1800" dirty="0"/>
          </a:p>
          <a:p>
            <a:pPr marL="400050" lvl="1" indent="0">
              <a:spcBef>
                <a:spcPts val="0"/>
              </a:spcBef>
              <a:buNone/>
            </a:pPr>
            <a:r>
              <a:rPr lang="en-US" sz="1800" b="1" dirty="0">
                <a:solidFill>
                  <a:srgbClr val="729A00"/>
                </a:solidFill>
              </a:rPr>
              <a:t>2020</a:t>
            </a:r>
          </a:p>
          <a:p>
            <a:pPr marL="400050" lvl="1" indent="0">
              <a:spcBef>
                <a:spcPts val="0"/>
              </a:spcBef>
              <a:buNone/>
            </a:pPr>
            <a:r>
              <a:rPr lang="en-US" sz="1800" dirty="0"/>
              <a:t>Total Patients				671</a:t>
            </a:r>
          </a:p>
          <a:p>
            <a:pPr marL="400050" lvl="1" indent="0">
              <a:spcBef>
                <a:spcPts val="0"/>
              </a:spcBef>
              <a:buNone/>
            </a:pPr>
            <a:r>
              <a:rPr lang="en-US" sz="1800" dirty="0"/>
              <a:t>Ventilator Weaning Program		225</a:t>
            </a:r>
          </a:p>
          <a:p>
            <a:pPr marL="400050" lvl="1" indent="0">
              <a:spcBef>
                <a:spcPts val="0"/>
              </a:spcBef>
              <a:buNone/>
            </a:pPr>
            <a:r>
              <a:rPr lang="en-US" sz="1800" dirty="0"/>
              <a:t>Weaning Success Rate			64%</a:t>
            </a:r>
          </a:p>
          <a:p>
            <a:pPr marL="400050" lvl="1" indent="0">
              <a:spcBef>
                <a:spcPts val="0"/>
              </a:spcBef>
              <a:buNone/>
            </a:pPr>
            <a:endParaRPr lang="en-US" sz="1800" dirty="0"/>
          </a:p>
          <a:p>
            <a:pPr marL="400050" lvl="1" indent="0">
              <a:spcBef>
                <a:spcPts val="0"/>
              </a:spcBef>
              <a:buNone/>
            </a:pPr>
            <a:r>
              <a:rPr lang="en-US" sz="1800" b="1" dirty="0">
                <a:solidFill>
                  <a:schemeClr val="accent3">
                    <a:lumMod val="75000"/>
                  </a:schemeClr>
                </a:solidFill>
              </a:rPr>
              <a:t>2012-2021</a:t>
            </a:r>
          </a:p>
          <a:p>
            <a:pPr marL="400050" lvl="1" indent="0">
              <a:spcBef>
                <a:spcPts val="0"/>
              </a:spcBef>
              <a:buNone/>
            </a:pPr>
            <a:r>
              <a:rPr lang="en-US" sz="1800" dirty="0"/>
              <a:t>Total Patients				8,223</a:t>
            </a:r>
          </a:p>
          <a:p>
            <a:pPr marL="400050" lvl="1" indent="0">
              <a:spcBef>
                <a:spcPts val="0"/>
              </a:spcBef>
              <a:buNone/>
            </a:pPr>
            <a:r>
              <a:rPr lang="en-US" sz="1800" dirty="0"/>
              <a:t>Ventilator Weaning Program		2,770</a:t>
            </a:r>
          </a:p>
          <a:p>
            <a:pPr marL="400050" lvl="1" indent="0">
              <a:spcBef>
                <a:spcPts val="0"/>
              </a:spcBef>
              <a:buNone/>
            </a:pPr>
            <a:r>
              <a:rPr lang="en-US" sz="1800" dirty="0"/>
              <a:t>Weaning Success Rate			61%	</a:t>
            </a:r>
          </a:p>
          <a:p>
            <a:pPr marL="400050" lvl="1" indent="0">
              <a:spcBef>
                <a:spcPts val="0"/>
              </a:spcBef>
              <a:buNone/>
            </a:pPr>
            <a:endParaRPr lang="en-US" sz="1800" dirty="0"/>
          </a:p>
          <a:p>
            <a:pPr marL="400050" lvl="1" indent="0">
              <a:spcBef>
                <a:spcPts val="0"/>
              </a:spcBef>
              <a:buNone/>
            </a:pPr>
            <a:r>
              <a:rPr lang="en-US" sz="1800" b="1" dirty="0">
                <a:solidFill>
                  <a:schemeClr val="accent3">
                    <a:lumMod val="75000"/>
                  </a:schemeClr>
                </a:solidFill>
              </a:rPr>
              <a:t>1988-2021</a:t>
            </a:r>
          </a:p>
          <a:p>
            <a:pPr marL="400050" lvl="1" indent="0">
              <a:spcBef>
                <a:spcPts val="0"/>
              </a:spcBef>
              <a:buNone/>
            </a:pPr>
            <a:r>
              <a:rPr lang="en-US" sz="1800" dirty="0"/>
              <a:t>Total Patients			                 Approximately 24,000</a:t>
            </a:r>
          </a:p>
          <a:p>
            <a:pPr marL="400050" lvl="1" indent="0">
              <a:spcBef>
                <a:spcPts val="0"/>
              </a:spcBef>
              <a:buNone/>
            </a:pPr>
            <a:r>
              <a:rPr lang="en-US" sz="1800" dirty="0"/>
              <a:t>Ventilator Weaning Program		7,380</a:t>
            </a:r>
          </a:p>
          <a:p>
            <a:pPr marL="400050" lvl="1" indent="0">
              <a:spcBef>
                <a:spcPts val="0"/>
              </a:spcBef>
              <a:buNone/>
            </a:pPr>
            <a:r>
              <a:rPr lang="en-US" sz="1800" dirty="0"/>
              <a:t>Weaning Success Rate			54%</a:t>
            </a:r>
          </a:p>
        </p:txBody>
      </p:sp>
      <p:sp>
        <p:nvSpPr>
          <p:cNvPr id="4" name="Slide Number Placeholder 3"/>
          <p:cNvSpPr>
            <a:spLocks noGrp="1"/>
          </p:cNvSpPr>
          <p:nvPr>
            <p:ph type="sldNum" sz="quarter" idx="12"/>
          </p:nvPr>
        </p:nvSpPr>
        <p:spPr/>
        <p:txBody>
          <a:bodyPr/>
          <a:lstStyle/>
          <a:p>
            <a:pPr>
              <a:defRPr/>
            </a:pPr>
            <a:fld id="{87AFF346-BE60-4E53-BE6B-83CED70AD571}"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458200" cy="5016302"/>
          </a:xfrm>
        </p:spPr>
        <p:txBody>
          <a:bodyPr/>
          <a:lstStyle/>
          <a:p>
            <a:r>
              <a:rPr lang="en-US" sz="2200" dirty="0"/>
              <a:t>Barlow has weaned patients from invasive mechanical ventilation in the post-acute setting of a LTCH hospital for over four decades.</a:t>
            </a:r>
          </a:p>
          <a:p>
            <a:r>
              <a:rPr lang="en-US" sz="2200" dirty="0"/>
              <a:t>Developed Therapist-Implemented Patient Specific (TIPS©) Protocol in use since 2000 and published in the journal </a:t>
            </a:r>
            <a:r>
              <a:rPr lang="en-US" sz="2200" i="1" dirty="0"/>
              <a:t>Chest</a:t>
            </a:r>
            <a:r>
              <a:rPr lang="en-US" sz="2200" dirty="0"/>
              <a:t> in 2001.</a:t>
            </a:r>
          </a:p>
          <a:p>
            <a:r>
              <a:rPr lang="en-US" sz="2200" dirty="0"/>
              <a:t>Most recent revisions of TIPS© protocol resulted in significant decrease in time to wean from median 16.6 days to 12 days in 2014-2015, from 12 days to 11 days in 2017, and from 11 to 10 days in 2018 and 2019.</a:t>
            </a:r>
          </a:p>
          <a:p>
            <a:r>
              <a:rPr lang="en-US" sz="2200" dirty="0"/>
              <a:t>Weaning outcomes are scored at BRH discharge. Weaned is defined as patient being free of invasive mechanical ventilation at least one full calendar day prior to day of discharge.</a:t>
            </a:r>
          </a:p>
          <a:p>
            <a:r>
              <a:rPr lang="en-US" sz="2200" dirty="0"/>
              <a:t>Time to wean is tallied from the day of admission through the last day of invasive ventilator support.</a:t>
            </a:r>
          </a:p>
        </p:txBody>
      </p:sp>
      <p:sp>
        <p:nvSpPr>
          <p:cNvPr id="4" name="Slide Number Placeholder 3"/>
          <p:cNvSpPr>
            <a:spLocks noGrp="1"/>
          </p:cNvSpPr>
          <p:nvPr>
            <p:ph type="sldNum" sz="quarter" idx="12"/>
          </p:nvPr>
        </p:nvSpPr>
        <p:spPr/>
        <p:txBody>
          <a:bodyPr/>
          <a:lstStyle/>
          <a:p>
            <a:pPr>
              <a:defRPr/>
            </a:pPr>
            <a:fld id="{87AFF346-BE60-4E53-BE6B-83CED70AD571}" type="slidenum">
              <a:rPr lang="en-US" smtClean="0"/>
              <a:pPr>
                <a:defRPr/>
              </a:pPr>
              <a:t>8</a:t>
            </a:fld>
            <a:endParaRPr lang="en-US"/>
          </a:p>
        </p:txBody>
      </p:sp>
      <p:sp>
        <p:nvSpPr>
          <p:cNvPr id="6" name="Title 1"/>
          <p:cNvSpPr>
            <a:spLocks noGrp="1"/>
          </p:cNvSpPr>
          <p:nvPr>
            <p:ph type="title"/>
          </p:nvPr>
        </p:nvSpPr>
        <p:spPr>
          <a:xfrm>
            <a:off x="0" y="0"/>
            <a:ext cx="9144000" cy="990600"/>
          </a:xfrm>
          <a:solidFill>
            <a:srgbClr val="002060"/>
          </a:solidFill>
        </p:spPr>
        <p:txBody>
          <a:bodyPr/>
          <a:lstStyle/>
          <a:p>
            <a:pPr algn="l" eaLnBrk="1" hangingPunct="1"/>
            <a:r>
              <a:rPr lang="en-US" sz="4000" dirty="0">
                <a:solidFill>
                  <a:schemeClr val="bg1"/>
                </a:solidFill>
              </a:rPr>
              <a:t>  </a:t>
            </a:r>
            <a:r>
              <a:rPr lang="en-US" sz="4000" dirty="0">
                <a:solidFill>
                  <a:schemeClr val="bg1"/>
                </a:solidFill>
                <a:latin typeface="Arial" panose="020B0604020202020204" pitchFamily="34" charset="0"/>
                <a:cs typeface="Arial" panose="020B0604020202020204" pitchFamily="34" charset="0"/>
              </a:rPr>
              <a:t>Ventilator Weaning Program </a:t>
            </a:r>
          </a:p>
        </p:txBody>
      </p:sp>
      <p:sp>
        <p:nvSpPr>
          <p:cNvPr id="5" name="TextBox 4"/>
          <p:cNvSpPr txBox="1">
            <a:spLocks noChangeArrowheads="1"/>
          </p:cNvSpPr>
          <p:nvPr/>
        </p:nvSpPr>
        <p:spPr bwMode="auto">
          <a:xfrm>
            <a:off x="2438400" y="6324600"/>
            <a:ext cx="419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i="1" dirty="0">
                <a:solidFill>
                  <a:srgbClr val="002060"/>
                </a:solidFill>
                <a:latin typeface="Arial" panose="020B0604020202020204" pitchFamily="34" charset="0"/>
              </a:rPr>
              <a:t>TRUSTED </a:t>
            </a:r>
            <a:r>
              <a:rPr lang="en-US" altLang="en-US" sz="1400" b="1" i="1" dirty="0">
                <a:solidFill>
                  <a:srgbClr val="002060"/>
                </a:solidFill>
                <a:latin typeface="Arial" panose="020B0604020202020204" pitchFamily="34" charset="0"/>
                <a:sym typeface="Wingdings" panose="05000000000000000000" pitchFamily="2" charset="2"/>
              </a:rPr>
              <a:t> PROVEN  AWARD-WINNING </a:t>
            </a:r>
            <a:endParaRPr lang="en-US" altLang="en-US" sz="1400" b="1" i="1" dirty="0">
              <a:solidFill>
                <a:srgbClr val="002060"/>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002060"/>
          </a:solidFill>
        </p:spPr>
        <p:txBody>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Barlow Respiratory Hospital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Ventilator Weaning Program</a:t>
            </a:r>
            <a:br>
              <a:rPr lang="en-US" sz="2800" b="1" dirty="0">
                <a:solidFill>
                  <a:schemeClr val="bg1"/>
                </a:solidFill>
                <a:latin typeface="Arial" panose="020B0604020202020204" pitchFamily="34" charset="0"/>
                <a:cs typeface="Arial" panose="020B0604020202020204" pitchFamily="34" charset="0"/>
              </a:rPr>
            </a:br>
            <a:endParaRPr lang="en-US" sz="2800" b="1"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7AFF346-BE60-4E53-BE6B-83CED70AD571}" type="slidenum">
              <a:rPr lang="en-US" smtClean="0"/>
              <a:pPr>
                <a:defRPr/>
              </a:pPr>
              <a:t>9</a:t>
            </a:fld>
            <a:endParaRPr lang="en-US"/>
          </a:p>
        </p:txBody>
      </p:sp>
      <p:graphicFrame>
        <p:nvGraphicFramePr>
          <p:cNvPr id="7" name="Content Placeholder 6">
            <a:extLst>
              <a:ext uri="{FF2B5EF4-FFF2-40B4-BE49-F238E27FC236}">
                <a16:creationId xmlns:a16="http://schemas.microsoft.com/office/drawing/2014/main" id="{00000000-0008-0000-0200-000002000000}"/>
              </a:ext>
            </a:extLst>
          </p:cNvPr>
          <p:cNvGraphicFramePr>
            <a:graphicFrameLocks noGrp="1"/>
          </p:cNvGraphicFramePr>
          <p:nvPr>
            <p:ph idx="1"/>
            <p:extLst/>
          </p:nvPr>
        </p:nvGraphicFramePr>
        <p:xfrm>
          <a:off x="457200" y="838200"/>
          <a:ext cx="8229600" cy="55181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5581</TotalTime>
  <Words>2571</Words>
  <Application>Microsoft Office PowerPoint</Application>
  <PresentationFormat>On-screen Show (4:3)</PresentationFormat>
  <Paragraphs>429</Paragraphs>
  <Slides>27</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Helvetica Neue</vt:lpstr>
      <vt:lpstr>Helvetica Neue Thin</vt:lpstr>
      <vt:lpstr>Monaco</vt:lpstr>
      <vt:lpstr>Symbol</vt:lpstr>
      <vt:lpstr>Times</vt:lpstr>
      <vt:lpstr>Times New Roman</vt:lpstr>
      <vt:lpstr>Wingdings</vt:lpstr>
      <vt:lpstr>Office Theme</vt:lpstr>
      <vt:lpstr>PowerPoint Presentation</vt:lpstr>
      <vt:lpstr>PowerPoint Presentation</vt:lpstr>
      <vt:lpstr>   Who We Are</vt:lpstr>
      <vt:lpstr>  Who we are – Our Operations</vt:lpstr>
      <vt:lpstr>  Who We Are – Our Programs</vt:lpstr>
      <vt:lpstr>PowerPoint Presentation</vt:lpstr>
      <vt:lpstr> Established Expertise: Volume Matters</vt:lpstr>
      <vt:lpstr>  Ventilator Weaning Program </vt:lpstr>
      <vt:lpstr> Barlow Respiratory Hospital  Ventilator Weaning Program </vt:lpstr>
      <vt:lpstr>  Renal Replacement Therapy (RRT)   Basic Principles</vt:lpstr>
      <vt:lpstr>Intermittent Hemodialysis</vt:lpstr>
      <vt:lpstr>  Continuous Renal Replacement      Therapy</vt:lpstr>
      <vt:lpstr>RRT Practices at Barlow</vt:lpstr>
      <vt:lpstr>PowerPoint Presentation</vt:lpstr>
      <vt:lpstr>PowerPoint Presentation</vt:lpstr>
      <vt:lpstr>PowerPoint Presentation</vt:lpstr>
      <vt:lpstr>PowerPoint Presentation</vt:lpstr>
      <vt:lpstr>PowerPoint Presentation</vt:lpstr>
      <vt:lpstr> WHY THE CHANGE?</vt:lpstr>
      <vt:lpstr> WHY THE CHANGE?</vt:lpstr>
      <vt:lpstr> WHY THE CHANGE?</vt:lpstr>
      <vt:lpstr>  WHY THE CHANGE?</vt:lpstr>
      <vt:lpstr>PowerPoint Presentation</vt:lpstr>
      <vt:lpstr> WHY THE CHANGE?</vt:lpstr>
      <vt:lpstr> IN SUMMARY</vt:lpstr>
      <vt:lpstr>  CLINICAL IMPLICATIONS AND     CONCLUSIONS</vt:lpstr>
      <vt:lpstr>PowerPoint Presentation</vt:lpstr>
    </vt:vector>
  </TitlesOfParts>
  <Company>Barlow Respiratory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Barlow LTACH Facts</dc:title>
  <dc:creator>Hassenpflug, Meg</dc:creator>
  <cp:lastModifiedBy>Hassenpflug, Meg</cp:lastModifiedBy>
  <cp:revision>427</cp:revision>
  <cp:lastPrinted>2021-11-11T20:40:53Z</cp:lastPrinted>
  <dcterms:created xsi:type="dcterms:W3CDTF">2011-09-29T20:30:44Z</dcterms:created>
  <dcterms:modified xsi:type="dcterms:W3CDTF">2022-06-24T16:12:34Z</dcterms:modified>
</cp:coreProperties>
</file>